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49" name="Title Text"/>
          <p:cNvSpPr txBox="1"/>
          <p:nvPr>
            <p:ph type="title"/>
          </p:nvPr>
        </p:nvSpPr>
        <p:spPr>
          <a:xfrm>
            <a:off x="3048000" y="2244725"/>
            <a:ext cx="18288000" cy="4775201"/>
          </a:xfrm>
          <a:prstGeom prst="rect">
            <a:avLst/>
          </a:prstGeom>
        </p:spPr>
        <p:txBody>
          <a:bodyPr lIns="91439" tIns="91439" rIns="91439" bIns="91439" anchor="b"/>
          <a:lstStyle>
            <a:lvl1pPr algn="ctr" defTabSz="1828800">
              <a:lnSpc>
                <a:spcPct val="90000"/>
              </a:lnSpc>
              <a:defRPr b="0" spc="0" sz="12000">
                <a:latin typeface="Calibri Light"/>
                <a:ea typeface="Calibri Light"/>
                <a:cs typeface="Calibri Light"/>
                <a:sym typeface="Calibri Light"/>
              </a:defRPr>
            </a:lvl1pPr>
          </a:lstStyle>
          <a:p>
            <a:pPr/>
            <a:r>
              <a:t>Title Text</a:t>
            </a:r>
          </a:p>
        </p:txBody>
      </p:sp>
      <p:sp>
        <p:nvSpPr>
          <p:cNvPr id="150" name="Body Level One…"/>
          <p:cNvSpPr txBox="1"/>
          <p:nvPr>
            <p:ph type="body" sz="quarter" idx="1"/>
          </p:nvPr>
        </p:nvSpPr>
        <p:spPr>
          <a:xfrm>
            <a:off x="3048000" y="7204075"/>
            <a:ext cx="18288000" cy="3311525"/>
          </a:xfrm>
          <a:prstGeom prst="rect">
            <a:avLst/>
          </a:prstGeom>
        </p:spPr>
        <p:txBody>
          <a:bodyPr lIns="91439" tIns="91439" rIns="91439" bIns="91439"/>
          <a:lstStyle>
            <a:lvl1pPr marL="0" indent="0" algn="ctr" defTabSz="1828800">
              <a:spcBef>
                <a:spcPts val="2000"/>
              </a:spcBef>
              <a:buSzTx/>
              <a:buNone/>
              <a:defRPr>
                <a:latin typeface="Calibri"/>
                <a:ea typeface="Calibri"/>
                <a:cs typeface="Calibri"/>
                <a:sym typeface="Calibri"/>
              </a:defRPr>
            </a:lvl1pPr>
            <a:lvl2pPr marL="0" indent="457200" algn="ctr" defTabSz="1828800">
              <a:spcBef>
                <a:spcPts val="2000"/>
              </a:spcBef>
              <a:buSzTx/>
              <a:buNone/>
              <a:defRPr>
                <a:latin typeface="Calibri"/>
                <a:ea typeface="Calibri"/>
                <a:cs typeface="Calibri"/>
                <a:sym typeface="Calibri"/>
              </a:defRPr>
            </a:lvl2pPr>
            <a:lvl3pPr marL="0" indent="914400" algn="ctr" defTabSz="1828800">
              <a:spcBef>
                <a:spcPts val="2000"/>
              </a:spcBef>
              <a:buSzTx/>
              <a:buNone/>
              <a:defRPr>
                <a:latin typeface="Calibri"/>
                <a:ea typeface="Calibri"/>
                <a:cs typeface="Calibri"/>
                <a:sym typeface="Calibri"/>
              </a:defRPr>
            </a:lvl3pPr>
            <a:lvl4pPr marL="0" indent="1371600" algn="ctr" defTabSz="1828800">
              <a:spcBef>
                <a:spcPts val="2000"/>
              </a:spcBef>
              <a:buSzTx/>
              <a:buNone/>
              <a:defRPr>
                <a:latin typeface="Calibri"/>
                <a:ea typeface="Calibri"/>
                <a:cs typeface="Calibri"/>
                <a:sym typeface="Calibri"/>
              </a:defRPr>
            </a:lvl4pPr>
            <a:lvl5pPr marL="0" indent="1828800" algn="ctr" defTabSz="1828800">
              <a:spcBef>
                <a:spcPts val="2000"/>
              </a:spcBef>
              <a:buSzTx/>
              <a:buNone/>
              <a:defRPr>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22203052" y="12835870"/>
            <a:ext cx="504548" cy="483910"/>
          </a:xfrm>
          <a:prstGeom prst="rect">
            <a:avLst/>
          </a:prstGeom>
        </p:spPr>
        <p:txBody>
          <a:bodyPr lIns="91439" tIns="91439" rIns="91439" bIns="91439" anchor="ctr"/>
          <a:lstStyle>
            <a:lvl1pPr algn="r" defTabSz="182880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public.tableau.com/app/profile/corina.gugulus/viz/DistributionofCustomersandRevenuebyCountry/DistributionofCustomersandRevenuebyCountry"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ableau Link:…"/>
          <p:cNvSpPr txBox="1"/>
          <p:nvPr>
            <p:ph type="body" idx="21"/>
          </p:nvPr>
        </p:nvSpPr>
        <p:spPr>
          <a:xfrm>
            <a:off x="1206499" y="9394123"/>
            <a:ext cx="21971002" cy="1694813"/>
          </a:xfrm>
          <a:prstGeom prst="rect">
            <a:avLst/>
          </a:prstGeom>
          <a:extLst>
            <a:ext uri="{C572A759-6A51-4108-AA02-DFA0A04FC94B}">
              <ma14:wrappingTextBoxFlag xmlns:ma14="http://schemas.microsoft.com/office/mac/drawingml/2011/main" val="1"/>
            </a:ext>
          </a:extLst>
        </p:spPr>
        <p:txBody>
          <a:bodyPr/>
          <a:lstStyle/>
          <a:p>
            <a:pPr defTabSz="1511770">
              <a:lnSpc>
                <a:spcPct val="90000"/>
              </a:lnSpc>
              <a:spcBef>
                <a:spcPts val="2700"/>
              </a:spcBef>
              <a:defRPr b="0" sz="2976"/>
            </a:pPr>
            <a:r>
              <a:t>Tableau Link:</a:t>
            </a:r>
          </a:p>
          <a:p>
            <a:pPr marL="377952" indent="-377952" defTabSz="1511770">
              <a:lnSpc>
                <a:spcPct val="90000"/>
              </a:lnSpc>
              <a:spcBef>
                <a:spcPts val="2700"/>
              </a:spcBef>
              <a:buSzPct val="123000"/>
              <a:buChar char="•"/>
              <a:defRPr b="0" sz="2976"/>
            </a:pPr>
            <a:r>
              <a:rPr u="sng">
                <a:hlinkClick r:id="rId2" invalidUrl="" action="" tgtFrame="" tooltip="" history="1" highlightClick="0" endSnd="0"/>
              </a:rPr>
              <a:t>https://public.tableau.com/app/profile/corina.gugulus/viz/DistributionofCustomersandRevenuebyCountry/DistributionofCustomersandRevenuebyCountry</a:t>
            </a:r>
          </a:p>
        </p:txBody>
      </p:sp>
      <p:sp>
        <p:nvSpPr>
          <p:cNvPr id="161" name="Rockbuster Stealth"/>
          <p:cNvSpPr txBox="1"/>
          <p:nvPr>
            <p:ph type="ctrTitle"/>
          </p:nvPr>
        </p:nvSpPr>
        <p:spPr>
          <a:xfrm>
            <a:off x="1206496" y="2574991"/>
            <a:ext cx="21971004" cy="3086313"/>
          </a:xfrm>
          <a:prstGeom prst="rect">
            <a:avLst/>
          </a:prstGeom>
        </p:spPr>
        <p:txBody>
          <a:bodyPr/>
          <a:lstStyle>
            <a:lvl1pPr defTabSz="457200">
              <a:lnSpc>
                <a:spcPct val="100000"/>
              </a:lnSpc>
              <a:spcBef>
                <a:spcPts val="1200"/>
              </a:spcBef>
              <a:defRPr spc="0" sz="6400">
                <a:solidFill>
                  <a:srgbClr val="263B50"/>
                </a:solidFill>
                <a:latin typeface="Times Roman"/>
                <a:ea typeface="Times Roman"/>
                <a:cs typeface="Times Roman"/>
                <a:sym typeface="Times Roman"/>
              </a:defRPr>
            </a:lvl1pPr>
          </a:lstStyle>
          <a:p>
            <a:pPr/>
            <a:r>
              <a:t>Rockbuster Stealth</a:t>
            </a:r>
          </a:p>
        </p:txBody>
      </p:sp>
      <p:sp>
        <p:nvSpPr>
          <p:cNvPr id="162" name="Data Analysis Project"/>
          <p:cNvSpPr txBox="1"/>
          <p:nvPr>
            <p:ph type="subTitle" sz="quarter" idx="1"/>
          </p:nvPr>
        </p:nvSpPr>
        <p:spPr>
          <a:xfrm>
            <a:off x="1201342" y="5629568"/>
            <a:ext cx="21971001" cy="1361785"/>
          </a:xfrm>
          <a:prstGeom prst="rect">
            <a:avLst/>
          </a:prstGeom>
        </p:spPr>
        <p:txBody>
          <a:bodyPr/>
          <a:lstStyle>
            <a:lvl1pPr defTabSz="438911">
              <a:spcBef>
                <a:spcPts val="1100"/>
              </a:spcBef>
              <a:defRPr sz="6144">
                <a:solidFill>
                  <a:srgbClr val="263B50"/>
                </a:solidFill>
                <a:latin typeface="Times Roman"/>
                <a:ea typeface="Times Roman"/>
                <a:cs typeface="Times Roman"/>
                <a:sym typeface="Times Roman"/>
              </a:defRPr>
            </a:lvl1pPr>
          </a:lstStyle>
          <a:p>
            <a:pPr/>
            <a:r>
              <a:t>Data Analysis Project </a:t>
            </a:r>
            <a:endParaRPr b="0" sz="1152">
              <a:solidFill>
                <a:srgbClr val="000000"/>
              </a:solidFill>
            </a:endParaRPr>
          </a:p>
        </p:txBody>
      </p:sp>
      <p:sp>
        <p:nvSpPr>
          <p:cNvPr id="163" name="Corina Gugulus, April 30 2023"/>
          <p:cNvSpPr txBox="1"/>
          <p:nvPr/>
        </p:nvSpPr>
        <p:spPr>
          <a:xfrm>
            <a:off x="1206499" y="11839048"/>
            <a:ext cx="21971002" cy="6369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3600">
                <a:solidFill>
                  <a:srgbClr val="000000"/>
                </a:solidFill>
              </a:defRPr>
            </a:lvl1pPr>
          </a:lstStyle>
          <a:p>
            <a:pPr/>
            <a:r>
              <a:t>Corina Gugulus, April 30 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slide2" descr="slide2"/>
          <p:cNvPicPr>
            <a:picLocks noChangeAspect="1"/>
          </p:cNvPicPr>
          <p:nvPr/>
        </p:nvPicPr>
        <p:blipFill>
          <a:blip r:embed="rId2">
            <a:extLst/>
          </a:blip>
          <a:stretch>
            <a:fillRect/>
          </a:stretch>
        </p:blipFill>
        <p:spPr>
          <a:xfrm>
            <a:off x="0" y="1021114"/>
            <a:ext cx="24384000" cy="1167377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ummary and Recommendations"/>
          <p:cNvSpPr txBox="1"/>
          <p:nvPr>
            <p:ph type="title"/>
          </p:nvPr>
        </p:nvSpPr>
        <p:spPr>
          <a:prstGeom prst="rect">
            <a:avLst/>
          </a:prstGeom>
        </p:spPr>
        <p:txBody>
          <a:bodyPr/>
          <a:lstStyle>
            <a:lvl1pPr algn="ctr">
              <a:defRPr spc="-110" sz="5500">
                <a:latin typeface="Arial"/>
                <a:ea typeface="Arial"/>
                <a:cs typeface="Arial"/>
                <a:sym typeface="Arial"/>
              </a:defRPr>
            </a:lvl1pPr>
          </a:lstStyle>
          <a:p>
            <a:pPr/>
            <a:r>
              <a:t>Summary and Recommendations</a:t>
            </a:r>
          </a:p>
        </p:txBody>
      </p:sp>
      <p:sp>
        <p:nvSpPr>
          <p:cNvPr id="191" name="Summar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sz="4500">
                <a:latin typeface="Arial"/>
                <a:ea typeface="Arial"/>
                <a:cs typeface="Arial"/>
                <a:sym typeface="Arial"/>
              </a:defRPr>
            </a:lvl1pPr>
          </a:lstStyle>
          <a:p>
            <a:pPr/>
            <a:r>
              <a:t>Summary</a:t>
            </a:r>
          </a:p>
        </p:txBody>
      </p:sp>
      <p:sp>
        <p:nvSpPr>
          <p:cNvPr id="192" name="Sales figures vary between geographic regions, the most profitable regions being Asia, North America and South America…"/>
          <p:cNvSpPr txBox="1"/>
          <p:nvPr>
            <p:ph type="body" sz="quarter" idx="1"/>
          </p:nvPr>
        </p:nvSpPr>
        <p:spPr>
          <a:xfrm>
            <a:off x="851048" y="3332802"/>
            <a:ext cx="21971001" cy="2268074"/>
          </a:xfrm>
          <a:prstGeom prst="rect">
            <a:avLst/>
          </a:prstGeom>
        </p:spPr>
        <p:txBody>
          <a:bodyPr/>
          <a:lstStyle/>
          <a:p>
            <a:pPr marL="691515" indent="-691515" defTabSz="817244">
              <a:spcBef>
                <a:spcPts val="1700"/>
              </a:spcBef>
              <a:buSzPct val="123000"/>
              <a:buChar char="•"/>
              <a:defRPr spc="-44" sz="4455">
                <a:latin typeface="Arial"/>
                <a:ea typeface="Arial"/>
                <a:cs typeface="Arial"/>
                <a:sym typeface="Arial"/>
              </a:defRPr>
            </a:pPr>
            <a:r>
              <a:t>Sales figures vary between geographic regions, the most profitable regions being Asia, North America and South America</a:t>
            </a:r>
          </a:p>
          <a:p>
            <a:pPr marL="691515" indent="-691515" defTabSz="817244">
              <a:spcBef>
                <a:spcPts val="1700"/>
              </a:spcBef>
              <a:buSzPct val="123000"/>
              <a:buChar char="•"/>
              <a:defRPr spc="-44" sz="4455">
                <a:latin typeface="Arial"/>
                <a:ea typeface="Arial"/>
                <a:cs typeface="Arial"/>
                <a:sym typeface="Arial"/>
              </a:defRPr>
            </a:pPr>
            <a:r>
              <a:t>Countries with the highest number of customers are India, China and USA</a:t>
            </a:r>
          </a:p>
        </p:txBody>
      </p:sp>
      <p:sp>
        <p:nvSpPr>
          <p:cNvPr id="193" name="Recommendations"/>
          <p:cNvSpPr txBox="1"/>
          <p:nvPr/>
        </p:nvSpPr>
        <p:spPr>
          <a:xfrm>
            <a:off x="1049138" y="5754133"/>
            <a:ext cx="21971001" cy="123688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4500">
                <a:solidFill>
                  <a:srgbClr val="000000"/>
                </a:solidFill>
                <a:latin typeface="Arial"/>
                <a:ea typeface="Arial"/>
                <a:cs typeface="Arial"/>
                <a:sym typeface="Arial"/>
              </a:defRPr>
            </a:lvl1pPr>
          </a:lstStyle>
          <a:p>
            <a:pPr/>
            <a:r>
              <a:t>Recommendations</a:t>
            </a:r>
          </a:p>
        </p:txBody>
      </p:sp>
      <p:sp>
        <p:nvSpPr>
          <p:cNvPr id="194" name="Rockbuster Stealth LLC should continue to focus on Asia, North and South America for the new online video service, especially on countries such as India, China and USA…"/>
          <p:cNvSpPr txBox="1"/>
          <p:nvPr/>
        </p:nvSpPr>
        <p:spPr>
          <a:xfrm>
            <a:off x="1206500" y="7055958"/>
            <a:ext cx="21971000" cy="6469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79119" indent="-579119" algn="l" defTabSz="347472">
              <a:spcBef>
                <a:spcPts val="900"/>
              </a:spcBef>
              <a:buSzPct val="123000"/>
              <a:buChar char="•"/>
              <a:defRPr sz="4560">
                <a:solidFill>
                  <a:srgbClr val="000000"/>
                </a:solidFill>
                <a:latin typeface="Arial"/>
                <a:ea typeface="Arial"/>
                <a:cs typeface="Arial"/>
                <a:sym typeface="Arial"/>
              </a:defRPr>
            </a:pPr>
            <a:r>
              <a:t>Rockbuster Stealth LLC should continue to focus on Asia, North and South America for the new online video service, especially on countries such as India, China and USA</a:t>
            </a:r>
          </a:p>
          <a:p>
            <a:pPr marL="579119" indent="-579119" algn="l" defTabSz="347472">
              <a:spcBef>
                <a:spcPts val="900"/>
              </a:spcBef>
              <a:buSzPct val="123000"/>
              <a:buChar char="•"/>
              <a:defRPr sz="4560">
                <a:solidFill>
                  <a:srgbClr val="000000"/>
                </a:solidFill>
                <a:latin typeface="Arial"/>
                <a:ea typeface="Arial"/>
                <a:cs typeface="Arial"/>
                <a:sym typeface="Arial"/>
              </a:defRPr>
            </a:pPr>
            <a:r>
              <a:t>Rockbuster Stealth LLC should reward their top 10 loyal customers </a:t>
            </a:r>
          </a:p>
          <a:p>
            <a:pPr marL="579119" indent="-579119" algn="l" defTabSz="347472">
              <a:spcBef>
                <a:spcPts val="900"/>
              </a:spcBef>
              <a:buSzPct val="123000"/>
              <a:buChar char="•"/>
              <a:defRPr sz="4560">
                <a:solidFill>
                  <a:srgbClr val="000000"/>
                </a:solidFill>
                <a:latin typeface="Arial"/>
                <a:ea typeface="Arial"/>
                <a:cs typeface="Arial"/>
                <a:sym typeface="Arial"/>
              </a:defRPr>
            </a:pPr>
            <a:r>
              <a:t>Rockbuster Stealth LLC should have an incentive program to attract new customers through their loyal customers by offering new perks to the old customers</a:t>
            </a:r>
          </a:p>
          <a:p>
            <a:pPr marL="579119" indent="-579119" algn="l" defTabSz="347472">
              <a:spcBef>
                <a:spcPts val="900"/>
              </a:spcBef>
              <a:buSzPct val="123000"/>
              <a:buChar char="•"/>
              <a:defRPr sz="4560">
                <a:solidFill>
                  <a:srgbClr val="000000"/>
                </a:solidFill>
                <a:latin typeface="Arial"/>
                <a:ea typeface="Arial"/>
                <a:cs typeface="Arial"/>
                <a:sym typeface="Arial"/>
              </a:defRPr>
            </a:pPr>
            <a:r>
              <a:t>Further analysis on movie titles to see what movies appeal to what type of audience for each country to increase revenue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Rockbuster Stealth LLC"/>
          <p:cNvSpPr txBox="1"/>
          <p:nvPr>
            <p:ph type="title"/>
          </p:nvPr>
        </p:nvSpPr>
        <p:spPr>
          <a:prstGeom prst="rect">
            <a:avLst/>
          </a:prstGeom>
        </p:spPr>
        <p:txBody>
          <a:bodyPr/>
          <a:lstStyle>
            <a:lvl1pPr defTabSz="457200">
              <a:lnSpc>
                <a:spcPct val="100000"/>
              </a:lnSpc>
              <a:spcBef>
                <a:spcPts val="1200"/>
              </a:spcBef>
              <a:defRPr b="0" spc="0" sz="6000">
                <a:latin typeface="Arial"/>
                <a:ea typeface="Arial"/>
                <a:cs typeface="Arial"/>
                <a:sym typeface="Arial"/>
              </a:defRPr>
            </a:lvl1pPr>
          </a:lstStyle>
          <a:p>
            <a:pPr/>
            <a:r>
              <a:t>Rockbuster Stealth LLC</a:t>
            </a:r>
          </a:p>
        </p:txBody>
      </p:sp>
      <p:sp>
        <p:nvSpPr>
          <p:cNvPr id="166" name="Is a movie rental company that used to have stores around the worl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25195">
              <a:spcBef>
                <a:spcPts val="1100"/>
              </a:spcBef>
              <a:defRPr b="0" sz="5580">
                <a:latin typeface="Arial"/>
                <a:ea typeface="Arial"/>
                <a:cs typeface="Arial"/>
                <a:sym typeface="Arial"/>
              </a:defRPr>
            </a:lvl1pPr>
          </a:lstStyle>
          <a:p>
            <a:pPr/>
            <a:r>
              <a:t>Is a movie rental company that used to have stores around the world.</a:t>
            </a:r>
          </a:p>
        </p:txBody>
      </p:sp>
      <p:sp>
        <p:nvSpPr>
          <p:cNvPr id="167" name="Facing stiff competition from streaming services such as Netflix and Amazon Prime, the Rockbuster Stealth management team is planning to use its existing movie licenses to launch an online video rental service in order to stay competitive.…"/>
          <p:cNvSpPr txBox="1"/>
          <p:nvPr>
            <p:ph type="body" idx="1"/>
          </p:nvPr>
        </p:nvSpPr>
        <p:spPr>
          <a:prstGeom prst="rect">
            <a:avLst/>
          </a:prstGeom>
        </p:spPr>
        <p:txBody>
          <a:bodyPr/>
          <a:lstStyle/>
          <a:p>
            <a:pPr marL="0" indent="0" defTabSz="448055">
              <a:lnSpc>
                <a:spcPct val="100000"/>
              </a:lnSpc>
              <a:spcBef>
                <a:spcPts val="1100"/>
              </a:spcBef>
              <a:buSzTx/>
              <a:buNone/>
              <a:defRPr sz="5880">
                <a:latin typeface="Arial"/>
                <a:ea typeface="Arial"/>
                <a:cs typeface="Arial"/>
                <a:sym typeface="Arial"/>
              </a:defRPr>
            </a:pPr>
            <a:r>
              <a:t>Facing stiff competition from streaming services such as Netflix and Amazon Prime, the Rockbuster Stealth management team is planning to use its existing movie licenses to launch an online video rental service in order to stay competitive. </a:t>
            </a:r>
          </a:p>
          <a:p>
            <a:pPr marL="0" indent="0" defTabSz="448055">
              <a:lnSpc>
                <a:spcPct val="100000"/>
              </a:lnSpc>
              <a:spcBef>
                <a:spcPts val="1100"/>
              </a:spcBef>
              <a:buSzTx/>
              <a:buNone/>
              <a:defRPr sz="5880">
                <a:latin typeface="Arial"/>
                <a:ea typeface="Arial"/>
                <a:cs typeface="Arial"/>
                <a:sym typeface="Arial"/>
              </a:defRPr>
            </a:pPr>
          </a:p>
          <a:p>
            <a:pPr marL="0" indent="0" defTabSz="448055">
              <a:lnSpc>
                <a:spcPct val="100000"/>
              </a:lnSpc>
              <a:spcBef>
                <a:spcPts val="1100"/>
              </a:spcBef>
              <a:buSzTx/>
              <a:buNone/>
              <a:defRPr sz="5880">
                <a:latin typeface="Arial"/>
                <a:ea typeface="Arial"/>
                <a:cs typeface="Arial"/>
                <a:sym typeface="Arial"/>
              </a:defRPr>
            </a:pPr>
            <a:r>
              <a:t>OBJECTIVE </a:t>
            </a:r>
          </a:p>
          <a:p>
            <a:pPr marL="0" indent="0" defTabSz="448055">
              <a:lnSpc>
                <a:spcPct val="100000"/>
              </a:lnSpc>
              <a:spcBef>
                <a:spcPts val="1100"/>
              </a:spcBef>
              <a:buSzTx/>
              <a:buNone/>
              <a:defRPr sz="5880">
                <a:latin typeface="Arial"/>
                <a:ea typeface="Arial"/>
                <a:cs typeface="Arial"/>
                <a:sym typeface="Arial"/>
              </a:defRPr>
            </a:pPr>
          </a:p>
          <a:p>
            <a:pPr marL="0" indent="0" defTabSz="448055">
              <a:lnSpc>
                <a:spcPct val="100000"/>
              </a:lnSpc>
              <a:spcBef>
                <a:spcPts val="1100"/>
              </a:spcBef>
              <a:buSzTx/>
              <a:buNone/>
              <a:defRPr sz="5880">
                <a:latin typeface="Arial"/>
                <a:ea typeface="Arial"/>
                <a:cs typeface="Arial"/>
                <a:sym typeface="Arial"/>
              </a:defRPr>
            </a:pPr>
            <a:r>
              <a:t>TO LAUNCH THE STRATEGY for the new online video service. </a:t>
            </a:r>
            <a:endParaRPr sz="1176"/>
          </a:p>
          <a:p>
            <a:pPr marL="0" indent="0" defTabSz="448055">
              <a:lnSpc>
                <a:spcPct val="100000"/>
              </a:lnSpc>
              <a:spcBef>
                <a:spcPts val="1100"/>
              </a:spcBef>
              <a:buSzTx/>
              <a:buNone/>
              <a:defRPr sz="5880">
                <a:latin typeface="Arial"/>
                <a:ea typeface="Arial"/>
                <a:cs typeface="Arial"/>
                <a:sym typeface="Arial"/>
              </a:defRPr>
            </a:pPr>
            <a:endParaRPr sz="1176"/>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Business  Questions"/>
          <p:cNvSpPr txBox="1"/>
          <p:nvPr>
            <p:ph type="title"/>
          </p:nvPr>
        </p:nvSpPr>
        <p:spPr>
          <a:xfrm>
            <a:off x="1206500" y="1079500"/>
            <a:ext cx="21971000" cy="2250078"/>
          </a:xfrm>
          <a:prstGeom prst="rect">
            <a:avLst/>
          </a:prstGeom>
        </p:spPr>
        <p:txBody>
          <a:bodyPr/>
          <a:lstStyle/>
          <a:p>
            <a:pPr algn="ctr" defTabSz="457200">
              <a:lnSpc>
                <a:spcPct val="100000"/>
              </a:lnSpc>
              <a:spcBef>
                <a:spcPts val="1200"/>
              </a:spcBef>
              <a:defRPr b="0" spc="0" sz="4000">
                <a:solidFill>
                  <a:srgbClr val="263B50"/>
                </a:solidFill>
                <a:latin typeface="Arial"/>
                <a:ea typeface="Arial"/>
                <a:cs typeface="Arial"/>
                <a:sym typeface="Arial"/>
              </a:defRPr>
            </a:pPr>
          </a:p>
          <a:p>
            <a:pPr algn="ctr" defTabSz="457200">
              <a:lnSpc>
                <a:spcPct val="100000"/>
              </a:lnSpc>
              <a:spcBef>
                <a:spcPts val="1200"/>
              </a:spcBef>
              <a:defRPr b="0" spc="0" sz="4000">
                <a:solidFill>
                  <a:srgbClr val="263B50"/>
                </a:solidFill>
                <a:latin typeface="Arial"/>
                <a:ea typeface="Arial"/>
                <a:cs typeface="Arial"/>
                <a:sym typeface="Arial"/>
              </a:defRPr>
            </a:pPr>
            <a:r>
              <a:rPr sz="6000"/>
              <a:t>Business </a:t>
            </a:r>
            <a:r>
              <a:rPr sz="6000">
                <a:solidFill>
                  <a:srgbClr val="000000"/>
                </a:solidFill>
              </a:rPr>
              <a:t> </a:t>
            </a:r>
            <a:r>
              <a:rPr sz="6000"/>
              <a:t>Questions</a:t>
            </a:r>
            <a:r>
              <a:t> </a:t>
            </a:r>
            <a:endParaRPr sz="1200">
              <a:solidFill>
                <a:srgbClr val="000000"/>
              </a:solidFill>
            </a:endParaRPr>
          </a:p>
        </p:txBody>
      </p:sp>
      <p:sp>
        <p:nvSpPr>
          <p:cNvPr id="170" name="Which movies contributed the most/least to revenue gain?…"/>
          <p:cNvSpPr txBox="1"/>
          <p:nvPr>
            <p:ph type="body" idx="1"/>
          </p:nvPr>
        </p:nvSpPr>
        <p:spPr>
          <a:prstGeom prst="rect">
            <a:avLst/>
          </a:prstGeom>
        </p:spPr>
        <p:txBody>
          <a:bodyPr/>
          <a:lstStyle/>
          <a:p>
            <a:pPr marL="457200" indent="-317500" defTabSz="457200">
              <a:lnSpc>
                <a:spcPct val="100000"/>
              </a:lnSpc>
              <a:spcBef>
                <a:spcPts val="1200"/>
              </a:spcBef>
              <a:buClr>
                <a:srgbClr val="263B50"/>
              </a:buClr>
              <a:buFont typeface="Arial"/>
              <a:defRPr sz="5000">
                <a:solidFill>
                  <a:srgbClr val="263B50"/>
                </a:solidFill>
                <a:latin typeface="Arial"/>
                <a:ea typeface="Arial"/>
                <a:cs typeface="Arial"/>
                <a:sym typeface="Arial"/>
              </a:defRPr>
            </a:pPr>
            <a:r>
              <a:t> Which movies contributed the most/least to revenue gain? </a:t>
            </a:r>
            <a:br>
              <a:rPr>
                <a:solidFill>
                  <a:srgbClr val="000000"/>
                </a:solidFill>
              </a:rPr>
            </a:br>
            <a:endParaRPr>
              <a:solidFill>
                <a:srgbClr val="000000"/>
              </a:solidFill>
            </a:endParaRPr>
          </a:p>
          <a:p>
            <a:pPr marL="457200" indent="-317500" defTabSz="457200">
              <a:lnSpc>
                <a:spcPct val="100000"/>
              </a:lnSpc>
              <a:spcBef>
                <a:spcPts val="1200"/>
              </a:spcBef>
              <a:buClr>
                <a:srgbClr val="263B50"/>
              </a:buClr>
              <a:buFont typeface="Arial"/>
              <a:defRPr sz="5000">
                <a:solidFill>
                  <a:srgbClr val="263B50"/>
                </a:solidFill>
                <a:latin typeface="Arial"/>
                <a:ea typeface="Arial"/>
                <a:cs typeface="Arial"/>
                <a:sym typeface="Arial"/>
              </a:defRPr>
            </a:pPr>
            <a:r>
              <a:rPr>
                <a:solidFill>
                  <a:srgbClr val="000000"/>
                </a:solidFill>
              </a:rPr>
              <a:t> </a:t>
            </a:r>
            <a:r>
              <a:t>What was the average rental duration for all videos? </a:t>
            </a:r>
            <a:br>
              <a:rPr>
                <a:solidFill>
                  <a:srgbClr val="000000"/>
                </a:solidFill>
              </a:rPr>
            </a:br>
            <a:endParaRPr>
              <a:solidFill>
                <a:srgbClr val="000000"/>
              </a:solidFill>
            </a:endParaRPr>
          </a:p>
          <a:p>
            <a:pPr marL="457200" indent="-317500" defTabSz="457200">
              <a:lnSpc>
                <a:spcPct val="100000"/>
              </a:lnSpc>
              <a:spcBef>
                <a:spcPts val="1200"/>
              </a:spcBef>
              <a:buClr>
                <a:srgbClr val="263B50"/>
              </a:buClr>
              <a:buFont typeface="Arial"/>
              <a:defRPr sz="5000">
                <a:solidFill>
                  <a:srgbClr val="263B50"/>
                </a:solidFill>
                <a:latin typeface="Arial"/>
                <a:ea typeface="Arial"/>
                <a:cs typeface="Arial"/>
                <a:sym typeface="Arial"/>
              </a:defRPr>
            </a:pPr>
            <a:r>
              <a:rPr>
                <a:solidFill>
                  <a:srgbClr val="000000"/>
                </a:solidFill>
              </a:rPr>
              <a:t> </a:t>
            </a:r>
            <a:r>
              <a:t>Which countries are Rockbuster customers based in? </a:t>
            </a:r>
            <a:br>
              <a:rPr>
                <a:solidFill>
                  <a:srgbClr val="000000"/>
                </a:solidFill>
              </a:rPr>
            </a:br>
            <a:endParaRPr>
              <a:solidFill>
                <a:srgbClr val="000000"/>
              </a:solidFill>
            </a:endParaRPr>
          </a:p>
          <a:p>
            <a:pPr marL="457200" indent="-317500" defTabSz="457200">
              <a:lnSpc>
                <a:spcPct val="100000"/>
              </a:lnSpc>
              <a:spcBef>
                <a:spcPts val="1200"/>
              </a:spcBef>
              <a:buClr>
                <a:srgbClr val="263B50"/>
              </a:buClr>
              <a:buFont typeface="Arial"/>
              <a:defRPr sz="5000">
                <a:solidFill>
                  <a:srgbClr val="263B50"/>
                </a:solidFill>
                <a:latin typeface="Arial"/>
                <a:ea typeface="Arial"/>
                <a:cs typeface="Arial"/>
                <a:sym typeface="Arial"/>
              </a:defRPr>
            </a:pPr>
            <a:r>
              <a:rPr>
                <a:solidFill>
                  <a:srgbClr val="000000"/>
                </a:solidFill>
              </a:rPr>
              <a:t> </a:t>
            </a:r>
            <a:r>
              <a:t>Where are customers with a high lifetime value based? </a:t>
            </a:r>
            <a:br>
              <a:rPr>
                <a:solidFill>
                  <a:srgbClr val="000000"/>
                </a:solidFill>
              </a:rPr>
            </a:br>
            <a:endParaRPr>
              <a:solidFill>
                <a:srgbClr val="000000"/>
              </a:solidFill>
            </a:endParaRPr>
          </a:p>
          <a:p>
            <a:pPr marL="1222061" indent="-1082361" defTabSz="457200">
              <a:lnSpc>
                <a:spcPct val="100000"/>
              </a:lnSpc>
              <a:spcBef>
                <a:spcPts val="1200"/>
              </a:spcBef>
              <a:buClr>
                <a:srgbClr val="263B50"/>
              </a:buClr>
              <a:buFont typeface="Arial"/>
              <a:defRPr sz="1466">
                <a:solidFill>
                  <a:srgbClr val="263B50"/>
                </a:solidFill>
                <a:latin typeface="Times Roman"/>
                <a:ea typeface="Times Roman"/>
                <a:cs typeface="Times Roman"/>
                <a:sym typeface="Times Roman"/>
              </a:defRPr>
            </a:pPr>
            <a:r>
              <a:rPr sz="5000">
                <a:latin typeface="Arial"/>
                <a:ea typeface="Arial"/>
                <a:cs typeface="Arial"/>
                <a:sym typeface="Arial"/>
              </a:rPr>
              <a:t>	 Do sales figures vary between geographic regions? </a:t>
            </a:r>
            <a:br>
              <a:rPr sz="1200">
                <a:solidFill>
                  <a:srgbClr val="000000"/>
                </a:solidFill>
              </a:rP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slide2" descr="slide2"/>
          <p:cNvPicPr>
            <a:picLocks noChangeAspect="1"/>
          </p:cNvPicPr>
          <p:nvPr/>
        </p:nvPicPr>
        <p:blipFill>
          <a:blip r:embed="rId2">
            <a:extLst/>
          </a:blip>
          <a:stretch>
            <a:fillRect/>
          </a:stretch>
        </p:blipFill>
        <p:spPr>
          <a:xfrm>
            <a:off x="0" y="3980829"/>
            <a:ext cx="24384000" cy="575433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slide2" descr="slide2"/>
          <p:cNvPicPr>
            <a:picLocks noChangeAspect="1"/>
          </p:cNvPicPr>
          <p:nvPr/>
        </p:nvPicPr>
        <p:blipFill>
          <a:blip r:embed="rId2">
            <a:extLst/>
          </a:blip>
          <a:stretch>
            <a:fillRect/>
          </a:stretch>
        </p:blipFill>
        <p:spPr>
          <a:xfrm>
            <a:off x="0" y="3980829"/>
            <a:ext cx="24384000" cy="575433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tatistical Analysis"/>
          <p:cNvSpPr txBox="1"/>
          <p:nvPr>
            <p:ph type="title"/>
          </p:nvPr>
        </p:nvSpPr>
        <p:spPr>
          <a:prstGeom prst="rect">
            <a:avLst/>
          </a:prstGeom>
        </p:spPr>
        <p:txBody>
          <a:bodyPr/>
          <a:lstStyle>
            <a:lvl1pPr algn="ctr">
              <a:defRPr spc="-140" sz="7000">
                <a:latin typeface="Arial"/>
                <a:ea typeface="Arial"/>
                <a:cs typeface="Arial"/>
                <a:sym typeface="Arial"/>
              </a:defRPr>
            </a:lvl1pPr>
          </a:lstStyle>
          <a:p>
            <a:pPr/>
            <a:r>
              <a:t>Statistical Analysis</a:t>
            </a:r>
          </a:p>
        </p:txBody>
      </p:sp>
      <p:sp>
        <p:nvSpPr>
          <p:cNvPr id="177" name="Rental Duration                                                Rental Rate…"/>
          <p:cNvSpPr txBox="1"/>
          <p:nvPr>
            <p:ph type="body" idx="1"/>
          </p:nvPr>
        </p:nvSpPr>
        <p:spPr>
          <a:xfrm>
            <a:off x="1206500" y="3144016"/>
            <a:ext cx="21971000" cy="9360500"/>
          </a:xfrm>
          <a:prstGeom prst="rect">
            <a:avLst/>
          </a:prstGeom>
        </p:spPr>
        <p:txBody>
          <a:bodyPr/>
          <a:lstStyle/>
          <a:p>
            <a:pPr marL="0" indent="0" algn="ctr">
              <a:buSzTx/>
              <a:buNone/>
              <a:defRPr>
                <a:latin typeface="Arial"/>
                <a:ea typeface="Arial"/>
                <a:cs typeface="Arial"/>
                <a:sym typeface="Arial"/>
              </a:defRPr>
            </a:pPr>
            <a:r>
              <a:rPr b="1">
                <a:solidFill>
                  <a:schemeClr val="accent2">
                    <a:hueOff val="192982"/>
                    <a:satOff val="17755"/>
                    <a:lumOff val="-28483"/>
                  </a:schemeClr>
                </a:solidFill>
              </a:rPr>
              <a:t>Rental Duration  </a:t>
            </a:r>
            <a:r>
              <a:t>                                             </a:t>
            </a:r>
            <a:r>
              <a:rPr b="1"/>
              <a:t> Rental Rate</a:t>
            </a:r>
          </a:p>
          <a:p>
            <a:pPr>
              <a:defRPr>
                <a:latin typeface="Arial"/>
                <a:ea typeface="Arial"/>
                <a:cs typeface="Arial"/>
                <a:sym typeface="Arial"/>
              </a:defRPr>
            </a:pPr>
            <a:r>
              <a:t>Minimum: 3 days.                                                     Minimum: $0.99</a:t>
            </a:r>
          </a:p>
          <a:p>
            <a:pPr>
              <a:defRPr>
                <a:latin typeface="Arial"/>
                <a:ea typeface="Arial"/>
                <a:cs typeface="Arial"/>
                <a:sym typeface="Arial"/>
              </a:defRPr>
            </a:pPr>
            <a:r>
              <a:t>Maximum: 7 days          </a:t>
            </a:r>
            <a:r>
              <a:rPr b="1"/>
              <a:t>Most Rented Category </a:t>
            </a:r>
            <a:r>
              <a:t>    Maximum: $4.99</a:t>
            </a:r>
          </a:p>
          <a:p>
            <a:pPr>
              <a:defRPr>
                <a:latin typeface="Arial"/>
                <a:ea typeface="Arial"/>
                <a:cs typeface="Arial"/>
                <a:sym typeface="Arial"/>
              </a:defRPr>
            </a:pPr>
            <a:r>
              <a:rPr b="1">
                <a:solidFill>
                  <a:schemeClr val="accent2">
                    <a:hueOff val="192982"/>
                    <a:satOff val="17755"/>
                    <a:lumOff val="-28483"/>
                  </a:schemeClr>
                </a:solidFill>
              </a:rPr>
              <a:t>Average: 5 days </a:t>
            </a:r>
            <a:r>
              <a:rPr b="1">
                <a:solidFill>
                  <a:schemeClr val="accent3">
                    <a:hueOff val="914338"/>
                    <a:satOff val="31515"/>
                    <a:lumOff val="-30790"/>
                  </a:schemeClr>
                </a:solidFill>
              </a:rPr>
              <a:t> </a:t>
            </a:r>
            <a:r>
              <a:t>                            PG-13              Average: $2.98</a:t>
            </a:r>
          </a:p>
          <a:p>
            <a:pPr marL="0" indent="0" algn="ctr">
              <a:buSzTx/>
              <a:buNone/>
              <a:defRPr>
                <a:latin typeface="Arial"/>
                <a:ea typeface="Arial"/>
                <a:cs typeface="Arial"/>
                <a:sym typeface="Arial"/>
              </a:defRPr>
            </a:pPr>
            <a:r>
              <a:rPr b="1"/>
              <a:t>Movie Length  </a:t>
            </a:r>
            <a:r>
              <a:t>                                                </a:t>
            </a:r>
            <a:r>
              <a:rPr b="1"/>
              <a:t> Replacement Cost</a:t>
            </a:r>
          </a:p>
          <a:p>
            <a:pPr>
              <a:defRPr>
                <a:latin typeface="Arial"/>
                <a:ea typeface="Arial"/>
                <a:cs typeface="Arial"/>
                <a:sym typeface="Arial"/>
              </a:defRPr>
            </a:pPr>
            <a:r>
              <a:t>Minimum: 46 mins                                                     Minimum: $9.99</a:t>
            </a:r>
          </a:p>
          <a:p>
            <a:pPr>
              <a:defRPr>
                <a:latin typeface="Arial"/>
                <a:ea typeface="Arial"/>
                <a:cs typeface="Arial"/>
                <a:sym typeface="Arial"/>
              </a:defRPr>
            </a:pPr>
            <a:r>
              <a:t>Maximum: 185 mins                                                  Maximum: $29.99</a:t>
            </a:r>
          </a:p>
          <a:p>
            <a:pPr>
              <a:defRPr>
                <a:latin typeface="Arial"/>
                <a:ea typeface="Arial"/>
                <a:cs typeface="Arial"/>
                <a:sym typeface="Arial"/>
              </a:defRPr>
            </a:pPr>
            <a:r>
              <a:t>Average: 115 mins                                                     Average: $19.84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slide2" descr="slide2"/>
          <p:cNvPicPr>
            <a:picLocks noChangeAspect="1"/>
          </p:cNvPicPr>
          <p:nvPr/>
        </p:nvPicPr>
        <p:blipFill>
          <a:blip r:embed="rId2">
            <a:extLst/>
          </a:blip>
          <a:stretch>
            <a:fillRect/>
          </a:stretch>
        </p:blipFill>
        <p:spPr>
          <a:xfrm>
            <a:off x="0" y="970951"/>
            <a:ext cx="24384000" cy="1177409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ustomers Distribution by Countr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lgn="ctr" defTabSz="619125">
              <a:defRPr b="0" sz="3000">
                <a:latin typeface="Arial"/>
                <a:ea typeface="Arial"/>
                <a:cs typeface="Arial"/>
                <a:sym typeface="Arial"/>
              </a:defRPr>
            </a:pPr>
          </a:p>
          <a:p>
            <a:pPr algn="ctr" defTabSz="619125">
              <a:defRPr b="0" sz="3000">
                <a:latin typeface="Arial"/>
                <a:ea typeface="Arial"/>
                <a:cs typeface="Arial"/>
                <a:sym typeface="Arial"/>
              </a:defRPr>
            </a:pPr>
            <a:r>
              <a:t>Customers Distribution by Countries</a:t>
            </a:r>
          </a:p>
        </p:txBody>
      </p:sp>
      <p:sp>
        <p:nvSpPr>
          <p:cNvPr id="182" name="China is on the first place with the highest number of customers and $ amount in revenue…"/>
          <p:cNvSpPr txBox="1"/>
          <p:nvPr>
            <p:ph type="body" sz="half" idx="1"/>
          </p:nvPr>
        </p:nvSpPr>
        <p:spPr>
          <a:prstGeom prst="rect">
            <a:avLst/>
          </a:prstGeom>
        </p:spPr>
        <p:txBody>
          <a:bodyPr/>
          <a:lstStyle/>
          <a:p>
            <a:pPr marL="609600" indent="-609600">
              <a:defRPr sz="4500">
                <a:latin typeface="Arial"/>
                <a:ea typeface="Arial"/>
                <a:cs typeface="Arial"/>
                <a:sym typeface="Arial"/>
              </a:defRPr>
            </a:pPr>
            <a:r>
              <a:t>China is on the first place with the highest number of customers and $ amount in revenue</a:t>
            </a:r>
          </a:p>
          <a:p>
            <a:pPr marL="609600" indent="-609600">
              <a:defRPr sz="4500">
                <a:latin typeface="Arial"/>
                <a:ea typeface="Arial"/>
                <a:cs typeface="Arial"/>
                <a:sym typeface="Arial"/>
              </a:defRPr>
            </a:pPr>
            <a:r>
              <a:t>India is on the second place</a:t>
            </a:r>
          </a:p>
          <a:p>
            <a:pPr marL="609600" indent="-609600">
              <a:defRPr sz="4500">
                <a:latin typeface="Arial"/>
                <a:ea typeface="Arial"/>
                <a:cs typeface="Arial"/>
                <a:sym typeface="Arial"/>
              </a:defRPr>
            </a:pPr>
            <a:r>
              <a:t>US, Japan, Mexico and Brazil on the third, forth, fifth and sixth place respectively</a:t>
            </a:r>
          </a:p>
        </p:txBody>
      </p:sp>
      <p:pic>
        <p:nvPicPr>
          <p:cNvPr id="183" name="Customers by Countries.001.jpeg" descr="Customers by Countries.001.jpeg"/>
          <p:cNvPicPr>
            <a:picLocks noChangeAspect="1"/>
          </p:cNvPicPr>
          <p:nvPr>
            <p:ph type="pic" idx="22"/>
          </p:nvPr>
        </p:nvPicPr>
        <p:blipFill>
          <a:blip r:embed="rId2">
            <a:extLst/>
          </a:blip>
          <a:srcRect l="22557" t="0" r="22557" b="0"/>
          <a:stretch>
            <a:fillRect/>
          </a:stretch>
        </p:blipFill>
        <p:spPr>
          <a:xfrm>
            <a:off x="12192000" y="1263848"/>
            <a:ext cx="10916874" cy="11188205"/>
          </a:xfrm>
          <a:prstGeom prst="rect">
            <a:avLst/>
          </a:prstGeom>
        </p:spPr>
      </p:pic>
      <p:sp>
        <p:nvSpPr>
          <p:cNvPr id="184" name="Which countries are Rockbusters customers based in?"/>
          <p:cNvSpPr txBox="1"/>
          <p:nvPr>
            <p:ph type="title"/>
          </p:nvPr>
        </p:nvSpPr>
        <p:spPr>
          <a:prstGeom prst="rect">
            <a:avLst/>
          </a:prstGeom>
        </p:spPr>
        <p:txBody>
          <a:bodyPr/>
          <a:lstStyle>
            <a:lvl1pPr algn="ctr">
              <a:defRPr b="0" spc="-100" sz="5000">
                <a:latin typeface="Arial"/>
                <a:ea typeface="Arial"/>
                <a:cs typeface="Arial"/>
                <a:sym typeface="Arial"/>
              </a:defRPr>
            </a:lvl1pPr>
          </a:lstStyle>
          <a:p>
            <a:pPr/>
            <a:r>
              <a:t>Which countries are Rockbusters customers based in?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slide2" descr="slide2"/>
          <p:cNvPicPr>
            <a:picLocks noChangeAspect="1"/>
          </p:cNvPicPr>
          <p:nvPr/>
        </p:nvPicPr>
        <p:blipFill>
          <a:blip r:embed="rId2">
            <a:extLst/>
          </a:blip>
          <a:stretch>
            <a:fillRect/>
          </a:stretch>
        </p:blipFill>
        <p:spPr>
          <a:xfrm>
            <a:off x="4543423" y="685800"/>
            <a:ext cx="15297151" cy="123444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