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819d3ca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819d3ca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19d3ca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19d3ca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819d3ca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819d3ca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241fecb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241fecb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819d3c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819d3c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19d3ca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19d3ca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CA" sz="1350">
                <a:solidFill>
                  <a:srgbClr val="333333"/>
                </a:solidFill>
                <a:latin typeface="Verdana"/>
                <a:ea typeface="Verdana"/>
                <a:cs typeface="Verdana"/>
                <a:sym typeface="Verdana"/>
              </a:rPr>
              <a:t>Video Games Sales for the various geographic regions have NOT stayed the same over time.</a:t>
            </a:r>
            <a:endParaRPr b="1" sz="1300">
              <a:latin typeface="Verdana"/>
              <a:ea typeface="Verdana"/>
              <a:cs typeface="Verdana"/>
              <a:sym typeface="Verdana"/>
            </a:endParaRPr>
          </a:p>
          <a:p>
            <a:pPr indent="0" lvl="0" marL="0" rtl="0" algn="l">
              <a:spcBef>
                <a:spcPts val="1200"/>
              </a:spcBef>
              <a:spcAft>
                <a:spcPts val="0"/>
              </a:spcAft>
              <a:buNone/>
            </a:pPr>
            <a:r>
              <a:rPr lang="en-CA" sz="1200">
                <a:latin typeface="Verdana"/>
                <a:ea typeface="Verdana"/>
                <a:cs typeface="Verdana"/>
                <a:sym typeface="Verdana"/>
              </a:rPr>
              <a:t>Over the years, North America’s sales occupied the first position followed by Japan until 1996, Europe and Other Regions. After 1996 North America was followed by Europe and Japan but in 2008 the sales in Other Regions grew, surpassing Japan. This insight regarding the Other_Sales variable requires </a:t>
            </a:r>
            <a:r>
              <a:rPr lang="en-CA" sz="1200">
                <a:latin typeface="Verdana"/>
                <a:ea typeface="Verdana"/>
                <a:cs typeface="Verdana"/>
                <a:sym typeface="Verdana"/>
              </a:rPr>
              <a:t>further investigation. </a:t>
            </a:r>
            <a:endParaRPr sz="1200">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819d3ca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819d3ca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pick of Global Sales was in 2008, but after that there was a downward trend. An analysis of each regional sales by years will reveal further insights.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19d3ca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19d3ca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200">
                <a:solidFill>
                  <a:srgbClr val="333333"/>
                </a:solidFill>
              </a:rPr>
              <a:t>Although North America is still the biggest market for video games, there was a downward trend for the past years. Japan is trending downward as well while Europe and the Other Regions’ sales went up for the past few years. </a:t>
            </a:r>
            <a:endParaRPr sz="1200">
              <a:solidFill>
                <a:srgbClr val="333333"/>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819d3ca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819d3ca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EU Sales Trend Upward in recent years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819d3ca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819d3ca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Other_Sales Trend - potential for a new market in the following years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819d3ca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819d3ca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200"/>
              <a:t>Closer look at Other_Sales Trend by Years:</a:t>
            </a:r>
            <a:endParaRPr sz="1200"/>
          </a:p>
          <a:p>
            <a:pPr indent="0" lvl="0" marL="0" rtl="0" algn="l">
              <a:spcBef>
                <a:spcPts val="0"/>
              </a:spcBef>
              <a:spcAft>
                <a:spcPts val="0"/>
              </a:spcAft>
              <a:buNone/>
            </a:pPr>
            <a:r>
              <a:rPr lang="en-CA" sz="1200"/>
              <a:t>2008-the spike year. </a:t>
            </a:r>
            <a:endParaRPr sz="1200"/>
          </a:p>
          <a:p>
            <a:pPr indent="0" lvl="0" marL="0" rtl="0" algn="l">
              <a:spcBef>
                <a:spcPts val="0"/>
              </a:spcBef>
              <a:spcAft>
                <a:spcPts val="0"/>
              </a:spcAft>
              <a:buNone/>
            </a:pPr>
            <a:r>
              <a:rPr lang="en-CA" sz="1200"/>
              <a:t>2008-2012 - downward trend</a:t>
            </a:r>
            <a:endParaRPr sz="1200"/>
          </a:p>
          <a:p>
            <a:pPr indent="0" lvl="0" marL="0" rtl="0" algn="l">
              <a:spcBef>
                <a:spcPts val="0"/>
              </a:spcBef>
              <a:spcAft>
                <a:spcPts val="0"/>
              </a:spcAft>
              <a:buNone/>
            </a:pPr>
            <a:r>
              <a:rPr lang="en-CA" sz="1200"/>
              <a:t>2014-2016 - sales go down</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819d3ca4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819d3ca4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NA: Action, Sports and Shooter</a:t>
            </a:r>
            <a:endParaRPr/>
          </a:p>
          <a:p>
            <a:pPr indent="0" lvl="0" marL="0" rtl="0" algn="l">
              <a:spcBef>
                <a:spcPts val="0"/>
              </a:spcBef>
              <a:spcAft>
                <a:spcPts val="0"/>
              </a:spcAft>
              <a:buNone/>
            </a:pPr>
            <a:r>
              <a:rPr lang="en-CA"/>
              <a:t>EU: Action, Sports and Shooter</a:t>
            </a:r>
            <a:endParaRPr/>
          </a:p>
          <a:p>
            <a:pPr indent="0" lvl="0" marL="0" rtl="0" algn="l">
              <a:spcBef>
                <a:spcPts val="0"/>
              </a:spcBef>
              <a:spcAft>
                <a:spcPts val="0"/>
              </a:spcAft>
              <a:buNone/>
            </a:pPr>
            <a:r>
              <a:rPr lang="en-CA"/>
              <a:t>Japan: Role-Playing, Action, Sports</a:t>
            </a:r>
            <a:endParaRPr/>
          </a:p>
          <a:p>
            <a:pPr indent="0" lvl="0" marL="0" rtl="0" algn="l">
              <a:spcBef>
                <a:spcPts val="0"/>
              </a:spcBef>
              <a:spcAft>
                <a:spcPts val="0"/>
              </a:spcAft>
              <a:buNone/>
            </a:pPr>
            <a:r>
              <a:rPr lang="en-CA"/>
              <a:t>Other_Sales: Action, Sports, Shooter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GameCo Marketing Budget for 2017</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Analysis by CG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Insights</a:t>
            </a:r>
            <a:endParaRPr/>
          </a:p>
        </p:txBody>
      </p:sp>
      <p:sp>
        <p:nvSpPr>
          <p:cNvPr id="116" name="Google Shape;116;p22"/>
          <p:cNvSpPr txBox="1"/>
          <p:nvPr>
            <p:ph idx="1" type="body"/>
          </p:nvPr>
        </p:nvSpPr>
        <p:spPr>
          <a:xfrm>
            <a:off x="311700" y="1280550"/>
            <a:ext cx="8520600" cy="3288300"/>
          </a:xfrm>
          <a:prstGeom prst="rect">
            <a:avLst/>
          </a:prstGeom>
        </p:spPr>
        <p:txBody>
          <a:bodyPr anchorCtr="0" anchor="t" bIns="91425" lIns="91425" spcFirstLastPara="1" rIns="91425" wrap="square" tIns="91425">
            <a:normAutofit fontScale="77500" lnSpcReduction="20000"/>
          </a:bodyPr>
          <a:lstStyle/>
          <a:p>
            <a:pPr indent="-341788" lvl="0" marL="457200" rtl="0" algn="l">
              <a:spcBef>
                <a:spcPts val="0"/>
              </a:spcBef>
              <a:spcAft>
                <a:spcPts val="0"/>
              </a:spcAft>
              <a:buClr>
                <a:srgbClr val="333333"/>
              </a:buClr>
              <a:buSzPct val="100000"/>
              <a:buChar char="●"/>
            </a:pPr>
            <a:r>
              <a:rPr lang="en-CA" sz="2300">
                <a:solidFill>
                  <a:srgbClr val="333333"/>
                </a:solidFill>
              </a:rPr>
              <a:t>Video Games Sales for the various geographic regions have NOT stayed the same over time</a:t>
            </a:r>
            <a:endParaRPr sz="2300">
              <a:solidFill>
                <a:srgbClr val="333333"/>
              </a:solidFill>
            </a:endParaRPr>
          </a:p>
          <a:p>
            <a:pPr indent="-341788" lvl="0" marL="457200" rtl="0" algn="l">
              <a:spcBef>
                <a:spcPts val="0"/>
              </a:spcBef>
              <a:spcAft>
                <a:spcPts val="0"/>
              </a:spcAft>
              <a:buClr>
                <a:srgbClr val="333333"/>
              </a:buClr>
              <a:buSzPct val="100000"/>
              <a:buChar char="●"/>
            </a:pPr>
            <a:r>
              <a:rPr lang="en-CA" sz="2300">
                <a:solidFill>
                  <a:srgbClr val="333333"/>
                </a:solidFill>
              </a:rPr>
              <a:t>Although North America is still the biggest market for video games, there was a downward trend for the past years</a:t>
            </a:r>
            <a:endParaRPr sz="2300">
              <a:solidFill>
                <a:srgbClr val="333333"/>
              </a:solidFill>
            </a:endParaRPr>
          </a:p>
          <a:p>
            <a:pPr indent="-341788" lvl="0" marL="457200" rtl="0" algn="l">
              <a:spcBef>
                <a:spcPts val="0"/>
              </a:spcBef>
              <a:spcAft>
                <a:spcPts val="0"/>
              </a:spcAft>
              <a:buClr>
                <a:srgbClr val="333333"/>
              </a:buClr>
              <a:buSzPct val="100000"/>
              <a:buChar char="●"/>
            </a:pPr>
            <a:r>
              <a:rPr lang="en-CA" sz="2300">
                <a:solidFill>
                  <a:srgbClr val="333333"/>
                </a:solidFill>
              </a:rPr>
              <a:t>Japan is trending downward, as well</a:t>
            </a:r>
            <a:endParaRPr sz="2300">
              <a:solidFill>
                <a:srgbClr val="333333"/>
              </a:solidFill>
            </a:endParaRPr>
          </a:p>
          <a:p>
            <a:pPr indent="-341788" lvl="0" marL="457200" rtl="0" algn="l">
              <a:spcBef>
                <a:spcPts val="0"/>
              </a:spcBef>
              <a:spcAft>
                <a:spcPts val="0"/>
              </a:spcAft>
              <a:buClr>
                <a:srgbClr val="333333"/>
              </a:buClr>
              <a:buSzPct val="100000"/>
              <a:buChar char="●"/>
            </a:pPr>
            <a:r>
              <a:rPr lang="en-CA" sz="2300">
                <a:solidFill>
                  <a:srgbClr val="333333"/>
                </a:solidFill>
              </a:rPr>
              <a:t>Historically, Europe and the Other Regions’ sales went up over the years</a:t>
            </a:r>
            <a:endParaRPr sz="2300">
              <a:solidFill>
                <a:srgbClr val="333333"/>
              </a:solidFill>
            </a:endParaRPr>
          </a:p>
          <a:p>
            <a:pPr indent="-341788" lvl="0" marL="457200" rtl="0" algn="l">
              <a:spcBef>
                <a:spcPts val="0"/>
              </a:spcBef>
              <a:spcAft>
                <a:spcPts val="0"/>
              </a:spcAft>
              <a:buClr>
                <a:srgbClr val="333333"/>
              </a:buClr>
              <a:buSzPct val="100000"/>
              <a:buChar char="●"/>
            </a:pPr>
            <a:r>
              <a:rPr lang="en-CA" sz="2300">
                <a:solidFill>
                  <a:srgbClr val="333333"/>
                </a:solidFill>
              </a:rPr>
              <a:t>Action, Sports and Shooter are the top 3 genre for North America, Europe and other regions</a:t>
            </a:r>
            <a:endParaRPr sz="2300">
              <a:solidFill>
                <a:srgbClr val="333333"/>
              </a:solidFill>
            </a:endParaRPr>
          </a:p>
          <a:p>
            <a:pPr indent="0" lvl="0" marL="0" rtl="0" algn="l">
              <a:spcBef>
                <a:spcPts val="1200"/>
              </a:spcBef>
              <a:spcAft>
                <a:spcPts val="0"/>
              </a:spcAft>
              <a:buNone/>
            </a:pPr>
            <a:r>
              <a:rPr lang="en-CA" sz="1200">
                <a:solidFill>
                  <a:srgbClr val="333333"/>
                </a:solidFill>
              </a:rPr>
              <a:t> </a:t>
            </a:r>
            <a:endParaRPr sz="1200">
              <a:solidFill>
                <a:srgbClr val="333333"/>
              </a:solidFill>
            </a:endParaRPr>
          </a:p>
          <a:p>
            <a:pPr indent="0" lvl="0" marL="0" rtl="0" algn="l">
              <a:spcBef>
                <a:spcPts val="1200"/>
              </a:spcBef>
              <a:spcAft>
                <a:spcPts val="0"/>
              </a:spcAft>
              <a:buNone/>
            </a:pPr>
            <a:r>
              <a:t/>
            </a:r>
            <a:endParaRPr sz="1200">
              <a:solidFill>
                <a:srgbClr val="333333"/>
              </a:solidFill>
            </a:endParaRPr>
          </a:p>
          <a:p>
            <a:pPr indent="0" lvl="0" marL="0" rtl="0" algn="l">
              <a:spcBef>
                <a:spcPts val="1200"/>
              </a:spcBef>
              <a:spcAft>
                <a:spcPts val="1200"/>
              </a:spcAft>
              <a:buClr>
                <a:schemeClr val="dk1"/>
              </a:buClr>
              <a:buSzPct val="88000"/>
              <a:buFont typeface="Arial"/>
              <a:buNone/>
            </a:pPr>
            <a:r>
              <a:t/>
            </a:r>
            <a:endParaRPr sz="1250">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Recommendations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a:t>As sales in Europe and Other Regions increased compared with the ‘80s, a</a:t>
            </a:r>
            <a:r>
              <a:rPr lang="en-CA"/>
              <a:t> further look into what countries in UE_Sales do well would be of potential help to see where exactly the market grows and what kind of games are the requested ones, what genre, platforms and publishers are the most successful. </a:t>
            </a:r>
            <a:endParaRPr/>
          </a:p>
          <a:p>
            <a:pPr indent="0" lvl="0" marL="0" rtl="0" algn="l">
              <a:spcBef>
                <a:spcPts val="1200"/>
              </a:spcBef>
              <a:spcAft>
                <a:spcPts val="0"/>
              </a:spcAft>
              <a:buNone/>
            </a:pPr>
            <a:r>
              <a:rPr lang="en-CA"/>
              <a:t>Also, a</a:t>
            </a:r>
            <a:r>
              <a:rPr lang="en-CA"/>
              <a:t> regrouping of the variable "Other_Sales" or finding/knowing exactly what are the countries under the variable "Other_Sales" could be helpful. That will also clarify if sales look at countries or regions and a further analysis would be more insightful knowing this detail. So, a relabelled of the geographic areas will give us a better insight into the data.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CA"/>
              <a:t>Recommendations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North America continues to be the biggest market for games followed by Europe. There is a significant percentage of sales for some unknown years (N/A) for the North American market, a percentage that's higher than in the other regions. This contributes to the expectation that games will continue to do well in sales in the next years. C</a:t>
            </a:r>
            <a:r>
              <a:rPr lang="en-CA"/>
              <a:t>ontinue to focus on this market. </a:t>
            </a:r>
            <a:endParaRPr/>
          </a:p>
          <a:p>
            <a:pPr indent="0" lvl="0" marL="0" rtl="0" algn="l">
              <a:spcBef>
                <a:spcPts val="1200"/>
              </a:spcBef>
              <a:spcAft>
                <a:spcPts val="0"/>
              </a:spcAft>
              <a:buNone/>
            </a:pPr>
            <a:r>
              <a:rPr lang="en-CA"/>
              <a:t>Although NA is quite a steady market for games is followed by EU and Other Regions Sales that went up over the years and these two regions would require further analysis as there is growth potential in terms of video games sales.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896375"/>
            <a:ext cx="8520600" cy="31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500"/>
          </a:p>
          <a:p>
            <a:pPr indent="0" lvl="0" marL="0" rtl="0" algn="ctr">
              <a:spcBef>
                <a:spcPts val="1200"/>
              </a:spcBef>
              <a:spcAft>
                <a:spcPts val="1200"/>
              </a:spcAft>
              <a:buNone/>
            </a:pPr>
            <a:r>
              <a:rPr lang="en-CA"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850">
                <a:solidFill>
                  <a:srgbClr val="223C50"/>
                </a:solidFill>
                <a:highlight>
                  <a:srgbClr val="FFFFFF"/>
                </a:highlight>
              </a:rPr>
              <a:t>GameCo</a:t>
            </a:r>
            <a:endParaRPr sz="3300"/>
          </a:p>
        </p:txBody>
      </p:sp>
      <p:sp>
        <p:nvSpPr>
          <p:cNvPr id="61" name="Google Shape;61;p14"/>
          <p:cNvSpPr txBox="1"/>
          <p:nvPr>
            <p:ph idx="1" type="body"/>
          </p:nvPr>
        </p:nvSpPr>
        <p:spPr>
          <a:xfrm>
            <a:off x="311700" y="1028700"/>
            <a:ext cx="8520600" cy="3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rgbClr val="333333"/>
              </a:solidFill>
            </a:endParaRPr>
          </a:p>
          <a:p>
            <a:pPr indent="0" lvl="0" marL="0" rtl="0" algn="l">
              <a:lnSpc>
                <a:spcPct val="100000"/>
              </a:lnSpc>
              <a:spcBef>
                <a:spcPts val="1200"/>
              </a:spcBef>
              <a:spcAft>
                <a:spcPts val="0"/>
              </a:spcAft>
              <a:buClr>
                <a:schemeClr val="dk1"/>
              </a:buClr>
              <a:buSzPts val="1100"/>
              <a:buFont typeface="Arial"/>
              <a:buNone/>
            </a:pPr>
            <a:r>
              <a:rPr lang="en-CA" sz="1600">
                <a:solidFill>
                  <a:schemeClr val="dk1"/>
                </a:solidFill>
              </a:rPr>
              <a:t>GameCo Executive Board expectation or current understanding is that: </a:t>
            </a:r>
            <a:endParaRPr sz="1600">
              <a:solidFill>
                <a:srgbClr val="333333"/>
              </a:solidFill>
            </a:endParaRPr>
          </a:p>
          <a:p>
            <a:pPr indent="0" lvl="0" marL="0" rtl="0" algn="l">
              <a:spcBef>
                <a:spcPts val="0"/>
              </a:spcBef>
              <a:spcAft>
                <a:spcPts val="0"/>
              </a:spcAft>
              <a:buNone/>
            </a:pPr>
            <a:r>
              <a:t/>
            </a:r>
            <a:endParaRPr sz="1550">
              <a:solidFill>
                <a:srgbClr val="333333"/>
              </a:solidFill>
            </a:endParaRPr>
          </a:p>
          <a:p>
            <a:pPr indent="0" lvl="0" marL="0" rtl="0" algn="l">
              <a:spcBef>
                <a:spcPts val="1200"/>
              </a:spcBef>
              <a:spcAft>
                <a:spcPts val="0"/>
              </a:spcAft>
              <a:buNone/>
            </a:pPr>
            <a:r>
              <a:rPr lang="en-CA" sz="1550">
                <a:solidFill>
                  <a:srgbClr val="333333"/>
                </a:solidFill>
              </a:rPr>
              <a:t>Video Games Sales for the various geographic regions have stayed the same over time. </a:t>
            </a:r>
            <a:endParaRPr sz="1550">
              <a:solidFill>
                <a:srgbClr val="333333"/>
              </a:solidFill>
            </a:endParaRPr>
          </a:p>
          <a:p>
            <a:pPr indent="0" lvl="0" marL="0" rtl="0" algn="l">
              <a:spcBef>
                <a:spcPts val="1200"/>
              </a:spcBef>
              <a:spcAft>
                <a:spcPts val="0"/>
              </a:spcAft>
              <a:buNone/>
            </a:pPr>
            <a:r>
              <a:t/>
            </a:r>
            <a:endParaRPr sz="1550">
              <a:solidFill>
                <a:srgbClr val="333333"/>
              </a:solidFill>
            </a:endParaRPr>
          </a:p>
          <a:p>
            <a:pPr indent="0" lvl="0" marL="0" rtl="0" algn="l">
              <a:spcBef>
                <a:spcPts val="1200"/>
              </a:spcBef>
              <a:spcAft>
                <a:spcPts val="1200"/>
              </a:spcAft>
              <a:buNone/>
            </a:pPr>
            <a:r>
              <a:rPr lang="en-CA" sz="1550">
                <a:solidFill>
                  <a:srgbClr val="333333"/>
                </a:solidFill>
              </a:rPr>
              <a:t>The goal is to distribute the marketing budget in order to maximize return on the investment. </a:t>
            </a:r>
            <a:endParaRPr sz="155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90500" y="123825"/>
            <a:ext cx="8763000"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0" y="445025"/>
            <a:ext cx="8832300" cy="41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0" y="445025"/>
            <a:ext cx="9144001" cy="412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11700" y="445025"/>
            <a:ext cx="8520599" cy="469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0" y="381000"/>
            <a:ext cx="9143999" cy="4762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