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7C6A8-E137-0E70-0F6E-B027656FD9DC}" v="69" dt="2025-01-09T17:24:52.379"/>
    <p1510:client id="{7047C710-3161-A825-74A1-A8BF430A62A6}" v="453" dt="2025-01-09T17:14:51.678"/>
    <p1510:client id="{D52CB08C-13FB-F3D5-E894-93A9ACBDC169}" v="9" dt="2025-01-09T17:18:09.500"/>
    <p1510:client id="{E64EDA73-2FDF-5E9C-D26B-BC66207B4DE8}" v="1683" dt="2025-01-09T16:22:23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5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7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2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8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5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2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0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0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9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9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0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9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73801" y="162637"/>
            <a:ext cx="8781233" cy="3255264"/>
          </a:xfrm>
        </p:spPr>
        <p:txBody>
          <a:bodyPr>
            <a:normAutofit/>
          </a:bodyPr>
          <a:lstStyle/>
          <a:p>
            <a:r>
              <a:rPr lang="de-DE" sz="5000">
                <a:latin typeface="Corbel"/>
                <a:ea typeface="+mj-lt"/>
                <a:cs typeface="+mj-lt"/>
              </a:rPr>
              <a:t>ANALISI DEL COMPORTAMENTO DEGLI UTENTI CYCLISTIC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75214" y="3560907"/>
            <a:ext cx="8335992" cy="914400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de-DE" sz="2400">
                <a:latin typeface="Corbel"/>
                <a:cs typeface="Times New Roman"/>
              </a:rPr>
              <a:t>DA UTENTI OCCASIONALI A MEMBRI ANNUALI:</a:t>
            </a:r>
            <a:endParaRPr lang="it-IT" sz="2400">
              <a:latin typeface="Corbel"/>
              <a:cs typeface="Times New Roman"/>
            </a:endParaRPr>
          </a:p>
          <a:p>
            <a:r>
              <a:rPr lang="de-DE" sz="2400">
                <a:latin typeface="Corbel"/>
                <a:cs typeface="Times New Roman"/>
              </a:rPr>
              <a:t>INSIGHT E POSSIBILI STRATEGIE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1CB2AB6-3446-BE4A-1CE3-3E77133825FF}"/>
              </a:ext>
            </a:extLst>
          </p:cNvPr>
          <p:cNvSpPr txBox="1"/>
          <p:nvPr/>
        </p:nvSpPr>
        <p:spPr>
          <a:xfrm>
            <a:off x="5328730" y="5316325"/>
            <a:ext cx="3500438" cy="3154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>
                <a:solidFill>
                  <a:schemeClr val="bg1"/>
                </a:solidFill>
                <a:latin typeface="Times New Roman"/>
                <a:cs typeface="Times New Roman"/>
              </a:rPr>
              <a:t>CORIANO' MANUEL, 09/01/2025</a:t>
            </a: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A333489-7275-6F19-C7A9-D13806D5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 fontScale="90000"/>
          </a:bodyPr>
          <a:lstStyle/>
          <a:p>
            <a:r>
              <a:rPr lang="it-IT"/>
              <a:t>RISULTATI DELL'ANALISI</a:t>
            </a:r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B82A05F8-5419-1B99-4AF8-8AA7898DB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343443"/>
            <a:ext cx="2947482" cy="37442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I </a:t>
            </a:r>
            <a:r>
              <a:rPr lang="en-US" sz="1700" err="1">
                <a:solidFill>
                  <a:schemeClr val="bg1"/>
                </a:solidFill>
                <a:ea typeface="+mn-lt"/>
                <a:cs typeface="+mn-lt"/>
              </a:rPr>
              <a:t>membri</a:t>
            </a:r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err="1">
                <a:solidFill>
                  <a:schemeClr val="bg1"/>
                </a:solidFill>
                <a:ea typeface="+mn-lt"/>
                <a:cs typeface="+mn-lt"/>
              </a:rPr>
              <a:t>Cyclistic</a:t>
            </a:r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err="1">
                <a:solidFill>
                  <a:schemeClr val="bg1"/>
                </a:solidFill>
                <a:ea typeface="+mn-lt"/>
                <a:cs typeface="+mn-lt"/>
              </a:rPr>
              <a:t>preferiscono</a:t>
            </a:r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err="1">
                <a:solidFill>
                  <a:schemeClr val="bg1"/>
                </a:solidFill>
                <a:ea typeface="+mn-lt"/>
                <a:cs typeface="+mn-lt"/>
              </a:rPr>
              <a:t>usufruire</a:t>
            </a:r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 per </a:t>
            </a:r>
            <a:r>
              <a:rPr lang="en-US" sz="1700" err="1">
                <a:solidFill>
                  <a:schemeClr val="bg1"/>
                </a:solidFill>
                <a:ea typeface="+mn-lt"/>
                <a:cs typeface="+mn-lt"/>
              </a:rPr>
              <a:t>corse</a:t>
            </a:r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err="1">
                <a:solidFill>
                  <a:schemeClr val="bg1"/>
                </a:solidFill>
                <a:ea typeface="+mn-lt"/>
                <a:cs typeface="+mn-lt"/>
              </a:rPr>
              <a:t>inferiori</a:t>
            </a:r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 ai 15 </a:t>
            </a:r>
            <a:r>
              <a:rPr lang="en-US" sz="1700" err="1">
                <a:solidFill>
                  <a:schemeClr val="bg1"/>
                </a:solidFill>
                <a:ea typeface="+mn-lt"/>
                <a:cs typeface="+mn-lt"/>
              </a:rPr>
              <a:t>minuti</a:t>
            </a:r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sz="17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70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700" err="1">
                <a:solidFill>
                  <a:schemeClr val="bg1"/>
                </a:solidFill>
                <a:ea typeface="+mn-lt"/>
                <a:cs typeface="+mn-lt"/>
              </a:rPr>
              <a:t>Gli</a:t>
            </a:r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err="1">
                <a:solidFill>
                  <a:schemeClr val="bg1"/>
                </a:solidFill>
                <a:ea typeface="+mn-lt"/>
                <a:cs typeface="+mn-lt"/>
              </a:rPr>
              <a:t>utenti</a:t>
            </a:r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err="1">
                <a:solidFill>
                  <a:schemeClr val="bg1"/>
                </a:solidFill>
                <a:ea typeface="+mn-lt"/>
                <a:cs typeface="+mn-lt"/>
              </a:rPr>
              <a:t>occasionali</a:t>
            </a:r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err="1">
                <a:solidFill>
                  <a:schemeClr val="bg1"/>
                </a:solidFill>
                <a:ea typeface="+mn-lt"/>
                <a:cs typeface="+mn-lt"/>
              </a:rPr>
              <a:t>preferiscono</a:t>
            </a:r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err="1">
                <a:solidFill>
                  <a:schemeClr val="bg1"/>
                </a:solidFill>
                <a:ea typeface="+mn-lt"/>
                <a:cs typeface="+mn-lt"/>
              </a:rPr>
              <a:t>usufruire</a:t>
            </a:r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 di tale </a:t>
            </a:r>
            <a:r>
              <a:rPr lang="en-US" sz="1700" err="1">
                <a:solidFill>
                  <a:schemeClr val="bg1"/>
                </a:solidFill>
                <a:ea typeface="+mn-lt"/>
                <a:cs typeface="+mn-lt"/>
              </a:rPr>
              <a:t>servizio</a:t>
            </a:r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 per </a:t>
            </a:r>
            <a:r>
              <a:rPr lang="en-US" sz="1700" err="1">
                <a:solidFill>
                  <a:schemeClr val="bg1"/>
                </a:solidFill>
                <a:ea typeface="+mn-lt"/>
                <a:cs typeface="+mn-lt"/>
              </a:rPr>
              <a:t>corse</a:t>
            </a:r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err="1">
                <a:solidFill>
                  <a:schemeClr val="bg1"/>
                </a:solidFill>
                <a:ea typeface="+mn-lt"/>
                <a:cs typeface="+mn-lt"/>
              </a:rPr>
              <a:t>superiori</a:t>
            </a:r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 ai 6 </a:t>
            </a:r>
            <a:r>
              <a:rPr lang="en-US" sz="1700" err="1">
                <a:solidFill>
                  <a:schemeClr val="bg1"/>
                </a:solidFill>
                <a:ea typeface="+mn-lt"/>
                <a:cs typeface="+mn-lt"/>
              </a:rPr>
              <a:t>minuti</a:t>
            </a:r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sz="17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70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700" err="1">
                <a:solidFill>
                  <a:schemeClr val="bg1"/>
                </a:solidFill>
                <a:ea typeface="+mn-lt"/>
                <a:cs typeface="+mn-lt"/>
              </a:rPr>
              <a:t>Entrambe</a:t>
            </a:r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 le </a:t>
            </a:r>
            <a:r>
              <a:rPr lang="en-US" sz="1700" err="1">
                <a:solidFill>
                  <a:schemeClr val="bg1"/>
                </a:solidFill>
                <a:ea typeface="+mn-lt"/>
                <a:cs typeface="+mn-lt"/>
              </a:rPr>
              <a:t>tipologie</a:t>
            </a:r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err="1">
                <a:solidFill>
                  <a:schemeClr val="bg1"/>
                </a:solidFill>
                <a:ea typeface="+mn-lt"/>
                <a:cs typeface="+mn-lt"/>
              </a:rPr>
              <a:t>vedono</a:t>
            </a:r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 un </a:t>
            </a:r>
            <a:r>
              <a:rPr lang="en-US" sz="1700" err="1">
                <a:solidFill>
                  <a:schemeClr val="bg1"/>
                </a:solidFill>
                <a:ea typeface="+mn-lt"/>
                <a:cs typeface="+mn-lt"/>
              </a:rPr>
              <a:t>aumento</a:t>
            </a:r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err="1">
                <a:solidFill>
                  <a:schemeClr val="bg1"/>
                </a:solidFill>
                <a:ea typeface="+mn-lt"/>
                <a:cs typeface="+mn-lt"/>
              </a:rPr>
              <a:t>della</a:t>
            </a:r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 media del tempo di </a:t>
            </a:r>
            <a:r>
              <a:rPr lang="en-US" sz="1700" err="1">
                <a:solidFill>
                  <a:schemeClr val="bg1"/>
                </a:solidFill>
                <a:ea typeface="+mn-lt"/>
                <a:cs typeface="+mn-lt"/>
              </a:rPr>
              <a:t>fruizione</a:t>
            </a:r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err="1">
                <a:solidFill>
                  <a:schemeClr val="bg1"/>
                </a:solidFill>
                <a:ea typeface="+mn-lt"/>
                <a:cs typeface="+mn-lt"/>
              </a:rPr>
              <a:t>nei</a:t>
            </a:r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 fine </a:t>
            </a:r>
            <a:r>
              <a:rPr lang="en-US" sz="1700" err="1">
                <a:solidFill>
                  <a:schemeClr val="bg1"/>
                </a:solidFill>
                <a:ea typeface="+mn-lt"/>
                <a:cs typeface="+mn-lt"/>
              </a:rPr>
              <a:t>settimana</a:t>
            </a:r>
            <a:r>
              <a:rPr lang="en-US" sz="170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sz="1700">
              <a:solidFill>
                <a:schemeClr val="bg1"/>
              </a:solidFill>
            </a:endParaRPr>
          </a:p>
          <a:p>
            <a:pPr>
              <a:buFont typeface="Wingdings" pitchFamily="18" charset="2"/>
              <a:buChar char="§"/>
            </a:pP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magine 3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164BCA4F-269C-057F-79CD-44E706007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481" y="1116618"/>
            <a:ext cx="67913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87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04185-C115-9936-D0E6-7D8BAE1F6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" y="1123837"/>
            <a:ext cx="3081952" cy="4601183"/>
          </a:xfrm>
        </p:spPr>
        <p:txBody>
          <a:bodyPr/>
          <a:lstStyle/>
          <a:p>
            <a:r>
              <a:rPr lang="it-IT"/>
              <a:t>CONCLUSIONI E SPUNTI STRATEGICI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38338C-7A83-B5ED-5D90-1BDEA33B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285750" indent="-285750">
              <a:buFont typeface="Wingdings" pitchFamily="18" charset="2"/>
              <a:buChar char="§"/>
            </a:pPr>
            <a:r>
              <a:rPr lang="it-IT" sz="1600">
                <a:solidFill>
                  <a:srgbClr val="1F2328"/>
                </a:solidFill>
                <a:ea typeface="+mn-lt"/>
                <a:cs typeface="+mn-lt"/>
              </a:rPr>
              <a:t>Gli utenti occasionali mostrano scarso interesse nei mesi più freddi dell’anno.</a:t>
            </a:r>
            <a:endParaRPr lang="it-IT" sz="1600"/>
          </a:p>
          <a:p>
            <a:pPr lvl="1">
              <a:spcAft>
                <a:spcPts val="0"/>
              </a:spcAft>
              <a:buFont typeface="Wingdings" pitchFamily="18" charset="2"/>
              <a:buChar char="§"/>
            </a:pPr>
            <a:r>
              <a:rPr lang="it-IT" sz="1600">
                <a:solidFill>
                  <a:srgbClr val="1F2328"/>
                </a:solidFill>
                <a:ea typeface="+mn-lt"/>
                <a:cs typeface="+mn-lt"/>
              </a:rPr>
              <a:t>Strategia: Creare incentivi specifici per l’uso del bike-sharing in inverno (es. sconti, promozioni o eventi invernali)</a:t>
            </a:r>
            <a:endParaRPr lang="it-IT" sz="1600">
              <a:solidFill>
                <a:srgbClr val="1F2328"/>
              </a:solidFill>
            </a:endParaRPr>
          </a:p>
          <a:p>
            <a:pPr>
              <a:buFont typeface="Wingdings"/>
              <a:buChar char="§"/>
            </a:pPr>
            <a:r>
              <a:rPr lang="it-IT" sz="1600">
                <a:solidFill>
                  <a:srgbClr val="1F2328"/>
                </a:solidFill>
                <a:ea typeface="+mn-lt"/>
                <a:cs typeface="+mn-lt"/>
              </a:rPr>
              <a:t>Gli utenti occasionali preferiscono utilizzare il servizio durante il fine settimana, con un picco nei periodi estivi.</a:t>
            </a:r>
            <a:endParaRPr lang="it-IT" sz="1600"/>
          </a:p>
          <a:p>
            <a:pPr lvl="1">
              <a:spcAft>
                <a:spcPts val="0"/>
              </a:spcAft>
              <a:buFont typeface="Wingdings" pitchFamily="18" charset="2"/>
              <a:buChar char="§"/>
            </a:pPr>
            <a:r>
              <a:rPr lang="it-IT" sz="1600">
                <a:solidFill>
                  <a:srgbClr val="1F2328"/>
                </a:solidFill>
                <a:ea typeface="+mn-lt"/>
                <a:cs typeface="+mn-lt"/>
              </a:rPr>
              <a:t>Strategia: Introdurre campagne mirate ai giorni lavorativi (es. sconti per spostamenti casa-lavoro o partnership con aziende.</a:t>
            </a:r>
            <a:endParaRPr lang="it-IT" sz="1600">
              <a:solidFill>
                <a:srgbClr val="595959"/>
              </a:solidFill>
              <a:ea typeface="+mn-lt"/>
              <a:cs typeface="+mn-lt"/>
            </a:endParaRPr>
          </a:p>
          <a:p>
            <a:pPr marL="285750" lvl="1" indent="-285750">
              <a:spcBef>
                <a:spcPts val="200"/>
              </a:spcBef>
              <a:spcAft>
                <a:spcPts val="0"/>
              </a:spcAft>
              <a:buFont typeface="Wingdings" pitchFamily="18" charset="2"/>
              <a:buChar char="§"/>
            </a:pPr>
            <a:endParaRPr lang="it-IT" sz="1600">
              <a:solidFill>
                <a:srgbClr val="1F2328"/>
              </a:solidFill>
              <a:ea typeface="+mn-lt"/>
              <a:cs typeface="+mn-lt"/>
            </a:endParaRPr>
          </a:p>
          <a:p>
            <a:pPr marL="285750" lvl="1" indent="-285750">
              <a:spcBef>
                <a:spcPts val="200"/>
              </a:spcBef>
              <a:spcAft>
                <a:spcPts val="0"/>
              </a:spcAft>
              <a:buFont typeface="Wingdings" pitchFamily="18" charset="2"/>
              <a:buChar char="§"/>
            </a:pPr>
            <a:r>
              <a:rPr lang="it-IT" sz="1600">
                <a:solidFill>
                  <a:srgbClr val="1F2328"/>
                </a:solidFill>
                <a:ea typeface="+mn-lt"/>
                <a:cs typeface="+mn-lt"/>
              </a:rPr>
              <a:t>Gli utenti occasionali utilizzano il servizio prevalentemente nel pomeriggio, con scarso interesse per le ore mattutine.</a:t>
            </a:r>
            <a:endParaRPr lang="it-IT" sz="1600"/>
          </a:p>
          <a:p>
            <a:pPr lvl="1">
              <a:spcAft>
                <a:spcPts val="0"/>
              </a:spcAft>
              <a:buFont typeface="Wingdings" pitchFamily="18" charset="2"/>
              <a:buChar char="§"/>
            </a:pPr>
            <a:r>
              <a:rPr lang="it-IT" sz="1600">
                <a:solidFill>
                  <a:srgbClr val="1F2328"/>
                </a:solidFill>
                <a:ea typeface="+mn-lt"/>
                <a:cs typeface="+mn-lt"/>
              </a:rPr>
              <a:t>Strategia: Promuovere iniziative che incentivino l’uso al mattino (es. sconti mattutini, eventi o premi per chi usa il servizio prima delle 10:00)</a:t>
            </a:r>
          </a:p>
          <a:p>
            <a:pPr marL="502920" lvl="1" indent="0">
              <a:spcAft>
                <a:spcPts val="0"/>
              </a:spcAft>
              <a:buNone/>
            </a:pPr>
            <a:endParaRPr lang="it-IT" sz="1600">
              <a:solidFill>
                <a:srgbClr val="1F2328"/>
              </a:solidFill>
              <a:ea typeface="+mn-lt"/>
              <a:cs typeface="+mn-lt"/>
            </a:endParaRPr>
          </a:p>
          <a:p>
            <a:pPr marL="285750" lvl="1" indent="-285750">
              <a:spcBef>
                <a:spcPts val="200"/>
              </a:spcBef>
              <a:spcAft>
                <a:spcPts val="0"/>
              </a:spcAft>
              <a:buFont typeface="Wingdings" pitchFamily="18" charset="2"/>
              <a:buChar char="§"/>
            </a:pPr>
            <a:r>
              <a:rPr lang="it-IT" sz="1600">
                <a:solidFill>
                  <a:srgbClr val="1F2328"/>
                </a:solidFill>
                <a:ea typeface="+mn-lt"/>
                <a:cs typeface="+mn-lt"/>
              </a:rPr>
              <a:t>Gli utenti occasionali tendono ad evitare il servizio per corse di breve durata (inferiori a 6 minuti).</a:t>
            </a:r>
            <a:endParaRPr lang="it-IT" sz="1600"/>
          </a:p>
          <a:p>
            <a:pPr lvl="1">
              <a:spcAft>
                <a:spcPts val="0"/>
              </a:spcAft>
              <a:buFont typeface="Wingdings" pitchFamily="18" charset="2"/>
              <a:buChar char="§"/>
            </a:pPr>
            <a:r>
              <a:rPr lang="it-IT" sz="1600">
                <a:solidFill>
                  <a:srgbClr val="1F2328"/>
                </a:solidFill>
                <a:ea typeface="+mn-lt"/>
                <a:cs typeface="+mn-lt"/>
              </a:rPr>
              <a:t>Strategia: Evidenziare la convenienza del bike-sharing per brevi spostamenti attraverso messaggi pubblicitari mirati o pacchetti promozionali specifici (es. tariffe agevolate per corse brevi).</a:t>
            </a:r>
            <a:endParaRPr lang="it-IT" sz="1600"/>
          </a:p>
        </p:txBody>
      </p:sp>
    </p:spTree>
    <p:extLst>
      <p:ext uri="{BB962C8B-B14F-4D97-AF65-F5344CB8AC3E}">
        <p14:creationId xmlns:p14="http://schemas.microsoft.com/office/powerpoint/2010/main" val="839549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A04185-C115-9936-D0E6-7D8BAE1F6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" y="1123837"/>
            <a:ext cx="3081952" cy="4601183"/>
          </a:xfrm>
        </p:spPr>
        <p:txBody>
          <a:bodyPr/>
          <a:lstStyle/>
          <a:p>
            <a:r>
              <a:rPr lang="it-IT"/>
              <a:t>CONCLUSIONI E SPUNTI STRATEGICI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38338C-7A83-B5ED-5D90-1BDEA33B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>
                <a:solidFill>
                  <a:srgbClr val="1F2328"/>
                </a:solidFill>
                <a:ea typeface="+mn-lt"/>
                <a:cs typeface="+mn-lt"/>
              </a:rPr>
              <a:t>A livello generale l’analisi suggerisce di stimolare la conversione degli utenti occasionali tramite:</a:t>
            </a:r>
          </a:p>
          <a:p>
            <a:pPr marL="342900" indent="-342900">
              <a:buFont typeface="Wingdings" pitchFamily="18" charset="2"/>
              <a:buChar char="§"/>
            </a:pPr>
            <a:r>
              <a:rPr lang="it-IT" sz="1800">
                <a:solidFill>
                  <a:srgbClr val="1F2328"/>
                </a:solidFill>
                <a:ea typeface="+mn-lt"/>
                <a:cs typeface="+mn-lt"/>
              </a:rPr>
              <a:t>Incentivi stagionali</a:t>
            </a:r>
          </a:p>
          <a:p>
            <a:pPr marL="342900" indent="-342900">
              <a:buFont typeface="Wingdings" pitchFamily="18" charset="2"/>
              <a:buChar char="§"/>
            </a:pPr>
            <a:r>
              <a:rPr lang="it-IT" sz="1800">
                <a:solidFill>
                  <a:srgbClr val="1F2328"/>
                </a:solidFill>
                <a:ea typeface="+mn-lt"/>
                <a:cs typeface="+mn-lt"/>
              </a:rPr>
              <a:t>Promozioni mirate</a:t>
            </a:r>
          </a:p>
          <a:p>
            <a:pPr marL="342900" indent="-342900">
              <a:buFont typeface="Wingdings" pitchFamily="18" charset="2"/>
              <a:buChar char="§"/>
            </a:pPr>
            <a:r>
              <a:rPr lang="it-IT" sz="1800">
                <a:solidFill>
                  <a:srgbClr val="1F2328"/>
                </a:solidFill>
                <a:ea typeface="+mn-lt"/>
                <a:cs typeface="+mn-lt"/>
              </a:rPr>
              <a:t>Messaggi personalizzati</a:t>
            </a:r>
            <a:endParaRPr lang="it-IT" sz="1800">
              <a:solidFill>
                <a:srgbClr val="1F23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099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6A9D5-873E-F52C-F373-34856D60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/>
              <a:t>SOMMARIO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B4203D-64B4-1111-03B5-53B06E2D6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458" y="864108"/>
            <a:ext cx="7315200" cy="5120640"/>
          </a:xfrm>
        </p:spPr>
        <p:txBody>
          <a:bodyPr/>
          <a:lstStyle/>
          <a:p>
            <a:pPr>
              <a:buFont typeface="Wingdings" pitchFamily="18" charset="2"/>
              <a:buChar char="§"/>
            </a:pPr>
            <a:endParaRPr lang="it-IT" sz="2800"/>
          </a:p>
          <a:p>
            <a:pPr>
              <a:buFont typeface="Wingdings" pitchFamily="18" charset="2"/>
              <a:buChar char="§"/>
            </a:pPr>
            <a:r>
              <a:rPr lang="it-IT" sz="2800" err="1"/>
              <a:t>Cyclistic</a:t>
            </a:r>
          </a:p>
          <a:p>
            <a:pPr>
              <a:buFont typeface="Wingdings" pitchFamily="18" charset="2"/>
              <a:buChar char="§"/>
            </a:pPr>
            <a:endParaRPr lang="it-IT" sz="2800"/>
          </a:p>
          <a:p>
            <a:pPr>
              <a:buFont typeface="Wingdings" pitchFamily="18" charset="2"/>
              <a:buChar char="§"/>
            </a:pPr>
            <a:r>
              <a:rPr lang="it-IT" sz="2800"/>
              <a:t>Il progetto</a:t>
            </a:r>
          </a:p>
          <a:p>
            <a:pPr>
              <a:buFont typeface="Wingdings" pitchFamily="18" charset="2"/>
              <a:buChar char="§"/>
            </a:pPr>
            <a:endParaRPr lang="it-IT" sz="2800"/>
          </a:p>
          <a:p>
            <a:pPr>
              <a:buFont typeface="Wingdings" pitchFamily="18" charset="2"/>
              <a:buChar char="§"/>
            </a:pPr>
            <a:r>
              <a:rPr lang="it-IT" sz="2800"/>
              <a:t>I risultati dell'analisi</a:t>
            </a:r>
          </a:p>
          <a:p>
            <a:pPr>
              <a:buFont typeface="Wingdings" pitchFamily="18" charset="2"/>
              <a:buChar char="§"/>
            </a:pPr>
            <a:endParaRPr lang="it-IT" sz="2800"/>
          </a:p>
          <a:p>
            <a:pPr>
              <a:buFont typeface="Wingdings" pitchFamily="18" charset="2"/>
              <a:buChar char="§"/>
            </a:pPr>
            <a:r>
              <a:rPr lang="it-IT" sz="2800"/>
              <a:t>Conclusioni e spunti strategici</a:t>
            </a:r>
          </a:p>
          <a:p>
            <a:pPr>
              <a:buFont typeface="Wingdings" pitchFamily="18" charset="2"/>
              <a:buChar char="§"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2637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71191D-D08E-2FA8-F798-F6301A4E7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/>
              <a:t>CYCLISTIC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229C69-BB2C-2024-4CEA-A8DEEAA80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18" charset="2"/>
              <a:buChar char="§"/>
            </a:pPr>
            <a:endParaRPr lang="it-IT" sz="2800"/>
          </a:p>
          <a:p>
            <a:pPr>
              <a:buFont typeface="Wingdings" pitchFamily="18" charset="2"/>
              <a:buChar char="§"/>
            </a:pPr>
            <a:r>
              <a:rPr lang="it-IT" sz="2800"/>
              <a:t>Società di bike-sharing a Chicago</a:t>
            </a:r>
            <a:endParaRPr lang="it-IT"/>
          </a:p>
          <a:p>
            <a:pPr>
              <a:buFont typeface="Wingdings" pitchFamily="18" charset="2"/>
              <a:buChar char="§"/>
            </a:pPr>
            <a:endParaRPr lang="it-IT"/>
          </a:p>
          <a:p>
            <a:pPr>
              <a:buFont typeface="Wingdings" pitchFamily="18" charset="2"/>
              <a:buChar char="§"/>
            </a:pPr>
            <a:r>
              <a:rPr lang="it-IT" sz="2800">
                <a:solidFill>
                  <a:srgbClr val="595959"/>
                </a:solidFill>
                <a:ea typeface="+mn-lt"/>
                <a:cs typeface="+mn-lt"/>
              </a:rPr>
              <a:t>Servizio accessibile tramite</a:t>
            </a:r>
          </a:p>
          <a:p>
            <a:pPr lvl="1">
              <a:spcAft>
                <a:spcPts val="0"/>
              </a:spcAft>
              <a:buFont typeface="Wingdings" pitchFamily="18" charset="2"/>
              <a:buChar char="§"/>
            </a:pPr>
            <a:r>
              <a:rPr lang="it-IT" sz="2000">
                <a:solidFill>
                  <a:srgbClr val="595959"/>
                </a:solidFill>
                <a:ea typeface="+mn-lt"/>
                <a:cs typeface="+mn-lt"/>
              </a:rPr>
              <a:t>App mobile</a:t>
            </a:r>
          </a:p>
          <a:p>
            <a:pPr lvl="1">
              <a:buFont typeface="Wingdings" pitchFamily="18" charset="2"/>
              <a:buChar char="§"/>
            </a:pPr>
            <a:r>
              <a:rPr lang="it-IT" sz="2000">
                <a:solidFill>
                  <a:srgbClr val="595959"/>
                </a:solidFill>
                <a:ea typeface="+mn-lt"/>
                <a:cs typeface="+mn-lt"/>
              </a:rPr>
              <a:t>Totem nelle docking station</a:t>
            </a:r>
          </a:p>
          <a:p>
            <a:pPr lvl="1">
              <a:buFont typeface="Wingdings" pitchFamily="18" charset="2"/>
              <a:buChar char="§"/>
            </a:pPr>
            <a:r>
              <a:rPr lang="it-IT" sz="2000">
                <a:solidFill>
                  <a:srgbClr val="595959"/>
                </a:solidFill>
                <a:ea typeface="+mn-lt"/>
                <a:cs typeface="+mn-lt"/>
              </a:rPr>
              <a:t>Account dedicato</a:t>
            </a:r>
          </a:p>
          <a:p>
            <a:pPr>
              <a:buFont typeface="Wingdings" pitchFamily="18" charset="2"/>
              <a:buChar char="§"/>
            </a:pPr>
            <a:endParaRPr lang="it-IT" sz="1200">
              <a:solidFill>
                <a:srgbClr val="1F2328"/>
              </a:solidFill>
            </a:endParaRPr>
          </a:p>
          <a:p>
            <a:pPr>
              <a:buFont typeface="Wingdings" pitchFamily="18" charset="2"/>
              <a:buChar char="§"/>
            </a:pPr>
            <a:r>
              <a:rPr lang="it-IT" sz="2800"/>
              <a:t>Opzioni tariffarie</a:t>
            </a:r>
          </a:p>
          <a:p>
            <a:pPr lvl="1">
              <a:spcAft>
                <a:spcPts val="0"/>
              </a:spcAft>
              <a:buFont typeface="Wingdings" pitchFamily="18" charset="2"/>
              <a:buChar char="§"/>
            </a:pPr>
            <a:r>
              <a:rPr lang="it-IT" sz="2000">
                <a:solidFill>
                  <a:srgbClr val="595959"/>
                </a:solidFill>
                <a:ea typeface="+mn-lt"/>
                <a:cs typeface="+mn-lt"/>
              </a:rPr>
              <a:t>Single-ride </a:t>
            </a:r>
            <a:r>
              <a:rPr lang="it-IT" sz="2000" err="1">
                <a:solidFill>
                  <a:srgbClr val="595959"/>
                </a:solidFill>
                <a:ea typeface="+mn-lt"/>
                <a:cs typeface="+mn-lt"/>
              </a:rPr>
              <a:t>passes</a:t>
            </a:r>
            <a:endParaRPr lang="it-IT" sz="2000">
              <a:solidFill>
                <a:srgbClr val="595959"/>
              </a:solidFill>
              <a:ea typeface="+mn-lt"/>
              <a:cs typeface="+mn-lt"/>
            </a:endParaRPr>
          </a:p>
          <a:p>
            <a:pPr lvl="1">
              <a:buFont typeface="Wingdings" pitchFamily="18" charset="2"/>
              <a:buChar char="§"/>
            </a:pPr>
            <a:r>
              <a:rPr lang="it-IT" sz="2000">
                <a:solidFill>
                  <a:srgbClr val="595959"/>
                </a:solidFill>
                <a:ea typeface="+mn-lt"/>
                <a:cs typeface="+mn-lt"/>
              </a:rPr>
              <a:t>Full-day </a:t>
            </a:r>
            <a:r>
              <a:rPr lang="it-IT" sz="2000" err="1">
                <a:solidFill>
                  <a:srgbClr val="595959"/>
                </a:solidFill>
                <a:ea typeface="+mn-lt"/>
                <a:cs typeface="+mn-lt"/>
              </a:rPr>
              <a:t>passes</a:t>
            </a:r>
            <a:endParaRPr lang="it-IT" sz="2000">
              <a:solidFill>
                <a:srgbClr val="595959"/>
              </a:solidFill>
              <a:ea typeface="+mn-lt"/>
              <a:cs typeface="+mn-lt"/>
            </a:endParaRPr>
          </a:p>
          <a:p>
            <a:pPr lvl="1">
              <a:buFont typeface="Wingdings" pitchFamily="18" charset="2"/>
              <a:buChar char="§"/>
            </a:pPr>
            <a:r>
              <a:rPr lang="it-IT" sz="2000" err="1">
                <a:solidFill>
                  <a:srgbClr val="595959"/>
                </a:solidFill>
                <a:ea typeface="+mn-lt"/>
                <a:cs typeface="+mn-lt"/>
              </a:rPr>
              <a:t>Annual</a:t>
            </a:r>
            <a:r>
              <a:rPr lang="it-IT" sz="2000">
                <a:solidFill>
                  <a:srgbClr val="595959"/>
                </a:solidFill>
                <a:ea typeface="+mn-lt"/>
                <a:cs typeface="+mn-lt"/>
              </a:rPr>
              <a:t> membership</a:t>
            </a:r>
          </a:p>
          <a:p>
            <a:pPr>
              <a:buFont typeface="Wingdings" pitchFamily="18" charset="2"/>
              <a:buChar char="§"/>
            </a:pPr>
            <a:endParaRPr lang="it-IT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120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B5F953-9A97-DB09-2929-5195D9C1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/>
              <a:t>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DDB6B2-A6D9-D7E8-82BE-147A9BD9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18" charset="2"/>
              <a:buChar char="§"/>
            </a:pPr>
            <a:r>
              <a:rPr lang="it-IT" sz="2800"/>
              <a:t>Obiettivo: massimizzare </a:t>
            </a:r>
            <a:r>
              <a:rPr lang="it-IT" sz="2600"/>
              <a:t>il numero di abbonati </a:t>
            </a:r>
          </a:p>
          <a:p>
            <a:pPr marL="0" indent="0">
              <a:buNone/>
            </a:pPr>
            <a:endParaRPr lang="it-IT" sz="2800"/>
          </a:p>
          <a:p>
            <a:pPr marL="342900" indent="-342900">
              <a:buFont typeface="Wingdings" pitchFamily="18" charset="2"/>
              <a:buChar char="§"/>
            </a:pPr>
            <a:r>
              <a:rPr lang="it-IT" sz="2800"/>
              <a:t>Stimolare la conversione degli utenti occasionali in membri </a:t>
            </a:r>
            <a:r>
              <a:rPr lang="it-IT" sz="2800" err="1"/>
              <a:t>Cyclistic</a:t>
            </a:r>
            <a:endParaRPr lang="it-IT" sz="2800"/>
          </a:p>
          <a:p>
            <a:pPr marL="342900" indent="-342900">
              <a:buFont typeface="Wingdings" pitchFamily="18" charset="2"/>
              <a:buChar char="§"/>
            </a:pPr>
            <a:endParaRPr lang="it-IT" sz="2800"/>
          </a:p>
          <a:p>
            <a:pPr marL="342900" indent="-342900">
              <a:buFont typeface="Wingdings" pitchFamily="18" charset="2"/>
              <a:buChar char="§"/>
            </a:pPr>
            <a:r>
              <a:rPr lang="it-IT" sz="2800"/>
              <a:t>Percorso:</a:t>
            </a:r>
          </a:p>
          <a:p>
            <a:pPr marL="845820" lvl="1">
              <a:spcAft>
                <a:spcPts val="0"/>
              </a:spcAft>
              <a:buFont typeface="Wingdings" pitchFamily="18" charset="2"/>
              <a:buChar char="§"/>
            </a:pPr>
            <a:r>
              <a:rPr lang="it-IT" sz="2000">
                <a:solidFill>
                  <a:srgbClr val="595959"/>
                </a:solidFill>
                <a:ea typeface="+mn-lt"/>
                <a:cs typeface="+mn-lt"/>
              </a:rPr>
              <a:t>Comprendere come i membri </a:t>
            </a:r>
            <a:r>
              <a:rPr lang="it-IT" sz="2000" err="1">
                <a:solidFill>
                  <a:srgbClr val="595959"/>
                </a:solidFill>
                <a:ea typeface="+mn-lt"/>
                <a:cs typeface="+mn-lt"/>
              </a:rPr>
              <a:t>Cyclistic</a:t>
            </a:r>
            <a:r>
              <a:rPr lang="it-IT" sz="2000">
                <a:solidFill>
                  <a:srgbClr val="595959"/>
                </a:solidFill>
                <a:ea typeface="+mn-lt"/>
                <a:cs typeface="+mn-lt"/>
              </a:rPr>
              <a:t> e gli utenti occasionali fruiscono del servizio</a:t>
            </a:r>
          </a:p>
          <a:p>
            <a:pPr marL="845820" lvl="1">
              <a:spcAft>
                <a:spcPts val="0"/>
              </a:spcAft>
              <a:buFont typeface="Wingdings" pitchFamily="18" charset="2"/>
              <a:buChar char="§"/>
            </a:pPr>
            <a:r>
              <a:rPr lang="it-IT" sz="2000">
                <a:solidFill>
                  <a:srgbClr val="595959"/>
                </a:solidFill>
                <a:ea typeface="+mn-lt"/>
                <a:cs typeface="+mn-lt"/>
              </a:rPr>
              <a:t>Individuare perché gli utenti dovrebbero abbonarsi annualmente a </a:t>
            </a:r>
            <a:r>
              <a:rPr lang="it-IT" sz="2000" err="1">
                <a:solidFill>
                  <a:srgbClr val="595959"/>
                </a:solidFill>
                <a:ea typeface="+mn-lt"/>
                <a:cs typeface="+mn-lt"/>
              </a:rPr>
              <a:t>Cyclistic</a:t>
            </a:r>
            <a:endParaRPr lang="it-IT" sz="2000">
              <a:solidFill>
                <a:srgbClr val="595959"/>
              </a:solidFill>
              <a:ea typeface="+mn-lt"/>
              <a:cs typeface="+mn-lt"/>
            </a:endParaRPr>
          </a:p>
          <a:p>
            <a:pPr marL="845820" lvl="1">
              <a:buFont typeface="Wingdings" pitchFamily="18" charset="2"/>
              <a:buChar char="§"/>
            </a:pPr>
            <a:r>
              <a:rPr lang="it-IT" sz="2000">
                <a:solidFill>
                  <a:srgbClr val="595959"/>
                </a:solidFill>
                <a:ea typeface="+mn-lt"/>
                <a:cs typeface="+mn-lt"/>
              </a:rPr>
              <a:t>Comprendere come </a:t>
            </a:r>
            <a:r>
              <a:rPr lang="it-IT" sz="2000" err="1">
                <a:solidFill>
                  <a:srgbClr val="595959"/>
                </a:solidFill>
                <a:ea typeface="+mn-lt"/>
                <a:cs typeface="+mn-lt"/>
              </a:rPr>
              <a:t>Cyclistic</a:t>
            </a:r>
            <a:r>
              <a:rPr lang="it-IT" sz="2000">
                <a:solidFill>
                  <a:srgbClr val="595959"/>
                </a:solidFill>
                <a:ea typeface="+mn-lt"/>
                <a:cs typeface="+mn-lt"/>
              </a:rPr>
              <a:t> può utilizzare i media digitali per influenzare la conversione</a:t>
            </a:r>
          </a:p>
        </p:txBody>
      </p:sp>
    </p:spTree>
    <p:extLst>
      <p:ext uri="{BB962C8B-B14F-4D97-AF65-F5344CB8AC3E}">
        <p14:creationId xmlns:p14="http://schemas.microsoft.com/office/powerpoint/2010/main" val="3431702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8F8EC3-1D61-6463-0FE1-9F705489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/>
              <a:t>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8DAD70-FBB7-D08C-A4A3-8A30995D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it-IT" sz="2100" b="1" i="1"/>
              <a:t>Analisi comportamento: </a:t>
            </a:r>
            <a:r>
              <a:rPr lang="it-IT" sz="2100" b="1"/>
              <a:t>membri </a:t>
            </a:r>
            <a:r>
              <a:rPr lang="it-IT" sz="2100" b="1" err="1"/>
              <a:t>Cyclistic</a:t>
            </a:r>
            <a:r>
              <a:rPr lang="it-IT" sz="2100" b="1"/>
              <a:t> vs utenti occasionali </a:t>
            </a:r>
            <a:endParaRPr lang="it-IT" sz="2100" b="1" i="1"/>
          </a:p>
          <a:p>
            <a:pPr>
              <a:buFont typeface="Wingdings" pitchFamily="18" charset="2"/>
              <a:buChar char="§"/>
            </a:pPr>
            <a:endParaRPr lang="it-IT"/>
          </a:p>
          <a:p>
            <a:pPr>
              <a:buFont typeface="Wingdings" pitchFamily="18" charset="2"/>
              <a:buChar char="§"/>
            </a:pPr>
            <a:r>
              <a:rPr lang="it-IT"/>
              <a:t>Periodo considerato: 1/12/2023 - 30/11/2024 (12 mesi)</a:t>
            </a:r>
          </a:p>
          <a:p>
            <a:pPr>
              <a:buFont typeface="Wingdings" pitchFamily="18" charset="2"/>
              <a:buChar char="§"/>
            </a:pPr>
            <a:endParaRPr lang="it-IT" sz="2800"/>
          </a:p>
          <a:p>
            <a:pPr>
              <a:buFont typeface="Wingdings" pitchFamily="18" charset="2"/>
              <a:buChar char="§"/>
            </a:pPr>
            <a:r>
              <a:rPr lang="it-IT"/>
              <a:t>Pulizia dei dati:</a:t>
            </a:r>
          </a:p>
          <a:p>
            <a:pPr marL="788670" lvl="1" indent="-285750">
              <a:buFont typeface="Wingdings" pitchFamily="18" charset="2"/>
              <a:buChar char="§"/>
            </a:pPr>
            <a:r>
              <a:rPr lang="it-IT"/>
              <a:t>rimozione duplicati</a:t>
            </a:r>
          </a:p>
          <a:p>
            <a:pPr marL="788670" lvl="1" indent="-285750">
              <a:buFont typeface="Wingdings" pitchFamily="18" charset="2"/>
              <a:buChar char="§"/>
            </a:pPr>
            <a:r>
              <a:rPr lang="it-IT"/>
              <a:t>valori NULL</a:t>
            </a:r>
          </a:p>
          <a:p>
            <a:pPr marL="788670" lvl="1" indent="-285750">
              <a:buFont typeface="Wingdings" pitchFamily="18" charset="2"/>
              <a:buChar char="§"/>
            </a:pPr>
            <a:r>
              <a:rPr lang="it-IT"/>
              <a:t>valori anomali</a:t>
            </a:r>
          </a:p>
          <a:p>
            <a:pPr>
              <a:buFont typeface="Wingdings" pitchFamily="18" charset="2"/>
              <a:buChar char="§"/>
            </a:pPr>
            <a:endParaRPr lang="it-IT"/>
          </a:p>
          <a:p>
            <a:pPr>
              <a:buFont typeface="Wingdings" pitchFamily="18" charset="2"/>
              <a:buChar char="§"/>
            </a:pPr>
            <a:r>
              <a:rPr lang="it-IT"/>
              <a:t>Dati a disposizione:</a:t>
            </a:r>
          </a:p>
          <a:p>
            <a:pPr lvl="1">
              <a:spcAft>
                <a:spcPts val="0"/>
              </a:spcAft>
              <a:buFont typeface="Wingdings" pitchFamily="18" charset="2"/>
              <a:buChar char="§"/>
            </a:pPr>
            <a:r>
              <a:rPr lang="it-IT"/>
              <a:t>Data e orario di inizio e di fine corsa</a:t>
            </a:r>
          </a:p>
          <a:p>
            <a:pPr lvl="1">
              <a:buFont typeface="Wingdings" pitchFamily="18" charset="2"/>
              <a:buChar char="§"/>
            </a:pPr>
            <a:r>
              <a:rPr lang="it-IT"/>
              <a:t>Stazione di inizio e di fine corsa</a:t>
            </a:r>
          </a:p>
          <a:p>
            <a:pPr lvl="1">
              <a:buFont typeface="Wingdings" pitchFamily="18" charset="2"/>
              <a:buChar char="§"/>
            </a:pPr>
            <a:r>
              <a:rPr lang="it-IT"/>
              <a:t>Tipologia di utente</a:t>
            </a:r>
          </a:p>
          <a:p>
            <a:pPr lvl="1">
              <a:buFont typeface="Wingdings" pitchFamily="18" charset="2"/>
              <a:buChar char="§"/>
            </a:pPr>
            <a:r>
              <a:rPr lang="it-IT"/>
              <a:t>Tipologia di mezzo</a:t>
            </a:r>
          </a:p>
        </p:txBody>
      </p:sp>
    </p:spTree>
    <p:extLst>
      <p:ext uri="{BB962C8B-B14F-4D97-AF65-F5344CB8AC3E}">
        <p14:creationId xmlns:p14="http://schemas.microsoft.com/office/powerpoint/2010/main" val="985860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13A95FF-1A75-49AA-86AE-EED61BD0E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1F4FB9-0A78-8B6D-8673-0E9A5409B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it-IT"/>
              <a:t>RISULTATI DELL'ANALISI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12F1A4-4434-FA77-C9B1-307021805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pPr>
              <a:buFont typeface="Wingdings" pitchFamily="18" charset="2"/>
              <a:buChar char="§"/>
            </a:pPr>
            <a:endParaRPr lang="en-US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  <a:p>
            <a:pPr>
              <a:buFont typeface="Wingdings" pitchFamily="18" charset="2"/>
              <a:buChar char="§"/>
            </a:pPr>
            <a:r>
              <a:rPr lang="en-US" err="1">
                <a:solidFill>
                  <a:srgbClr val="FFFFFF"/>
                </a:solidFill>
              </a:rPr>
              <a:t>Più</a:t>
            </a:r>
            <a:r>
              <a:rPr lang="en-US">
                <a:solidFill>
                  <a:srgbClr val="FFFFFF"/>
                </a:solidFill>
              </a:rPr>
              <a:t> di 1/3 </a:t>
            </a:r>
            <a:r>
              <a:rPr lang="en-US" err="1">
                <a:solidFill>
                  <a:srgbClr val="FFFFFF"/>
                </a:solidFill>
              </a:rPr>
              <a:t>delle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corse</a:t>
            </a:r>
            <a:r>
              <a:rPr lang="en-US">
                <a:solidFill>
                  <a:srgbClr val="FFFFFF"/>
                </a:solidFill>
              </a:rPr>
              <a:t> è </a:t>
            </a:r>
            <a:r>
              <a:rPr lang="en-US" err="1">
                <a:solidFill>
                  <a:srgbClr val="FFFFFF"/>
                </a:solidFill>
              </a:rPr>
              <a:t>stato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effettuato</a:t>
            </a:r>
            <a:r>
              <a:rPr lang="en-US">
                <a:solidFill>
                  <a:srgbClr val="FFFFFF"/>
                </a:solidFill>
              </a:rPr>
              <a:t> da </a:t>
            </a:r>
            <a:r>
              <a:rPr lang="en-US" err="1">
                <a:solidFill>
                  <a:srgbClr val="FFFFFF"/>
                </a:solidFill>
              </a:rPr>
              <a:t>utenti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occasionali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Segnaposto contenuto 3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EA42CECB-B397-D857-8B8E-D1856D145A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80"/>
          <a:stretch/>
        </p:blipFill>
        <p:spPr>
          <a:xfrm>
            <a:off x="6092987" y="1569980"/>
            <a:ext cx="4294815" cy="370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2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A333489-7275-6F19-C7A9-D13806D5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 fontScale="90000"/>
          </a:bodyPr>
          <a:lstStyle/>
          <a:p>
            <a:r>
              <a:rPr lang="it-IT"/>
              <a:t>RISULTATI DELL'ANALISI</a:t>
            </a:r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B82A05F8-5419-1B99-4AF8-8AA7898DB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L'andamento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simile del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numero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di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corse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per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entrambe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le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categorie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Netta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diminuzione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nei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mesi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invernali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. 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Dalla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tarda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primavera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l'uso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del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servizio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cresce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in modo marcato,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raggiungendo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il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picco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in estate. </a:t>
            </a:r>
            <a:endParaRPr lang="en-US">
              <a:solidFill>
                <a:schemeClr val="bg1"/>
              </a:solidFill>
            </a:endParaRPr>
          </a:p>
          <a:p>
            <a:pPr>
              <a:buFont typeface="Wingdings" pitchFamily="18" charset="2"/>
              <a:buChar char="§"/>
            </a:pPr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8" name="Immagine 7" descr="Immagine che contiene testo, Diagramma, schermata, diagramma&#10;&#10;Descrizione generata automaticamente">
            <a:extLst>
              <a:ext uri="{FF2B5EF4-FFF2-40B4-BE49-F238E27FC236}">
                <a16:creationId xmlns:a16="http://schemas.microsoft.com/office/drawing/2014/main" id="{7348131E-1AF5-1F13-568D-C41CFAB9F3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" t="-3987" r="1032" b="172"/>
          <a:stretch/>
        </p:blipFill>
        <p:spPr>
          <a:xfrm>
            <a:off x="4059935" y="825853"/>
            <a:ext cx="7491363" cy="518933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777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A333489-7275-6F19-C7A9-D13806D5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 fontScale="90000"/>
          </a:bodyPr>
          <a:lstStyle/>
          <a:p>
            <a:r>
              <a:rPr lang="it-IT"/>
              <a:t>RISULTATI DELL'ANALISI</a:t>
            </a:r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B82A05F8-5419-1B99-4AF8-8AA7898DB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Membri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Cyclistic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abituati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ad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usufruire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maggiormente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durante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i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giorni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tipicamente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lavorativi</a:t>
            </a:r>
            <a:endParaRPr lang="en-US" sz="160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00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Utenti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occasionali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particolarmente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abituati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ad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usufruire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maggiormente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durante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 il fine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settimana</a:t>
            </a:r>
            <a:endParaRPr lang="it-IT" sz="16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00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Tendenza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amplificata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nei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mesi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più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caldi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sorpasso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 del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numero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 di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corse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effettuate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dagli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utenti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occasionali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durante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 il fine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settimana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 rispetto ai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membri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Cyclistic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sz="16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70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>
              <a:buFont typeface="Wingdings" pitchFamily="18" charset="2"/>
              <a:buChar char="§"/>
            </a:pP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Immagine 2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38FA1958-22A2-7066-5065-45E98C0D3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710" y="1262364"/>
            <a:ext cx="7272866" cy="432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17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B17C8F6-D357-4254-BBAC-96B01EEBE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A333489-7275-6F19-C7A9-D13806D5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1" y="4049486"/>
            <a:ext cx="4825480" cy="1883228"/>
          </a:xfrm>
        </p:spPr>
        <p:txBody>
          <a:bodyPr>
            <a:normAutofit/>
          </a:bodyPr>
          <a:lstStyle/>
          <a:p>
            <a:pPr algn="ctr"/>
            <a:r>
              <a:rPr lang="it-IT" sz="4400"/>
              <a:t>RISULTATI DELL'ANALISI</a:t>
            </a:r>
            <a:endParaRPr lang="it-IT"/>
          </a:p>
        </p:txBody>
      </p:sp>
      <p:pic>
        <p:nvPicPr>
          <p:cNvPr id="6" name="Immagine 5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14113E0E-EE57-8BDE-33A3-3D5969016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567" y="353403"/>
            <a:ext cx="6849452" cy="2916510"/>
          </a:xfrm>
          <a:prstGeom prst="rect">
            <a:avLst/>
          </a:prstGeom>
        </p:spPr>
      </p:pic>
      <p:pic>
        <p:nvPicPr>
          <p:cNvPr id="4" name="Immagine 3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E068A2D9-A0A1-22BF-3777-87474893C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81" y="350016"/>
            <a:ext cx="4809412" cy="2726165"/>
          </a:xfrm>
          <a:prstGeom prst="rect">
            <a:avLst/>
          </a:prstGeom>
        </p:spPr>
      </p:pic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B82A05F8-5419-1B99-4AF8-8AA7898DB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466" y="3430178"/>
            <a:ext cx="5124178" cy="195530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Andamento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analogo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: 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concentrazione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nel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pomeriggio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it-IT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Utenti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occasionali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con interesse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limitato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al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servizio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durante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le ore del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mattino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F65C33E-3530-C72B-9DB6-C5B6D186DD94}"/>
              </a:ext>
            </a:extLst>
          </p:cNvPr>
          <p:cNvSpPr txBox="1"/>
          <p:nvPr/>
        </p:nvSpPr>
        <p:spPr>
          <a:xfrm>
            <a:off x="6272288" y="5031654"/>
            <a:ext cx="512716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Il fine </a:t>
            </a:r>
            <a:r>
              <a:rPr lang="en-US" dirty="0" err="1">
                <a:solidFill>
                  <a:schemeClr val="bg1"/>
                </a:solidFill>
              </a:rPr>
              <a:t>settimana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utenti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occasionali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incrementano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l’uso</a:t>
            </a:r>
            <a:r>
              <a:rPr lang="en-US" dirty="0">
                <a:solidFill>
                  <a:schemeClr val="bg1"/>
                </a:solidFill>
              </a:rPr>
              <a:t> del </a:t>
            </a:r>
            <a:r>
              <a:rPr lang="en-US" dirty="0" err="1">
                <a:solidFill>
                  <a:schemeClr val="bg1"/>
                </a:solidFill>
              </a:rPr>
              <a:t>servizio</a:t>
            </a:r>
            <a:r>
              <a:rPr lang="en-US" dirty="0">
                <a:solidFill>
                  <a:schemeClr val="bg1"/>
                </a:solidFill>
              </a:rPr>
              <a:t> in tutte le </a:t>
            </a:r>
            <a:r>
              <a:rPr lang="en-US" dirty="0" err="1">
                <a:solidFill>
                  <a:schemeClr val="bg1"/>
                </a:solidFill>
              </a:rPr>
              <a:t>fasce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orarie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mentre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membri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Cyclistic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registrano</a:t>
            </a:r>
            <a:r>
              <a:rPr lang="en-US" dirty="0">
                <a:solidFill>
                  <a:schemeClr val="bg1"/>
                </a:solidFill>
              </a:rPr>
              <a:t> un calo di </a:t>
            </a:r>
            <a:r>
              <a:rPr lang="en-US" dirty="0" err="1">
                <a:solidFill>
                  <a:schemeClr val="bg1"/>
                </a:solidFill>
              </a:rPr>
              <a:t>utilizzo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nelle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stesse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fasce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orarie</a:t>
            </a:r>
            <a:endParaRPr lang="it-IT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316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3" grpId="0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3" baseType="lpstr">
      <vt:lpstr>Frame</vt:lpstr>
      <vt:lpstr>ANALISI DEL COMPORTAMENTO DEGLI UTENTI CYCLISTIC</vt:lpstr>
      <vt:lpstr>SOMMARIO</vt:lpstr>
      <vt:lpstr>CYCLISTIC</vt:lpstr>
      <vt:lpstr>PROGETTO</vt:lpstr>
      <vt:lpstr>PROGETTO</vt:lpstr>
      <vt:lpstr>RISULTATI DELL'ANALISI</vt:lpstr>
      <vt:lpstr>RISULTATI DELL'ANALISI</vt:lpstr>
      <vt:lpstr>RISULTATI DELL'ANALISI</vt:lpstr>
      <vt:lpstr>RISULTATI DELL'ANALISI</vt:lpstr>
      <vt:lpstr>RISULTATI DELL'ANALISI</vt:lpstr>
      <vt:lpstr>CONCLUSIONI E SPUNTI STRATEGICI</vt:lpstr>
      <vt:lpstr>CONCLUSIONI E SPUNTI STRATEGICI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43</cp:revision>
  <dcterms:created xsi:type="dcterms:W3CDTF">2025-01-09T15:06:51Z</dcterms:created>
  <dcterms:modified xsi:type="dcterms:W3CDTF">2025-01-09T17:25:21Z</dcterms:modified>
</cp:coreProperties>
</file>