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80" r:id="rId21"/>
    <p:sldId id="274" r:id="rId22"/>
    <p:sldId id="275"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28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05A4E-5DBC-47DC-95D6-378C0CB927B7}" type="doc">
      <dgm:prSet loTypeId="urn:microsoft.com/office/officeart/2005/8/layout/pyramid1" loCatId="pyramid" qsTypeId="urn:microsoft.com/office/officeart/2005/8/quickstyle/simple1" qsCatId="simple" csTypeId="urn:microsoft.com/office/officeart/2005/8/colors/accent1_2" csCatId="accent1" phldr="1"/>
      <dgm:spPr/>
    </dgm:pt>
    <dgm:pt modelId="{C1408B2A-D174-4A8C-B56C-C4A7C773F57B}">
      <dgm:prSet custT="1"/>
      <dgm:spPr>
        <a:solidFill>
          <a:srgbClr val="0B244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mn-lt"/>
              <a:ea typeface="ＭＳ Ｐゴシック" pitchFamily="121" charset="-128"/>
            </a:rPr>
            <a:t/>
          </a:r>
          <a:br>
            <a:rPr kumimoji="0" lang="en-US" sz="2400" b="1" i="0" u="none" strike="noStrike" cap="none" normalizeH="0" baseline="0" dirty="0" smtClean="0">
              <a:ln>
                <a:noFill/>
              </a:ln>
              <a:solidFill>
                <a:srgbClr val="002060"/>
              </a:solidFill>
              <a:effectLst/>
              <a:latin typeface="+mn-lt"/>
              <a:ea typeface="ＭＳ Ｐゴシック" pitchFamily="121" charset="-128"/>
            </a:rPr>
          </a:br>
          <a:r>
            <a:rPr kumimoji="0" lang="en-US" sz="2000" b="1" i="0" u="none" strike="noStrike" cap="none" normalizeH="0" baseline="0" dirty="0" smtClean="0">
              <a:ln>
                <a:noFill/>
              </a:ln>
              <a:solidFill>
                <a:schemeClr val="bg1"/>
              </a:solidFill>
              <a:effectLst/>
              <a:latin typeface="+mn-lt"/>
              <a:ea typeface="ＭＳ Ｐゴシック" pitchFamily="121" charset="-128"/>
            </a:rPr>
            <a:t>Issue</a:t>
          </a:r>
        </a:p>
      </dgm:t>
    </dgm:pt>
    <dgm:pt modelId="{2E3B52A8-E00E-4734-81CB-D75E936DB9E6}" type="parTrans" cxnId="{9D2E7A9E-1B2C-4A57-BB70-CD45EBB67B87}">
      <dgm:prSet/>
      <dgm:spPr/>
      <dgm:t>
        <a:bodyPr/>
        <a:lstStyle/>
        <a:p>
          <a:endParaRPr lang="en-US"/>
        </a:p>
      </dgm:t>
    </dgm:pt>
    <dgm:pt modelId="{683C50B2-8741-463A-A886-36D755E66F91}" type="sibTrans" cxnId="{9D2E7A9E-1B2C-4A57-BB70-CD45EBB67B87}">
      <dgm:prSet/>
      <dgm:spPr/>
      <dgm:t>
        <a:bodyPr/>
        <a:lstStyle/>
        <a:p>
          <a:endParaRPr lang="en-US"/>
        </a:p>
      </dgm:t>
    </dgm:pt>
    <dgm:pt modelId="{E3289ABA-5E01-426E-982D-17BD6AA33AEF}">
      <dgm:prSet/>
      <dgm:spPr>
        <a:solidFill>
          <a:srgbClr val="0B244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mn-lt"/>
              <a:ea typeface="ＭＳ Ｐゴシック" pitchFamily="121" charset="-128"/>
            </a:rPr>
            <a:t>Personality</a:t>
          </a:r>
        </a:p>
      </dgm:t>
    </dgm:pt>
    <dgm:pt modelId="{549CBE20-94F2-4609-91B0-1AF71BC65CBE}" type="parTrans" cxnId="{58DDB6D0-7587-4750-BBBB-14A962A126C2}">
      <dgm:prSet/>
      <dgm:spPr/>
      <dgm:t>
        <a:bodyPr/>
        <a:lstStyle/>
        <a:p>
          <a:endParaRPr lang="en-US"/>
        </a:p>
      </dgm:t>
    </dgm:pt>
    <dgm:pt modelId="{B0816973-A3E3-44AE-9D69-F9E042C08899}" type="sibTrans" cxnId="{58DDB6D0-7587-4750-BBBB-14A962A126C2}">
      <dgm:prSet/>
      <dgm:spPr/>
      <dgm:t>
        <a:bodyPr/>
        <a:lstStyle/>
        <a:p>
          <a:endParaRPr lang="en-US"/>
        </a:p>
      </dgm:t>
    </dgm:pt>
    <dgm:pt modelId="{66D1A458-CCC1-4855-8EEC-76778F8A7D5C}">
      <dgm:prSet/>
      <dgm:spPr>
        <a:solidFill>
          <a:srgbClr val="0B244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mn-lt"/>
              <a:ea typeface="ＭＳ Ｐゴシック" pitchFamily="121" charset="-128"/>
            </a:rPr>
            <a:t>Emotions</a:t>
          </a:r>
        </a:p>
      </dgm:t>
    </dgm:pt>
    <dgm:pt modelId="{BBA09CB1-E11C-4D33-9B75-52DFD81D06E3}" type="parTrans" cxnId="{7836B1A7-99B7-4EA4-AABA-85CB112BFD95}">
      <dgm:prSet/>
      <dgm:spPr/>
      <dgm:t>
        <a:bodyPr/>
        <a:lstStyle/>
        <a:p>
          <a:endParaRPr lang="en-US"/>
        </a:p>
      </dgm:t>
    </dgm:pt>
    <dgm:pt modelId="{162F0D28-46E8-4636-ACE2-6C5768577AE3}" type="sibTrans" cxnId="{7836B1A7-99B7-4EA4-AABA-85CB112BFD95}">
      <dgm:prSet/>
      <dgm:spPr/>
      <dgm:t>
        <a:bodyPr/>
        <a:lstStyle/>
        <a:p>
          <a:endParaRPr lang="en-US"/>
        </a:p>
      </dgm:t>
    </dgm:pt>
    <dgm:pt modelId="{8BB13C5B-CB2D-49B7-83CC-B5C78549E9E1}">
      <dgm:prSet/>
      <dgm:spPr>
        <a:solidFill>
          <a:srgbClr val="0B244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mn-lt"/>
              <a:ea typeface="ＭＳ Ｐゴシック" pitchFamily="121" charset="-128"/>
            </a:rPr>
            <a:t>Interests, Needs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mn-lt"/>
              <a:ea typeface="ＭＳ Ｐゴシック" pitchFamily="121" charset="-128"/>
            </a:rPr>
            <a:t>and Desires</a:t>
          </a:r>
        </a:p>
      </dgm:t>
    </dgm:pt>
    <dgm:pt modelId="{B214CC9E-F3C1-43B0-A591-52518D81F729}" type="parTrans" cxnId="{C189C7A9-9B5B-4F9E-B804-7B37F692EE8E}">
      <dgm:prSet/>
      <dgm:spPr/>
      <dgm:t>
        <a:bodyPr/>
        <a:lstStyle/>
        <a:p>
          <a:endParaRPr lang="en-US"/>
        </a:p>
      </dgm:t>
    </dgm:pt>
    <dgm:pt modelId="{C4FB3EFC-94C5-4AEA-A97C-5AA6A02E65EA}" type="sibTrans" cxnId="{C189C7A9-9B5B-4F9E-B804-7B37F692EE8E}">
      <dgm:prSet/>
      <dgm:spPr/>
      <dgm:t>
        <a:bodyPr/>
        <a:lstStyle/>
        <a:p>
          <a:endParaRPr lang="en-US"/>
        </a:p>
      </dgm:t>
    </dgm:pt>
    <dgm:pt modelId="{E45DDE27-8C95-488A-AB70-760061AC924A}">
      <dgm:prSet/>
      <dgm:spPr>
        <a:solidFill>
          <a:schemeClr val="accent6">
            <a:lumMod val="75000"/>
          </a:schemeClr>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bg1"/>
              </a:solidFill>
              <a:effectLst/>
              <a:latin typeface="+mn-lt"/>
              <a:ea typeface="ＭＳ Ｐゴシック" pitchFamily="121" charset="-128"/>
            </a:rPr>
            <a:t>Self-Perceptions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bg1"/>
              </a:solidFill>
              <a:effectLst/>
              <a:latin typeface="+mn-lt"/>
              <a:ea typeface="ＭＳ Ｐゴシック" pitchFamily="121" charset="-128"/>
            </a:rPr>
            <a:t>and Self-Esteem</a:t>
          </a:r>
          <a:endParaRPr kumimoji="0" lang="en-US" b="1" i="0" u="none" strike="noStrike" cap="none" normalizeH="0" baseline="0" dirty="0" smtClean="0">
            <a:ln>
              <a:noFill/>
            </a:ln>
            <a:solidFill>
              <a:schemeClr val="bg1"/>
            </a:solidFill>
            <a:effectLst/>
            <a:latin typeface="+mn-lt"/>
            <a:ea typeface="ＭＳ Ｐゴシック" pitchFamily="121" charset="-128"/>
          </a:endParaRPr>
        </a:p>
      </dgm:t>
    </dgm:pt>
    <dgm:pt modelId="{CE8711DE-EDBE-40C7-83DE-391CC25D2BC2}" type="parTrans" cxnId="{88A42907-AA92-4A22-B3AC-EBCB54A96767}">
      <dgm:prSet/>
      <dgm:spPr/>
      <dgm:t>
        <a:bodyPr/>
        <a:lstStyle/>
        <a:p>
          <a:endParaRPr lang="en-US"/>
        </a:p>
      </dgm:t>
    </dgm:pt>
    <dgm:pt modelId="{F48F4A6E-BB41-4AD1-8E37-6BBA9E82F951}" type="sibTrans" cxnId="{88A42907-AA92-4A22-B3AC-EBCB54A96767}">
      <dgm:prSet/>
      <dgm:spPr/>
      <dgm:t>
        <a:bodyPr/>
        <a:lstStyle/>
        <a:p>
          <a:endParaRPr lang="en-US"/>
        </a:p>
      </dgm:t>
    </dgm:pt>
    <dgm:pt modelId="{BD251BD6-2D6B-4752-A222-C8266040DE51}">
      <dgm:prSet custT="1"/>
      <dgm:spPr>
        <a:solidFill>
          <a:schemeClr val="accent6">
            <a:lumMod val="75000"/>
          </a:schemeClr>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ea typeface="ＭＳ Ｐゴシック" pitchFamily="121" charset="-128"/>
            </a:rPr>
            <a:t>Hidden Expectations</a:t>
          </a:r>
        </a:p>
      </dgm:t>
    </dgm:pt>
    <dgm:pt modelId="{ED6DD2D7-C672-4578-B057-624F86A10F29}" type="parTrans" cxnId="{C4641C3F-DDEA-456D-9DB4-04AE66EED9B9}">
      <dgm:prSet/>
      <dgm:spPr/>
      <dgm:t>
        <a:bodyPr/>
        <a:lstStyle/>
        <a:p>
          <a:endParaRPr lang="en-US"/>
        </a:p>
      </dgm:t>
    </dgm:pt>
    <dgm:pt modelId="{3626D180-8EC2-456D-AB1F-5F67590CB6DF}" type="sibTrans" cxnId="{C4641C3F-DDEA-456D-9DB4-04AE66EED9B9}">
      <dgm:prSet/>
      <dgm:spPr/>
      <dgm:t>
        <a:bodyPr/>
        <a:lstStyle/>
        <a:p>
          <a:endParaRPr lang="en-US"/>
        </a:p>
      </dgm:t>
    </dgm:pt>
    <dgm:pt modelId="{04F4B3F5-D158-4F71-9C79-C8579034CC99}">
      <dgm:prSet/>
      <dgm:spPr>
        <a:solidFill>
          <a:schemeClr val="accent6">
            <a:lumMod val="75000"/>
          </a:schemeClr>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mn-lt"/>
              <a:ea typeface="ＭＳ Ｐゴシック" pitchFamily="121" charset="-128"/>
            </a:rPr>
            <a:t>Unresolved Issues from the Past</a:t>
          </a:r>
        </a:p>
      </dgm:t>
    </dgm:pt>
    <dgm:pt modelId="{CF6729C5-EE4B-48B7-B6BA-0B10CBD3597B}" type="parTrans" cxnId="{670C4DF7-58DD-4E53-9393-2896CED952B6}">
      <dgm:prSet/>
      <dgm:spPr/>
      <dgm:t>
        <a:bodyPr/>
        <a:lstStyle/>
        <a:p>
          <a:endParaRPr lang="en-US"/>
        </a:p>
      </dgm:t>
    </dgm:pt>
    <dgm:pt modelId="{461DDC4F-DB8D-4C34-AB3E-779FEC4262C8}" type="sibTrans" cxnId="{670C4DF7-58DD-4E53-9393-2896CED952B6}">
      <dgm:prSet/>
      <dgm:spPr/>
      <dgm:t>
        <a:bodyPr/>
        <a:lstStyle/>
        <a:p>
          <a:endParaRPr lang="en-US"/>
        </a:p>
      </dgm:t>
    </dgm:pt>
    <dgm:pt modelId="{373334FD-165C-4C7D-A504-61CAE0E8959C}" type="pres">
      <dgm:prSet presAssocID="{FF205A4E-5DBC-47DC-95D6-378C0CB927B7}" presName="Name0" presStyleCnt="0">
        <dgm:presLayoutVars>
          <dgm:dir/>
          <dgm:animLvl val="lvl"/>
          <dgm:resizeHandles val="exact"/>
        </dgm:presLayoutVars>
      </dgm:prSet>
      <dgm:spPr/>
    </dgm:pt>
    <dgm:pt modelId="{0885EDEF-C0E1-44A5-809A-1CB845BDDF31}" type="pres">
      <dgm:prSet presAssocID="{C1408B2A-D174-4A8C-B56C-C4A7C773F57B}" presName="Name8" presStyleCnt="0"/>
      <dgm:spPr/>
    </dgm:pt>
    <dgm:pt modelId="{67715D10-6940-4179-882D-932E1C7AD059}" type="pres">
      <dgm:prSet presAssocID="{C1408B2A-D174-4A8C-B56C-C4A7C773F57B}" presName="level" presStyleLbl="node1" presStyleIdx="0" presStyleCnt="7" custLinFactNeighborY="-8750">
        <dgm:presLayoutVars>
          <dgm:chMax val="1"/>
          <dgm:bulletEnabled val="1"/>
        </dgm:presLayoutVars>
      </dgm:prSet>
      <dgm:spPr/>
      <dgm:t>
        <a:bodyPr/>
        <a:lstStyle/>
        <a:p>
          <a:endParaRPr lang="en-US"/>
        </a:p>
      </dgm:t>
    </dgm:pt>
    <dgm:pt modelId="{1D2D3591-B81D-4005-A637-105C282B145D}" type="pres">
      <dgm:prSet presAssocID="{C1408B2A-D174-4A8C-B56C-C4A7C773F57B}" presName="levelTx" presStyleLbl="revTx" presStyleIdx="0" presStyleCnt="0">
        <dgm:presLayoutVars>
          <dgm:chMax val="1"/>
          <dgm:bulletEnabled val="1"/>
        </dgm:presLayoutVars>
      </dgm:prSet>
      <dgm:spPr/>
      <dgm:t>
        <a:bodyPr/>
        <a:lstStyle/>
        <a:p>
          <a:endParaRPr lang="en-US"/>
        </a:p>
      </dgm:t>
    </dgm:pt>
    <dgm:pt modelId="{310F0A55-9F57-4681-A23B-2B5A4CEC086D}" type="pres">
      <dgm:prSet presAssocID="{E3289ABA-5E01-426E-982D-17BD6AA33AEF}" presName="Name8" presStyleCnt="0"/>
      <dgm:spPr/>
    </dgm:pt>
    <dgm:pt modelId="{6F81960A-358F-4731-9333-ADC839E2BBA6}" type="pres">
      <dgm:prSet presAssocID="{E3289ABA-5E01-426E-982D-17BD6AA33AEF}" presName="level" presStyleLbl="node1" presStyleIdx="1" presStyleCnt="7">
        <dgm:presLayoutVars>
          <dgm:chMax val="1"/>
          <dgm:bulletEnabled val="1"/>
        </dgm:presLayoutVars>
      </dgm:prSet>
      <dgm:spPr/>
      <dgm:t>
        <a:bodyPr/>
        <a:lstStyle/>
        <a:p>
          <a:endParaRPr lang="en-US"/>
        </a:p>
      </dgm:t>
    </dgm:pt>
    <dgm:pt modelId="{C563D334-1C52-4415-9337-73E6518C3BDC}" type="pres">
      <dgm:prSet presAssocID="{E3289ABA-5E01-426E-982D-17BD6AA33AEF}" presName="levelTx" presStyleLbl="revTx" presStyleIdx="0" presStyleCnt="0">
        <dgm:presLayoutVars>
          <dgm:chMax val="1"/>
          <dgm:bulletEnabled val="1"/>
        </dgm:presLayoutVars>
      </dgm:prSet>
      <dgm:spPr/>
      <dgm:t>
        <a:bodyPr/>
        <a:lstStyle/>
        <a:p>
          <a:endParaRPr lang="en-US"/>
        </a:p>
      </dgm:t>
    </dgm:pt>
    <dgm:pt modelId="{6EB4BB57-8C43-4AB8-BF3C-101D10452100}" type="pres">
      <dgm:prSet presAssocID="{66D1A458-CCC1-4855-8EEC-76778F8A7D5C}" presName="Name8" presStyleCnt="0"/>
      <dgm:spPr/>
    </dgm:pt>
    <dgm:pt modelId="{E09B37B7-3DDB-40F9-A191-6413408A5C7D}" type="pres">
      <dgm:prSet presAssocID="{66D1A458-CCC1-4855-8EEC-76778F8A7D5C}" presName="level" presStyleLbl="node1" presStyleIdx="2" presStyleCnt="7">
        <dgm:presLayoutVars>
          <dgm:chMax val="1"/>
          <dgm:bulletEnabled val="1"/>
        </dgm:presLayoutVars>
      </dgm:prSet>
      <dgm:spPr/>
      <dgm:t>
        <a:bodyPr/>
        <a:lstStyle/>
        <a:p>
          <a:endParaRPr lang="en-US"/>
        </a:p>
      </dgm:t>
    </dgm:pt>
    <dgm:pt modelId="{8A4D92B8-9F27-4597-BC7C-170CF63166F9}" type="pres">
      <dgm:prSet presAssocID="{66D1A458-CCC1-4855-8EEC-76778F8A7D5C}" presName="levelTx" presStyleLbl="revTx" presStyleIdx="0" presStyleCnt="0">
        <dgm:presLayoutVars>
          <dgm:chMax val="1"/>
          <dgm:bulletEnabled val="1"/>
        </dgm:presLayoutVars>
      </dgm:prSet>
      <dgm:spPr/>
      <dgm:t>
        <a:bodyPr/>
        <a:lstStyle/>
        <a:p>
          <a:endParaRPr lang="en-US"/>
        </a:p>
      </dgm:t>
    </dgm:pt>
    <dgm:pt modelId="{68B50652-A51D-4943-9CD0-3FE0FA9C1F2C}" type="pres">
      <dgm:prSet presAssocID="{8BB13C5B-CB2D-49B7-83CC-B5C78549E9E1}" presName="Name8" presStyleCnt="0"/>
      <dgm:spPr/>
    </dgm:pt>
    <dgm:pt modelId="{FD1314F4-6ACC-4B0F-9255-7E3E4E9BAAF5}" type="pres">
      <dgm:prSet presAssocID="{8BB13C5B-CB2D-49B7-83CC-B5C78549E9E1}" presName="level" presStyleLbl="node1" presStyleIdx="3" presStyleCnt="7">
        <dgm:presLayoutVars>
          <dgm:chMax val="1"/>
          <dgm:bulletEnabled val="1"/>
        </dgm:presLayoutVars>
      </dgm:prSet>
      <dgm:spPr/>
      <dgm:t>
        <a:bodyPr/>
        <a:lstStyle/>
        <a:p>
          <a:endParaRPr lang="en-US"/>
        </a:p>
      </dgm:t>
    </dgm:pt>
    <dgm:pt modelId="{DC6E473F-05C8-4A28-A561-1DE02C76D8FA}" type="pres">
      <dgm:prSet presAssocID="{8BB13C5B-CB2D-49B7-83CC-B5C78549E9E1}" presName="levelTx" presStyleLbl="revTx" presStyleIdx="0" presStyleCnt="0">
        <dgm:presLayoutVars>
          <dgm:chMax val="1"/>
          <dgm:bulletEnabled val="1"/>
        </dgm:presLayoutVars>
      </dgm:prSet>
      <dgm:spPr/>
      <dgm:t>
        <a:bodyPr/>
        <a:lstStyle/>
        <a:p>
          <a:endParaRPr lang="en-US"/>
        </a:p>
      </dgm:t>
    </dgm:pt>
    <dgm:pt modelId="{3760DABE-2E52-4A08-BC03-4948B5C98679}" type="pres">
      <dgm:prSet presAssocID="{E45DDE27-8C95-488A-AB70-760061AC924A}" presName="Name8" presStyleCnt="0"/>
      <dgm:spPr/>
    </dgm:pt>
    <dgm:pt modelId="{CB53D11D-FBC4-4CD3-9CB7-D3384C84BC90}" type="pres">
      <dgm:prSet presAssocID="{E45DDE27-8C95-488A-AB70-760061AC924A}" presName="level" presStyleLbl="node1" presStyleIdx="4" presStyleCnt="7">
        <dgm:presLayoutVars>
          <dgm:chMax val="1"/>
          <dgm:bulletEnabled val="1"/>
        </dgm:presLayoutVars>
      </dgm:prSet>
      <dgm:spPr/>
      <dgm:t>
        <a:bodyPr/>
        <a:lstStyle/>
        <a:p>
          <a:endParaRPr lang="en-US"/>
        </a:p>
      </dgm:t>
    </dgm:pt>
    <dgm:pt modelId="{A4203FD3-A24D-443F-B271-B81FC08C8D1B}" type="pres">
      <dgm:prSet presAssocID="{E45DDE27-8C95-488A-AB70-760061AC924A}" presName="levelTx" presStyleLbl="revTx" presStyleIdx="0" presStyleCnt="0">
        <dgm:presLayoutVars>
          <dgm:chMax val="1"/>
          <dgm:bulletEnabled val="1"/>
        </dgm:presLayoutVars>
      </dgm:prSet>
      <dgm:spPr/>
      <dgm:t>
        <a:bodyPr/>
        <a:lstStyle/>
        <a:p>
          <a:endParaRPr lang="en-US"/>
        </a:p>
      </dgm:t>
    </dgm:pt>
    <dgm:pt modelId="{56F8DD53-26B3-4097-9DE7-4F8F4EF5D50F}" type="pres">
      <dgm:prSet presAssocID="{BD251BD6-2D6B-4752-A222-C8266040DE51}" presName="Name8" presStyleCnt="0"/>
      <dgm:spPr/>
    </dgm:pt>
    <dgm:pt modelId="{29AD8DF3-D05D-48A8-B3F8-0CF8F3861E6F}" type="pres">
      <dgm:prSet presAssocID="{BD251BD6-2D6B-4752-A222-C8266040DE51}" presName="level" presStyleLbl="node1" presStyleIdx="5" presStyleCnt="7">
        <dgm:presLayoutVars>
          <dgm:chMax val="1"/>
          <dgm:bulletEnabled val="1"/>
        </dgm:presLayoutVars>
      </dgm:prSet>
      <dgm:spPr/>
      <dgm:t>
        <a:bodyPr/>
        <a:lstStyle/>
        <a:p>
          <a:endParaRPr lang="en-US"/>
        </a:p>
      </dgm:t>
    </dgm:pt>
    <dgm:pt modelId="{D4069A24-11CE-4F66-BDE7-77F7A8B8AF21}" type="pres">
      <dgm:prSet presAssocID="{BD251BD6-2D6B-4752-A222-C8266040DE51}" presName="levelTx" presStyleLbl="revTx" presStyleIdx="0" presStyleCnt="0">
        <dgm:presLayoutVars>
          <dgm:chMax val="1"/>
          <dgm:bulletEnabled val="1"/>
        </dgm:presLayoutVars>
      </dgm:prSet>
      <dgm:spPr/>
      <dgm:t>
        <a:bodyPr/>
        <a:lstStyle/>
        <a:p>
          <a:endParaRPr lang="en-US"/>
        </a:p>
      </dgm:t>
    </dgm:pt>
    <dgm:pt modelId="{77870A32-3855-48D7-BF6C-B6D375AA32FF}" type="pres">
      <dgm:prSet presAssocID="{04F4B3F5-D158-4F71-9C79-C8579034CC99}" presName="Name8" presStyleCnt="0"/>
      <dgm:spPr/>
    </dgm:pt>
    <dgm:pt modelId="{8AE7F57B-6C0B-40FB-A923-72D39B483EFC}" type="pres">
      <dgm:prSet presAssocID="{04F4B3F5-D158-4F71-9C79-C8579034CC99}" presName="level" presStyleLbl="node1" presStyleIdx="6" presStyleCnt="7">
        <dgm:presLayoutVars>
          <dgm:chMax val="1"/>
          <dgm:bulletEnabled val="1"/>
        </dgm:presLayoutVars>
      </dgm:prSet>
      <dgm:spPr/>
      <dgm:t>
        <a:bodyPr/>
        <a:lstStyle/>
        <a:p>
          <a:endParaRPr lang="en-US"/>
        </a:p>
      </dgm:t>
    </dgm:pt>
    <dgm:pt modelId="{635D3E1F-C5A7-4CF6-824C-F100D1F09B99}" type="pres">
      <dgm:prSet presAssocID="{04F4B3F5-D158-4F71-9C79-C8579034CC99}" presName="levelTx" presStyleLbl="revTx" presStyleIdx="0" presStyleCnt="0">
        <dgm:presLayoutVars>
          <dgm:chMax val="1"/>
          <dgm:bulletEnabled val="1"/>
        </dgm:presLayoutVars>
      </dgm:prSet>
      <dgm:spPr/>
      <dgm:t>
        <a:bodyPr/>
        <a:lstStyle/>
        <a:p>
          <a:endParaRPr lang="en-US"/>
        </a:p>
      </dgm:t>
    </dgm:pt>
  </dgm:ptLst>
  <dgm:cxnLst>
    <dgm:cxn modelId="{789972D7-60FC-4A5E-893F-BA3B513DE625}" type="presOf" srcId="{66D1A458-CCC1-4855-8EEC-76778F8A7D5C}" destId="{E09B37B7-3DDB-40F9-A191-6413408A5C7D}" srcOrd="0" destOrd="0" presId="urn:microsoft.com/office/officeart/2005/8/layout/pyramid1"/>
    <dgm:cxn modelId="{61A6F803-C7F9-4389-AF3F-DC62D33E2CE3}" type="presOf" srcId="{BD251BD6-2D6B-4752-A222-C8266040DE51}" destId="{29AD8DF3-D05D-48A8-B3F8-0CF8F3861E6F}" srcOrd="0" destOrd="0" presId="urn:microsoft.com/office/officeart/2005/8/layout/pyramid1"/>
    <dgm:cxn modelId="{AF756FD7-939C-4B44-B88E-0569EE530D38}" type="presOf" srcId="{E45DDE27-8C95-488A-AB70-760061AC924A}" destId="{CB53D11D-FBC4-4CD3-9CB7-D3384C84BC90}" srcOrd="0" destOrd="0" presId="urn:microsoft.com/office/officeart/2005/8/layout/pyramid1"/>
    <dgm:cxn modelId="{7836B1A7-99B7-4EA4-AABA-85CB112BFD95}" srcId="{FF205A4E-5DBC-47DC-95D6-378C0CB927B7}" destId="{66D1A458-CCC1-4855-8EEC-76778F8A7D5C}" srcOrd="2" destOrd="0" parTransId="{BBA09CB1-E11C-4D33-9B75-52DFD81D06E3}" sibTransId="{162F0D28-46E8-4636-ACE2-6C5768577AE3}"/>
    <dgm:cxn modelId="{15316C04-5625-4E1D-9C2D-68FE56C473A9}" type="presOf" srcId="{C1408B2A-D174-4A8C-B56C-C4A7C773F57B}" destId="{67715D10-6940-4179-882D-932E1C7AD059}" srcOrd="0" destOrd="0" presId="urn:microsoft.com/office/officeart/2005/8/layout/pyramid1"/>
    <dgm:cxn modelId="{670C4DF7-58DD-4E53-9393-2896CED952B6}" srcId="{FF205A4E-5DBC-47DC-95D6-378C0CB927B7}" destId="{04F4B3F5-D158-4F71-9C79-C8579034CC99}" srcOrd="6" destOrd="0" parTransId="{CF6729C5-EE4B-48B7-B6BA-0B10CBD3597B}" sibTransId="{461DDC4F-DB8D-4C34-AB3E-779FEC4262C8}"/>
    <dgm:cxn modelId="{88A42907-AA92-4A22-B3AC-EBCB54A96767}" srcId="{FF205A4E-5DBC-47DC-95D6-378C0CB927B7}" destId="{E45DDE27-8C95-488A-AB70-760061AC924A}" srcOrd="4" destOrd="0" parTransId="{CE8711DE-EDBE-40C7-83DE-391CC25D2BC2}" sibTransId="{F48F4A6E-BB41-4AD1-8E37-6BBA9E82F951}"/>
    <dgm:cxn modelId="{9E377631-8367-44DE-AF91-BA3058F25D92}" type="presOf" srcId="{E3289ABA-5E01-426E-982D-17BD6AA33AEF}" destId="{C563D334-1C52-4415-9337-73E6518C3BDC}" srcOrd="1" destOrd="0" presId="urn:microsoft.com/office/officeart/2005/8/layout/pyramid1"/>
    <dgm:cxn modelId="{5E27F8FF-BFA1-459E-8BFC-F9709A733600}" type="presOf" srcId="{E3289ABA-5E01-426E-982D-17BD6AA33AEF}" destId="{6F81960A-358F-4731-9333-ADC839E2BBA6}" srcOrd="0" destOrd="0" presId="urn:microsoft.com/office/officeart/2005/8/layout/pyramid1"/>
    <dgm:cxn modelId="{89C5E48B-59B9-4473-9A3B-B3E939366AE7}" type="presOf" srcId="{8BB13C5B-CB2D-49B7-83CC-B5C78549E9E1}" destId="{DC6E473F-05C8-4A28-A561-1DE02C76D8FA}" srcOrd="1" destOrd="0" presId="urn:microsoft.com/office/officeart/2005/8/layout/pyramid1"/>
    <dgm:cxn modelId="{01D3F5CD-0067-4A20-A05A-212C3DA4DC61}" type="presOf" srcId="{04F4B3F5-D158-4F71-9C79-C8579034CC99}" destId="{635D3E1F-C5A7-4CF6-824C-F100D1F09B99}" srcOrd="1" destOrd="0" presId="urn:microsoft.com/office/officeart/2005/8/layout/pyramid1"/>
    <dgm:cxn modelId="{E7774F88-B3E3-4C57-A559-7B21E3DAEFF9}" type="presOf" srcId="{C1408B2A-D174-4A8C-B56C-C4A7C773F57B}" destId="{1D2D3591-B81D-4005-A637-105C282B145D}" srcOrd="1" destOrd="0" presId="urn:microsoft.com/office/officeart/2005/8/layout/pyramid1"/>
    <dgm:cxn modelId="{C8F48D0B-0733-4E29-879C-4CF1E67E1B2B}" type="presOf" srcId="{BD251BD6-2D6B-4752-A222-C8266040DE51}" destId="{D4069A24-11CE-4F66-BDE7-77F7A8B8AF21}" srcOrd="1" destOrd="0" presId="urn:microsoft.com/office/officeart/2005/8/layout/pyramid1"/>
    <dgm:cxn modelId="{196867F5-32A5-49CB-BE09-479F210A436F}" type="presOf" srcId="{8BB13C5B-CB2D-49B7-83CC-B5C78549E9E1}" destId="{FD1314F4-6ACC-4B0F-9255-7E3E4E9BAAF5}" srcOrd="0" destOrd="0" presId="urn:microsoft.com/office/officeart/2005/8/layout/pyramid1"/>
    <dgm:cxn modelId="{58DDB6D0-7587-4750-BBBB-14A962A126C2}" srcId="{FF205A4E-5DBC-47DC-95D6-378C0CB927B7}" destId="{E3289ABA-5E01-426E-982D-17BD6AA33AEF}" srcOrd="1" destOrd="0" parTransId="{549CBE20-94F2-4609-91B0-1AF71BC65CBE}" sibTransId="{B0816973-A3E3-44AE-9D69-F9E042C08899}"/>
    <dgm:cxn modelId="{9D2E7A9E-1B2C-4A57-BB70-CD45EBB67B87}" srcId="{FF205A4E-5DBC-47DC-95D6-378C0CB927B7}" destId="{C1408B2A-D174-4A8C-B56C-C4A7C773F57B}" srcOrd="0" destOrd="0" parTransId="{2E3B52A8-E00E-4734-81CB-D75E936DB9E6}" sibTransId="{683C50B2-8741-463A-A886-36D755E66F91}"/>
    <dgm:cxn modelId="{7D51F1DD-7A4A-4CBC-8E50-2D73E0DA881D}" type="presOf" srcId="{E45DDE27-8C95-488A-AB70-760061AC924A}" destId="{A4203FD3-A24D-443F-B271-B81FC08C8D1B}" srcOrd="1" destOrd="0" presId="urn:microsoft.com/office/officeart/2005/8/layout/pyramid1"/>
    <dgm:cxn modelId="{C4641C3F-DDEA-456D-9DB4-04AE66EED9B9}" srcId="{FF205A4E-5DBC-47DC-95D6-378C0CB927B7}" destId="{BD251BD6-2D6B-4752-A222-C8266040DE51}" srcOrd="5" destOrd="0" parTransId="{ED6DD2D7-C672-4578-B057-624F86A10F29}" sibTransId="{3626D180-8EC2-456D-AB1F-5F67590CB6DF}"/>
    <dgm:cxn modelId="{C189C7A9-9B5B-4F9E-B804-7B37F692EE8E}" srcId="{FF205A4E-5DBC-47DC-95D6-378C0CB927B7}" destId="{8BB13C5B-CB2D-49B7-83CC-B5C78549E9E1}" srcOrd="3" destOrd="0" parTransId="{B214CC9E-F3C1-43B0-A591-52518D81F729}" sibTransId="{C4FB3EFC-94C5-4AEA-A97C-5AA6A02E65EA}"/>
    <dgm:cxn modelId="{BBB3E288-261D-47F7-8917-A8B60513DD6A}" type="presOf" srcId="{66D1A458-CCC1-4855-8EEC-76778F8A7D5C}" destId="{8A4D92B8-9F27-4597-BC7C-170CF63166F9}" srcOrd="1" destOrd="0" presId="urn:microsoft.com/office/officeart/2005/8/layout/pyramid1"/>
    <dgm:cxn modelId="{141D9C22-636E-4B70-9852-8FB3FEAA562B}" type="presOf" srcId="{04F4B3F5-D158-4F71-9C79-C8579034CC99}" destId="{8AE7F57B-6C0B-40FB-A923-72D39B483EFC}" srcOrd="0" destOrd="0" presId="urn:microsoft.com/office/officeart/2005/8/layout/pyramid1"/>
    <dgm:cxn modelId="{8D41CE6A-7E61-4E95-A8E7-C5A9ECD61EBE}" type="presOf" srcId="{FF205A4E-5DBC-47DC-95D6-378C0CB927B7}" destId="{373334FD-165C-4C7D-A504-61CAE0E8959C}" srcOrd="0" destOrd="0" presId="urn:microsoft.com/office/officeart/2005/8/layout/pyramid1"/>
    <dgm:cxn modelId="{0D23B727-7B55-4121-879E-F40006D1A2D9}" type="presParOf" srcId="{373334FD-165C-4C7D-A504-61CAE0E8959C}" destId="{0885EDEF-C0E1-44A5-809A-1CB845BDDF31}" srcOrd="0" destOrd="0" presId="urn:microsoft.com/office/officeart/2005/8/layout/pyramid1"/>
    <dgm:cxn modelId="{2652E02B-15F0-491C-9FF4-DDFA8BEF1068}" type="presParOf" srcId="{0885EDEF-C0E1-44A5-809A-1CB845BDDF31}" destId="{67715D10-6940-4179-882D-932E1C7AD059}" srcOrd="0" destOrd="0" presId="urn:microsoft.com/office/officeart/2005/8/layout/pyramid1"/>
    <dgm:cxn modelId="{6FEB74BD-089B-432B-8B0F-FAE0AB7920AA}" type="presParOf" srcId="{0885EDEF-C0E1-44A5-809A-1CB845BDDF31}" destId="{1D2D3591-B81D-4005-A637-105C282B145D}" srcOrd="1" destOrd="0" presId="urn:microsoft.com/office/officeart/2005/8/layout/pyramid1"/>
    <dgm:cxn modelId="{A2A8DC8B-FE1B-4718-9073-DC827E8B1959}" type="presParOf" srcId="{373334FD-165C-4C7D-A504-61CAE0E8959C}" destId="{310F0A55-9F57-4681-A23B-2B5A4CEC086D}" srcOrd="1" destOrd="0" presId="urn:microsoft.com/office/officeart/2005/8/layout/pyramid1"/>
    <dgm:cxn modelId="{BBBAE47A-3CB5-4409-B5FE-76BB2D3D0F96}" type="presParOf" srcId="{310F0A55-9F57-4681-A23B-2B5A4CEC086D}" destId="{6F81960A-358F-4731-9333-ADC839E2BBA6}" srcOrd="0" destOrd="0" presId="urn:microsoft.com/office/officeart/2005/8/layout/pyramid1"/>
    <dgm:cxn modelId="{3CD8E747-026B-4F3B-A2CD-05011C070089}" type="presParOf" srcId="{310F0A55-9F57-4681-A23B-2B5A4CEC086D}" destId="{C563D334-1C52-4415-9337-73E6518C3BDC}" srcOrd="1" destOrd="0" presId="urn:microsoft.com/office/officeart/2005/8/layout/pyramid1"/>
    <dgm:cxn modelId="{2906F326-CB03-45B8-86F7-1E7604ACB4EF}" type="presParOf" srcId="{373334FD-165C-4C7D-A504-61CAE0E8959C}" destId="{6EB4BB57-8C43-4AB8-BF3C-101D10452100}" srcOrd="2" destOrd="0" presId="urn:microsoft.com/office/officeart/2005/8/layout/pyramid1"/>
    <dgm:cxn modelId="{FA3764E9-D750-459A-90A0-3502E33E1BE1}" type="presParOf" srcId="{6EB4BB57-8C43-4AB8-BF3C-101D10452100}" destId="{E09B37B7-3DDB-40F9-A191-6413408A5C7D}" srcOrd="0" destOrd="0" presId="urn:microsoft.com/office/officeart/2005/8/layout/pyramid1"/>
    <dgm:cxn modelId="{4CFC859B-7439-4427-AE1C-38ED2B5D624A}" type="presParOf" srcId="{6EB4BB57-8C43-4AB8-BF3C-101D10452100}" destId="{8A4D92B8-9F27-4597-BC7C-170CF63166F9}" srcOrd="1" destOrd="0" presId="urn:microsoft.com/office/officeart/2005/8/layout/pyramid1"/>
    <dgm:cxn modelId="{7D54ABCF-0DF4-4206-B8F7-1730045C16C7}" type="presParOf" srcId="{373334FD-165C-4C7D-A504-61CAE0E8959C}" destId="{68B50652-A51D-4943-9CD0-3FE0FA9C1F2C}" srcOrd="3" destOrd="0" presId="urn:microsoft.com/office/officeart/2005/8/layout/pyramid1"/>
    <dgm:cxn modelId="{C252DFEE-ACA6-4BE6-91AB-C8283A0D44DE}" type="presParOf" srcId="{68B50652-A51D-4943-9CD0-3FE0FA9C1F2C}" destId="{FD1314F4-6ACC-4B0F-9255-7E3E4E9BAAF5}" srcOrd="0" destOrd="0" presId="urn:microsoft.com/office/officeart/2005/8/layout/pyramid1"/>
    <dgm:cxn modelId="{E9D3A983-F951-4E67-B784-E934A775C388}" type="presParOf" srcId="{68B50652-A51D-4943-9CD0-3FE0FA9C1F2C}" destId="{DC6E473F-05C8-4A28-A561-1DE02C76D8FA}" srcOrd="1" destOrd="0" presId="urn:microsoft.com/office/officeart/2005/8/layout/pyramid1"/>
    <dgm:cxn modelId="{B2C59891-6265-4A71-B173-0E7F824151AB}" type="presParOf" srcId="{373334FD-165C-4C7D-A504-61CAE0E8959C}" destId="{3760DABE-2E52-4A08-BC03-4948B5C98679}" srcOrd="4" destOrd="0" presId="urn:microsoft.com/office/officeart/2005/8/layout/pyramid1"/>
    <dgm:cxn modelId="{3BC4BD61-2110-4F83-827D-07264E1C1DEE}" type="presParOf" srcId="{3760DABE-2E52-4A08-BC03-4948B5C98679}" destId="{CB53D11D-FBC4-4CD3-9CB7-D3384C84BC90}" srcOrd="0" destOrd="0" presId="urn:microsoft.com/office/officeart/2005/8/layout/pyramid1"/>
    <dgm:cxn modelId="{4C071489-504E-4AA0-BA38-3125A110BA30}" type="presParOf" srcId="{3760DABE-2E52-4A08-BC03-4948B5C98679}" destId="{A4203FD3-A24D-443F-B271-B81FC08C8D1B}" srcOrd="1" destOrd="0" presId="urn:microsoft.com/office/officeart/2005/8/layout/pyramid1"/>
    <dgm:cxn modelId="{EF9A97ED-B723-4E85-9C5F-EEBBA8CF5334}" type="presParOf" srcId="{373334FD-165C-4C7D-A504-61CAE0E8959C}" destId="{56F8DD53-26B3-4097-9DE7-4F8F4EF5D50F}" srcOrd="5" destOrd="0" presId="urn:microsoft.com/office/officeart/2005/8/layout/pyramid1"/>
    <dgm:cxn modelId="{D06C49A8-E1C4-48AB-AE67-B8AAE3662C08}" type="presParOf" srcId="{56F8DD53-26B3-4097-9DE7-4F8F4EF5D50F}" destId="{29AD8DF3-D05D-48A8-B3F8-0CF8F3861E6F}" srcOrd="0" destOrd="0" presId="urn:microsoft.com/office/officeart/2005/8/layout/pyramid1"/>
    <dgm:cxn modelId="{3EC5792A-4D93-48D7-BE4C-2C900F4BCADD}" type="presParOf" srcId="{56F8DD53-26B3-4097-9DE7-4F8F4EF5D50F}" destId="{D4069A24-11CE-4F66-BDE7-77F7A8B8AF21}" srcOrd="1" destOrd="0" presId="urn:microsoft.com/office/officeart/2005/8/layout/pyramid1"/>
    <dgm:cxn modelId="{0D5A1F84-648F-4AA4-9BD9-35473C78F224}" type="presParOf" srcId="{373334FD-165C-4C7D-A504-61CAE0E8959C}" destId="{77870A32-3855-48D7-BF6C-B6D375AA32FF}" srcOrd="6" destOrd="0" presId="urn:microsoft.com/office/officeart/2005/8/layout/pyramid1"/>
    <dgm:cxn modelId="{868FA8BB-1A8E-43DB-9677-2DF1208DE16C}" type="presParOf" srcId="{77870A32-3855-48D7-BF6C-B6D375AA32FF}" destId="{8AE7F57B-6C0B-40FB-A923-72D39B483EFC}" srcOrd="0" destOrd="0" presId="urn:microsoft.com/office/officeart/2005/8/layout/pyramid1"/>
    <dgm:cxn modelId="{7A17DC16-CE51-4FE0-9A26-6895D56BDD8B}" type="presParOf" srcId="{77870A32-3855-48D7-BF6C-B6D375AA32FF}" destId="{635D3E1F-C5A7-4CF6-824C-F100D1F09B9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63126-CE00-4310-9BD0-FDF7EFAF5E23}" type="datetimeFigureOut">
              <a:rPr lang="en-US" smtClean="0"/>
              <a:t>1/25/2019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524E0-4365-4CC0-AAED-DFC7E4125BF2}" type="slidenum">
              <a:rPr lang="en-US" smtClean="0"/>
              <a:t>‹#›</a:t>
            </a:fld>
            <a:endParaRPr lang="en-US"/>
          </a:p>
        </p:txBody>
      </p:sp>
    </p:spTree>
    <p:extLst>
      <p:ext uri="{BB962C8B-B14F-4D97-AF65-F5344CB8AC3E}">
        <p14:creationId xmlns:p14="http://schemas.microsoft.com/office/powerpoint/2010/main" val="202510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D524E0-4365-4CC0-AAED-DFC7E4125BF2}" type="slidenum">
              <a:rPr lang="en-US" smtClean="0"/>
              <a:t>11</a:t>
            </a:fld>
            <a:endParaRPr lang="en-US"/>
          </a:p>
        </p:txBody>
      </p:sp>
    </p:spTree>
    <p:extLst>
      <p:ext uri="{BB962C8B-B14F-4D97-AF65-F5344CB8AC3E}">
        <p14:creationId xmlns:p14="http://schemas.microsoft.com/office/powerpoint/2010/main" val="58594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a:t>
            </a:r>
            <a:r>
              <a:rPr lang="en-US" baseline="0" dirty="0" smtClean="0"/>
              <a:t>r the game telephone</a:t>
            </a:r>
            <a:endParaRPr lang="en-US" dirty="0"/>
          </a:p>
        </p:txBody>
      </p:sp>
      <p:sp>
        <p:nvSpPr>
          <p:cNvPr id="4" name="Slide Number Placeholder 3"/>
          <p:cNvSpPr>
            <a:spLocks noGrp="1"/>
          </p:cNvSpPr>
          <p:nvPr>
            <p:ph type="sldNum" sz="quarter" idx="10"/>
          </p:nvPr>
        </p:nvSpPr>
        <p:spPr/>
        <p:txBody>
          <a:bodyPr/>
          <a:lstStyle/>
          <a:p>
            <a:fld id="{F3D524E0-4365-4CC0-AAED-DFC7E4125BF2}" type="slidenum">
              <a:rPr lang="en-US" smtClean="0"/>
              <a:t>14</a:t>
            </a:fld>
            <a:endParaRPr lang="en-US"/>
          </a:p>
        </p:txBody>
      </p:sp>
    </p:spTree>
    <p:extLst>
      <p:ext uri="{BB962C8B-B14F-4D97-AF65-F5344CB8AC3E}">
        <p14:creationId xmlns:p14="http://schemas.microsoft.com/office/powerpoint/2010/main" val="251135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5060"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45061"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F471CE24-EC9E-46B3-8FAA-FAF424D0E933}" type="datetime8">
              <a:rPr lang="en-US" smtClean="0"/>
              <a:pPr fontAlgn="base">
                <a:spcBef>
                  <a:spcPct val="0"/>
                </a:spcBef>
                <a:spcAft>
                  <a:spcPct val="0"/>
                </a:spcAft>
                <a:defRPr/>
              </a:pPr>
              <a:t>1/25/2019 11:17 AM</a:t>
            </a:fld>
            <a:endParaRPr lang="en-US" smtClean="0"/>
          </a:p>
        </p:txBody>
      </p:sp>
      <p:sp>
        <p:nvSpPr>
          <p:cNvPr id="45062"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175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AF9316-CE8B-4B7D-833A-F3190A9A4D7E}" type="slidenum">
              <a:rPr lang="en-US" altLang="en-US" smtClean="0"/>
              <a:pPr>
                <a:spcBef>
                  <a:spcPct val="0"/>
                </a:spcBef>
              </a:pPr>
              <a:t>19</a:t>
            </a:fld>
            <a:endParaRPr lang="en-US" altLang="en-US" smtClean="0"/>
          </a:p>
        </p:txBody>
      </p:sp>
    </p:spTree>
    <p:extLst>
      <p:ext uri="{BB962C8B-B14F-4D97-AF65-F5344CB8AC3E}">
        <p14:creationId xmlns:p14="http://schemas.microsoft.com/office/powerpoint/2010/main" val="186194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believe something good about</a:t>
            </a:r>
            <a:r>
              <a:rPr lang="en-US" baseline="0" dirty="0" smtClean="0"/>
              <a:t> someone rather than something bad when you have the possibility of doing either</a:t>
            </a:r>
            <a:endParaRPr lang="en-US" dirty="0"/>
          </a:p>
        </p:txBody>
      </p:sp>
      <p:sp>
        <p:nvSpPr>
          <p:cNvPr id="4" name="Slide Number Placeholder 3"/>
          <p:cNvSpPr>
            <a:spLocks noGrp="1"/>
          </p:cNvSpPr>
          <p:nvPr>
            <p:ph type="sldNum" sz="quarter" idx="10"/>
          </p:nvPr>
        </p:nvSpPr>
        <p:spPr/>
        <p:txBody>
          <a:bodyPr/>
          <a:lstStyle/>
          <a:p>
            <a:fld id="{F3D524E0-4365-4CC0-AAED-DFC7E4125BF2}" type="slidenum">
              <a:rPr lang="en-US" smtClean="0"/>
              <a:t>21</a:t>
            </a:fld>
            <a:endParaRPr lang="en-US"/>
          </a:p>
        </p:txBody>
      </p:sp>
    </p:spTree>
    <p:extLst>
      <p:ext uri="{BB962C8B-B14F-4D97-AF65-F5344CB8AC3E}">
        <p14:creationId xmlns:p14="http://schemas.microsoft.com/office/powerpoint/2010/main" val="254873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6">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182084-2957-4772-A992-CB28DAC51A5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81D42-04D7-4AD0-81FC-B7D32D60ADCA}"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397790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82084-2957-4772-A992-CB28DAC51A5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81D42-04D7-4AD0-81FC-B7D32D60ADCA}"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303412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82084-2957-4772-A992-CB28DAC51A5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81D42-04D7-4AD0-81FC-B7D32D60ADCA}"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4029166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609600" y="2743200"/>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656740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838200" y="25146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2251710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accent6">
                    <a:lumMod val="75000"/>
                  </a:schemeClr>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marL="342900" indent="-342900">
              <a:buClr>
                <a:schemeClr val="accent6">
                  <a:lumMod val="75000"/>
                </a:schemeClr>
              </a:buClr>
              <a:buFont typeface="Arial" panose="020B0604020202020204" pitchFamily="34" charset="0"/>
              <a:buChar char="•"/>
              <a:defRPr sz="2400">
                <a:solidFill>
                  <a:srgbClr val="002060"/>
                </a:solidFill>
              </a:defRPr>
            </a:lvl1pPr>
            <a:lvl2pPr marL="742950" indent="-285750">
              <a:buClr>
                <a:schemeClr val="accent6">
                  <a:lumMod val="75000"/>
                </a:schemeClr>
              </a:buClr>
              <a:buFont typeface="Arial" panose="020B0604020202020204" pitchFamily="34" charset="0"/>
              <a:buChar char="•"/>
              <a:defRPr sz="2400">
                <a:solidFill>
                  <a:srgbClr val="002060"/>
                </a:solidFill>
              </a:defRPr>
            </a:lvl2pPr>
            <a:lvl3pPr marL="1143000" indent="-228600">
              <a:buClr>
                <a:schemeClr val="accent6">
                  <a:lumMod val="75000"/>
                </a:schemeClr>
              </a:buClr>
              <a:buFont typeface="Arial" panose="020B0604020202020204" pitchFamily="34" charset="0"/>
              <a:buChar char="•"/>
              <a:defRPr sz="2400">
                <a:solidFill>
                  <a:srgbClr val="002060"/>
                </a:solidFill>
              </a:defRPr>
            </a:lvl3pPr>
            <a:lvl4pPr marL="1600200" indent="-228600">
              <a:buClr>
                <a:schemeClr val="accent6">
                  <a:lumMod val="75000"/>
                </a:schemeClr>
              </a:buClr>
              <a:buFont typeface="Arial" panose="020B0604020202020204" pitchFamily="34" charset="0"/>
              <a:buChar char="•"/>
              <a:defRPr sz="2400">
                <a:solidFill>
                  <a:srgbClr val="002060"/>
                </a:solidFill>
              </a:defRPr>
            </a:lvl4pPr>
            <a:lvl5pPr marL="2057400" indent="-228600">
              <a:buClr>
                <a:schemeClr val="accent6">
                  <a:lumMod val="75000"/>
                </a:schemeClr>
              </a:buClr>
              <a:buFont typeface="Arial" panose="020B0604020202020204" pitchFamily="34" charset="0"/>
              <a:buChar char="•"/>
              <a:defRPr sz="2400">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182084-2957-4772-A992-CB28DAC51A5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81D42-04D7-4AD0-81FC-B7D32D60ADCA}"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192528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182084-2957-4772-A992-CB28DAC51A5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81D42-04D7-4AD0-81FC-B7D32D60ADCA}"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203540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accent6">
                    <a:lumMod val="75000"/>
                  </a:schemeClr>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normAutofit/>
          </a:bodyPr>
          <a:lstStyle>
            <a:lvl1pPr>
              <a:buClr>
                <a:schemeClr val="accent6">
                  <a:lumMod val="75000"/>
                </a:schemeClr>
              </a:buClr>
              <a:defRPr sz="2400">
                <a:solidFill>
                  <a:srgbClr val="002060"/>
                </a:solidFill>
              </a:defRPr>
            </a:lvl1pPr>
            <a:lvl2pPr>
              <a:buClr>
                <a:schemeClr val="accent6">
                  <a:lumMod val="75000"/>
                </a:schemeClr>
              </a:buClr>
              <a:defRPr sz="2400">
                <a:solidFill>
                  <a:srgbClr val="002060"/>
                </a:solidFill>
              </a:defRPr>
            </a:lvl2pPr>
            <a:lvl3pPr>
              <a:buClr>
                <a:schemeClr val="accent6">
                  <a:lumMod val="75000"/>
                </a:schemeClr>
              </a:buClr>
              <a:defRPr sz="2400">
                <a:solidFill>
                  <a:srgbClr val="002060"/>
                </a:solidFill>
              </a:defRPr>
            </a:lvl3pPr>
            <a:lvl4pPr>
              <a:buClr>
                <a:schemeClr val="accent6">
                  <a:lumMod val="75000"/>
                </a:schemeClr>
              </a:buClr>
              <a:defRPr sz="2400">
                <a:solidFill>
                  <a:srgbClr val="002060"/>
                </a:solidFill>
              </a:defRPr>
            </a:lvl4pPr>
            <a:lvl5pPr>
              <a:buClr>
                <a:schemeClr val="accent6">
                  <a:lumMod val="75000"/>
                </a:schemeClr>
              </a:buClr>
              <a:defRPr sz="24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buClr>
                <a:schemeClr val="accent6">
                  <a:lumMod val="75000"/>
                </a:schemeClr>
              </a:buClr>
              <a:defRPr sz="2400">
                <a:solidFill>
                  <a:srgbClr val="002060"/>
                </a:solidFill>
              </a:defRPr>
            </a:lvl1pPr>
            <a:lvl2pPr>
              <a:buClr>
                <a:schemeClr val="accent6">
                  <a:lumMod val="75000"/>
                </a:schemeClr>
              </a:buClr>
              <a:defRPr sz="2400">
                <a:solidFill>
                  <a:srgbClr val="002060"/>
                </a:solidFill>
              </a:defRPr>
            </a:lvl2pPr>
            <a:lvl3pPr>
              <a:buClr>
                <a:schemeClr val="accent6">
                  <a:lumMod val="75000"/>
                </a:schemeClr>
              </a:buClr>
              <a:defRPr sz="2400">
                <a:solidFill>
                  <a:srgbClr val="002060"/>
                </a:solidFill>
              </a:defRPr>
            </a:lvl3pPr>
            <a:lvl4pPr>
              <a:buClr>
                <a:schemeClr val="accent6">
                  <a:lumMod val="75000"/>
                </a:schemeClr>
              </a:buClr>
              <a:defRPr sz="2400">
                <a:solidFill>
                  <a:srgbClr val="002060"/>
                </a:solidFill>
              </a:defRPr>
            </a:lvl4pPr>
            <a:lvl5pPr>
              <a:buClr>
                <a:schemeClr val="accent6">
                  <a:lumMod val="75000"/>
                </a:schemeClr>
              </a:buClr>
              <a:defRPr sz="2400">
                <a:solidFill>
                  <a:srgbClr val="00206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182084-2957-4772-A992-CB28DAC51A5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81D42-04D7-4AD0-81FC-B7D32D60ADCA}"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3494075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182084-2957-4772-A992-CB28DAC51A53}"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81D42-04D7-4AD0-81FC-B7D32D60ADCA}"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396616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182084-2957-4772-A992-CB28DAC51A53}"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81D42-04D7-4AD0-81FC-B7D32D60ADCA}"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125945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2084-2957-4772-A992-CB28DAC51A53}"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81D42-04D7-4AD0-81FC-B7D32D60ADCA}"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417294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82084-2957-4772-A992-CB28DAC51A5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81D42-04D7-4AD0-81FC-B7D32D60ADCA}"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283502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82084-2957-4772-A992-CB28DAC51A5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81D42-04D7-4AD0-81FC-B7D32D60ADCA}"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6379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9129718" cy="914400"/>
          </a:xfrm>
          <a:prstGeom prst="rect">
            <a:avLst/>
          </a:prstGeom>
        </p:spPr>
      </p:pic>
      <p:sp>
        <p:nvSpPr>
          <p:cNvPr id="2" name="Title Placeholder 1"/>
          <p:cNvSpPr>
            <a:spLocks noGrp="1"/>
          </p:cNvSpPr>
          <p:nvPr>
            <p:ph type="title"/>
          </p:nvPr>
        </p:nvSpPr>
        <p:spPr>
          <a:xfrm>
            <a:off x="457200" y="11049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2438400"/>
            <a:ext cx="8229600" cy="3276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82084-2957-4772-A992-CB28DAC51A53}" type="datetimeFigureOut">
              <a:rPr lang="en-US" smtClean="0"/>
              <a:t>1/25/2019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81D42-04D7-4AD0-81FC-B7D32D60ADCA}" type="slidenum">
              <a:rPr lang="en-US" smtClean="0"/>
              <a:t>‹#›</a:t>
            </a:fld>
            <a:endParaRPr lang="en-US"/>
          </a:p>
        </p:txBody>
      </p:sp>
      <p:pic>
        <p:nvPicPr>
          <p:cNvPr id="8" name="Picture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0267" y="87311"/>
            <a:ext cx="1552286" cy="750889"/>
          </a:xfrm>
          <a:prstGeom prst="rect">
            <a:avLst/>
          </a:prstGeom>
        </p:spPr>
      </p:pic>
    </p:spTree>
    <p:extLst>
      <p:ext uri="{BB962C8B-B14F-4D97-AF65-F5344CB8AC3E}">
        <p14:creationId xmlns:p14="http://schemas.microsoft.com/office/powerpoint/2010/main" val="2304501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1.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5630345"/>
            <a:ext cx="3200400" cy="1075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62200" y="1752600"/>
            <a:ext cx="6324600" cy="1261884"/>
          </a:xfrm>
          <a:prstGeom prst="rect">
            <a:avLst/>
          </a:prstGeom>
          <a:noFill/>
        </p:spPr>
        <p:txBody>
          <a:bodyPr wrap="square" rtlCol="0">
            <a:spAutoFit/>
          </a:bodyPr>
          <a:lstStyle/>
          <a:p>
            <a:pPr algn="ctr"/>
            <a:r>
              <a:rPr lang="en-US" sz="3600" b="1" dirty="0" smtClean="0">
                <a:solidFill>
                  <a:schemeClr val="accent6">
                    <a:lumMod val="75000"/>
                  </a:schemeClr>
                </a:solidFill>
              </a:rPr>
              <a:t>Professional Workplace Culture</a:t>
            </a:r>
          </a:p>
          <a:p>
            <a:r>
              <a:rPr lang="en-US" sz="2800" i="1" dirty="0" smtClean="0">
                <a:solidFill>
                  <a:schemeClr val="accent6">
                    <a:lumMod val="75000"/>
                  </a:schemeClr>
                </a:solidFill>
                <a:latin typeface="Calibri Light" panose="020F0302020204030204" pitchFamily="34" charset="0"/>
                <a:cs typeface="Calibri Light" panose="020F0302020204030204" pitchFamily="34" charset="0"/>
              </a:rPr>
              <a:t>				    For Employees</a:t>
            </a:r>
          </a:p>
          <a:p>
            <a:pPr algn="ctr"/>
            <a:endParaRPr lang="en-US" sz="1200" dirty="0"/>
          </a:p>
        </p:txBody>
      </p:sp>
      <p:sp>
        <p:nvSpPr>
          <p:cNvPr id="3" name="TextBox 2"/>
          <p:cNvSpPr txBox="1"/>
          <p:nvPr/>
        </p:nvSpPr>
        <p:spPr>
          <a:xfrm>
            <a:off x="228600" y="5660140"/>
            <a:ext cx="2874890" cy="707886"/>
          </a:xfrm>
          <a:prstGeom prst="rect">
            <a:avLst/>
          </a:prstGeom>
          <a:noFill/>
        </p:spPr>
        <p:txBody>
          <a:bodyPr wrap="none" rtlCol="0">
            <a:spAutoFit/>
          </a:bodyPr>
          <a:lstStyle/>
          <a:p>
            <a:r>
              <a:rPr lang="en-US" sz="2000" dirty="0" smtClean="0">
                <a:latin typeface="Calibri Light" panose="020F0302020204030204" pitchFamily="34" charset="0"/>
                <a:cs typeface="Calibri Light" panose="020F0302020204030204" pitchFamily="34" charset="0"/>
              </a:rPr>
              <a:t>Presented by:</a:t>
            </a:r>
          </a:p>
          <a:p>
            <a:r>
              <a:rPr lang="en-US" sz="2000" dirty="0" smtClean="0">
                <a:latin typeface="Calibri Light" panose="020F0302020204030204" pitchFamily="34" charset="0"/>
                <a:cs typeface="Calibri Light" panose="020F0302020204030204" pitchFamily="34" charset="0"/>
              </a:rPr>
              <a:t>ESI </a:t>
            </a:r>
            <a:r>
              <a:rPr lang="en-US" sz="2000" dirty="0" smtClean="0">
                <a:latin typeface="Calibri Light" panose="020F0302020204030204" pitchFamily="34" charset="0"/>
                <a:cs typeface="Calibri Light" panose="020F0302020204030204" pitchFamily="34" charset="0"/>
              </a:rPr>
              <a:t>Employee Services </a:t>
            </a:r>
            <a:r>
              <a:rPr lang="en-US" sz="2000" dirty="0" smtClean="0">
                <a:latin typeface="Calibri Light" panose="020F0302020204030204" pitchFamily="34" charset="0"/>
                <a:cs typeface="Calibri Light" panose="020F0302020204030204" pitchFamily="34" charset="0"/>
              </a:rPr>
              <a:t>Inc.</a:t>
            </a:r>
            <a:endParaRPr lang="en-US" sz="2000" dirty="0">
              <a:latin typeface="Calibri Light" panose="020F0302020204030204" pitchFamily="34" charset="0"/>
              <a:cs typeface="Calibri Light" panose="020F03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59391"/>
            <a:ext cx="2514600" cy="1154895"/>
          </a:xfrm>
          <a:prstGeom prst="rect">
            <a:avLst/>
          </a:prstGeom>
        </p:spPr>
      </p:pic>
    </p:spTree>
    <p:extLst>
      <p:ext uri="{BB962C8B-B14F-4D97-AF65-F5344CB8AC3E}">
        <p14:creationId xmlns:p14="http://schemas.microsoft.com/office/powerpoint/2010/main" val="2936137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99" y="1957044"/>
            <a:ext cx="9296400" cy="2145323"/>
          </a:xfrm>
          <a:prstGeom prst="rect">
            <a:avLst/>
          </a:prstGeom>
        </p:spPr>
      </p:pic>
      <p:sp>
        <p:nvSpPr>
          <p:cNvPr id="2" name="TextBox 1"/>
          <p:cNvSpPr txBox="1"/>
          <p:nvPr/>
        </p:nvSpPr>
        <p:spPr>
          <a:xfrm>
            <a:off x="685800" y="2291041"/>
            <a:ext cx="8001000" cy="1477328"/>
          </a:xfrm>
          <a:prstGeom prst="rect">
            <a:avLst/>
          </a:prstGeom>
          <a:noFill/>
        </p:spPr>
        <p:txBody>
          <a:bodyPr wrap="square" rtlCol="0">
            <a:spAutoFit/>
          </a:bodyPr>
          <a:lstStyle/>
          <a:p>
            <a:r>
              <a:rPr lang="en-US" sz="3000" dirty="0" smtClean="0">
                <a:solidFill>
                  <a:srgbClr val="0B2442"/>
                </a:solidFill>
                <a:latin typeface="Calibri Light" panose="020F0302020204030204" pitchFamily="34" charset="0"/>
                <a:cs typeface="Calibri Light" panose="020F0302020204030204" pitchFamily="34" charset="0"/>
              </a:rPr>
              <a:t>“No matter what your line of work, your degree </a:t>
            </a:r>
            <a:br>
              <a:rPr lang="en-US" sz="3000" dirty="0" smtClean="0">
                <a:solidFill>
                  <a:srgbClr val="0B2442"/>
                </a:solidFill>
                <a:latin typeface="Calibri Light" panose="020F0302020204030204" pitchFamily="34" charset="0"/>
                <a:cs typeface="Calibri Light" panose="020F0302020204030204" pitchFamily="34" charset="0"/>
              </a:rPr>
            </a:br>
            <a:r>
              <a:rPr lang="en-US" sz="3000" dirty="0" smtClean="0">
                <a:solidFill>
                  <a:srgbClr val="0B2442"/>
                </a:solidFill>
                <a:latin typeface="Calibri Light" panose="020F0302020204030204" pitchFamily="34" charset="0"/>
                <a:cs typeface="Calibri Light" panose="020F0302020204030204" pitchFamily="34" charset="0"/>
              </a:rPr>
              <a:t>of success depends on </a:t>
            </a:r>
            <a:r>
              <a:rPr lang="en-US" sz="3000" b="1" dirty="0" smtClean="0">
                <a:solidFill>
                  <a:srgbClr val="0B2442"/>
                </a:solidFill>
                <a:latin typeface="+mj-lt"/>
                <a:cs typeface="Calibri Light" panose="020F0302020204030204" pitchFamily="34" charset="0"/>
              </a:rPr>
              <a:t>your ability </a:t>
            </a:r>
            <a:r>
              <a:rPr lang="en-US" sz="3000" dirty="0" smtClean="0">
                <a:solidFill>
                  <a:srgbClr val="0B2442"/>
                </a:solidFill>
                <a:latin typeface="Calibri Light" panose="020F0302020204030204" pitchFamily="34" charset="0"/>
                <a:cs typeface="Calibri Light" panose="020F0302020204030204" pitchFamily="34" charset="0"/>
              </a:rPr>
              <a:t>to </a:t>
            </a:r>
            <a:r>
              <a:rPr lang="en-US" sz="3000" b="1" dirty="0" smtClean="0">
                <a:solidFill>
                  <a:srgbClr val="0B2442"/>
                </a:solidFill>
                <a:cs typeface="Calibri Light" panose="020F0302020204030204" pitchFamily="34" charset="0"/>
              </a:rPr>
              <a:t>interact effectively </a:t>
            </a:r>
            <a:r>
              <a:rPr lang="en-US" sz="3000" dirty="0" smtClean="0">
                <a:solidFill>
                  <a:srgbClr val="0B2442"/>
                </a:solidFill>
                <a:latin typeface="Calibri Light" panose="020F0302020204030204" pitchFamily="34" charset="0"/>
                <a:cs typeface="Calibri Light" panose="020F0302020204030204" pitchFamily="34" charset="0"/>
              </a:rPr>
              <a:t>with other people.”</a:t>
            </a:r>
          </a:p>
        </p:txBody>
      </p:sp>
      <p:sp>
        <p:nvSpPr>
          <p:cNvPr id="3" name="Rectangle 2"/>
          <p:cNvSpPr/>
          <p:nvPr/>
        </p:nvSpPr>
        <p:spPr>
          <a:xfrm>
            <a:off x="3505200" y="4110665"/>
            <a:ext cx="5257800" cy="369332"/>
          </a:xfrm>
          <a:prstGeom prst="rect">
            <a:avLst/>
          </a:prstGeom>
        </p:spPr>
        <p:txBody>
          <a:bodyPr wrap="square">
            <a:spAutoFit/>
          </a:bodyPr>
          <a:lstStyle/>
          <a:p>
            <a:pPr algn="r"/>
            <a:r>
              <a:rPr lang="en-US" dirty="0"/>
              <a:t>From </a:t>
            </a:r>
            <a:r>
              <a:rPr lang="en-US" b="1" i="1" dirty="0"/>
              <a:t>“The 5 Essential People Skills” </a:t>
            </a:r>
            <a:r>
              <a:rPr lang="en-US" b="1" dirty="0"/>
              <a:t>by Dale Carnegie</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1371827"/>
            <a:ext cx="1304547" cy="1170434"/>
          </a:xfrm>
          <a:prstGeom prst="rect">
            <a:avLst/>
          </a:prstGeom>
        </p:spPr>
      </p:pic>
    </p:spTree>
    <p:extLst>
      <p:ext uri="{BB962C8B-B14F-4D97-AF65-F5344CB8AC3E}">
        <p14:creationId xmlns:p14="http://schemas.microsoft.com/office/powerpoint/2010/main" val="233096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8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724654" y="1447800"/>
            <a:ext cx="7696200" cy="769441"/>
          </a:xfrm>
          <a:prstGeom prst="rect">
            <a:avLst/>
          </a:prstGeom>
          <a:noFill/>
        </p:spPr>
        <p:txBody>
          <a:bodyPr wrap="square" rtlCol="0">
            <a:spAutoFit/>
          </a:bodyPr>
          <a:lstStyle/>
          <a:p>
            <a:pPr algn="ctr"/>
            <a:r>
              <a:rPr lang="en-US" sz="4400" b="1" dirty="0" smtClean="0">
                <a:solidFill>
                  <a:schemeClr val="accent6">
                    <a:lumMod val="75000"/>
                  </a:schemeClr>
                </a:solidFill>
              </a:rPr>
              <a:t>Methods of Communication</a:t>
            </a:r>
            <a:endParaRPr lang="en-US" sz="4400" b="1" dirty="0">
              <a:solidFill>
                <a:schemeClr val="accent6">
                  <a:lumMod val="75000"/>
                </a:schemeClr>
              </a:solidFill>
            </a:endParaRPr>
          </a:p>
        </p:txBody>
      </p:sp>
      <p:sp>
        <p:nvSpPr>
          <p:cNvPr id="3" name="TextBox 2"/>
          <p:cNvSpPr txBox="1"/>
          <p:nvPr/>
        </p:nvSpPr>
        <p:spPr>
          <a:xfrm>
            <a:off x="632799" y="2743200"/>
            <a:ext cx="7879910" cy="1754326"/>
          </a:xfrm>
          <a:prstGeom prst="rect">
            <a:avLst/>
          </a:prstGeom>
          <a:noFill/>
        </p:spPr>
        <p:txBody>
          <a:bodyPr wrap="square" rtlCol="0">
            <a:spAutoFit/>
          </a:bodyPr>
          <a:lstStyle/>
          <a:p>
            <a:pPr algn="ctr"/>
            <a:r>
              <a:rPr lang="en-US" sz="4000" dirty="0" smtClean="0">
                <a:solidFill>
                  <a:srgbClr val="0B2442"/>
                </a:solidFill>
                <a:latin typeface="Calibri Light" panose="020F0302020204030204" pitchFamily="34" charset="0"/>
                <a:cs typeface="Calibri Light" panose="020F0302020204030204" pitchFamily="34" charset="0"/>
              </a:rPr>
              <a:t>Sometimes it is not </a:t>
            </a:r>
            <a:r>
              <a:rPr lang="en-US" sz="5400" b="1" dirty="0" smtClean="0">
                <a:solidFill>
                  <a:srgbClr val="0B2442"/>
                </a:solidFill>
              </a:rPr>
              <a:t>WHAT</a:t>
            </a:r>
            <a:r>
              <a:rPr lang="en-US" sz="4000" dirty="0" smtClean="0">
                <a:solidFill>
                  <a:srgbClr val="0B2442"/>
                </a:solidFill>
              </a:rPr>
              <a:t> </a:t>
            </a:r>
            <a:br>
              <a:rPr lang="en-US" sz="4000" dirty="0" smtClean="0">
                <a:solidFill>
                  <a:srgbClr val="0B2442"/>
                </a:solidFill>
              </a:rPr>
            </a:br>
            <a:r>
              <a:rPr lang="en-US" sz="4000" dirty="0" smtClean="0">
                <a:solidFill>
                  <a:srgbClr val="0B2442"/>
                </a:solidFill>
                <a:latin typeface="Calibri Light" panose="020F0302020204030204" pitchFamily="34" charset="0"/>
                <a:cs typeface="Calibri Light" panose="020F0302020204030204" pitchFamily="34" charset="0"/>
              </a:rPr>
              <a:t>you say, but </a:t>
            </a:r>
            <a:r>
              <a:rPr lang="en-US" sz="5400" b="1" dirty="0" smtClean="0">
                <a:solidFill>
                  <a:srgbClr val="0B2442"/>
                </a:solidFill>
              </a:rPr>
              <a:t>HOW</a:t>
            </a:r>
            <a:r>
              <a:rPr lang="en-US" sz="4000" dirty="0" smtClean="0">
                <a:solidFill>
                  <a:srgbClr val="0B2442"/>
                </a:solidFill>
              </a:rPr>
              <a:t> </a:t>
            </a:r>
            <a:r>
              <a:rPr lang="en-US" sz="4000" dirty="0" smtClean="0">
                <a:solidFill>
                  <a:srgbClr val="0B2442"/>
                </a:solidFill>
                <a:latin typeface="Calibri Light" panose="020F0302020204030204" pitchFamily="34" charset="0"/>
                <a:cs typeface="Calibri Light" panose="020F0302020204030204" pitchFamily="34" charset="0"/>
              </a:rPr>
              <a:t>you say it.</a:t>
            </a:r>
            <a:endParaRPr lang="en-US" sz="4000" dirty="0">
              <a:solidFill>
                <a:srgbClr val="0B244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096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7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716505" y="1447800"/>
            <a:ext cx="5867400" cy="769441"/>
          </a:xfrm>
          <a:prstGeom prst="rect">
            <a:avLst/>
          </a:prstGeom>
          <a:noFill/>
        </p:spPr>
        <p:txBody>
          <a:bodyPr wrap="square" rtlCol="0">
            <a:spAutoFit/>
          </a:bodyPr>
          <a:lstStyle/>
          <a:p>
            <a:pPr algn="ctr"/>
            <a:r>
              <a:rPr lang="en-US" sz="4400" b="1" dirty="0" smtClean="0">
                <a:solidFill>
                  <a:schemeClr val="accent6">
                    <a:lumMod val="75000"/>
                  </a:schemeClr>
                </a:solidFill>
              </a:rPr>
              <a:t>Verbal Communication</a:t>
            </a:r>
            <a:endParaRPr lang="en-US" sz="4400" b="1" dirty="0">
              <a:solidFill>
                <a:schemeClr val="accent6">
                  <a:lumMod val="75000"/>
                </a:schemeClr>
              </a:solidFill>
            </a:endParaRPr>
          </a:p>
        </p:txBody>
      </p:sp>
      <p:sp>
        <p:nvSpPr>
          <p:cNvPr id="3" name="TextBox 2"/>
          <p:cNvSpPr txBox="1"/>
          <p:nvPr/>
        </p:nvSpPr>
        <p:spPr>
          <a:xfrm>
            <a:off x="1752600" y="2590800"/>
            <a:ext cx="5867400" cy="1938992"/>
          </a:xfrm>
          <a:prstGeom prst="rect">
            <a:avLst/>
          </a:prstGeom>
          <a:noFill/>
        </p:spPr>
        <p:txBody>
          <a:bodyPr wrap="square" rtlCol="0">
            <a:spAutoFit/>
          </a:bodyPr>
          <a:lstStyle/>
          <a:p>
            <a:pPr algn="ctr"/>
            <a:r>
              <a:rPr lang="en-US" sz="4400" dirty="0" smtClean="0">
                <a:solidFill>
                  <a:srgbClr val="0B2442"/>
                </a:solidFill>
                <a:latin typeface="Calibri Light" panose="020F0302020204030204" pitchFamily="34" charset="0"/>
                <a:cs typeface="Calibri Light" panose="020F0302020204030204" pitchFamily="34" charset="0"/>
              </a:rPr>
              <a:t>It involves </a:t>
            </a:r>
            <a:r>
              <a:rPr lang="en-US" sz="5400" b="1" dirty="0" smtClean="0">
                <a:solidFill>
                  <a:srgbClr val="0B2442"/>
                </a:solidFill>
                <a:cs typeface="Calibri Light" panose="020F0302020204030204" pitchFamily="34" charset="0"/>
              </a:rPr>
              <a:t>words, </a:t>
            </a:r>
          </a:p>
          <a:p>
            <a:pPr algn="ctr"/>
            <a:r>
              <a:rPr lang="en-US" sz="6600" b="1" dirty="0" smtClean="0">
                <a:solidFill>
                  <a:srgbClr val="0B2442"/>
                </a:solidFill>
                <a:cs typeface="Calibri Light" panose="020F0302020204030204" pitchFamily="34" charset="0"/>
              </a:rPr>
              <a:t>tone,</a:t>
            </a:r>
            <a:r>
              <a:rPr lang="en-US" sz="4400" dirty="0" smtClean="0">
                <a:solidFill>
                  <a:srgbClr val="0B2442"/>
                </a:solidFill>
                <a:latin typeface="Calibri Light" panose="020F0302020204030204" pitchFamily="34" charset="0"/>
                <a:cs typeface="Calibri Light" panose="020F0302020204030204" pitchFamily="34" charset="0"/>
              </a:rPr>
              <a:t> and </a:t>
            </a:r>
            <a:r>
              <a:rPr lang="en-US" sz="5400" b="1" dirty="0" smtClean="0">
                <a:solidFill>
                  <a:srgbClr val="0B2442"/>
                </a:solidFill>
                <a:cs typeface="Calibri Light" panose="020F0302020204030204" pitchFamily="34" charset="0"/>
              </a:rPr>
              <a:t>pace.</a:t>
            </a:r>
            <a:endParaRPr lang="en-US" sz="4400" b="1" dirty="0">
              <a:solidFill>
                <a:srgbClr val="0B2442"/>
              </a:solidFill>
              <a:cs typeface="Calibri Light" panose="020F0302020204030204" pitchFamily="34" charset="0"/>
            </a:endParaRPr>
          </a:p>
        </p:txBody>
      </p:sp>
    </p:spTree>
    <p:extLst>
      <p:ext uri="{BB962C8B-B14F-4D97-AF65-F5344CB8AC3E}">
        <p14:creationId xmlns:p14="http://schemas.microsoft.com/office/powerpoint/2010/main" val="233096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779" y="1447800"/>
            <a:ext cx="8001000" cy="707886"/>
          </a:xfrm>
          <a:prstGeom prst="rect">
            <a:avLst/>
          </a:prstGeom>
          <a:noFill/>
        </p:spPr>
        <p:txBody>
          <a:bodyPr wrap="square" rtlCol="0">
            <a:spAutoFit/>
          </a:bodyPr>
          <a:lstStyle/>
          <a:p>
            <a:pPr algn="ctr"/>
            <a:r>
              <a:rPr lang="en-US" sz="4000" b="1" dirty="0" smtClean="0">
                <a:solidFill>
                  <a:schemeClr val="accent6">
                    <a:lumMod val="75000"/>
                  </a:schemeClr>
                </a:solidFill>
              </a:rPr>
              <a:t>Non-Verbal Communication</a:t>
            </a:r>
            <a:endParaRPr lang="en-US" sz="4000" b="1" dirty="0">
              <a:solidFill>
                <a:schemeClr val="accent6">
                  <a:lumMod val="75000"/>
                </a:schemeClr>
              </a:solidFill>
            </a:endParaRPr>
          </a:p>
        </p:txBody>
      </p:sp>
      <p:sp>
        <p:nvSpPr>
          <p:cNvPr id="4" name="TextBox 3"/>
          <p:cNvSpPr txBox="1"/>
          <p:nvPr/>
        </p:nvSpPr>
        <p:spPr>
          <a:xfrm>
            <a:off x="781050" y="2520462"/>
            <a:ext cx="7905750" cy="2985433"/>
          </a:xfrm>
          <a:prstGeom prst="rect">
            <a:avLst/>
          </a:prstGeom>
          <a:noFill/>
        </p:spPr>
        <p:txBody>
          <a:bodyPr wrap="square" rtlCol="0">
            <a:spAutoFit/>
          </a:bodyPr>
          <a:lstStyle/>
          <a:p>
            <a:pPr marL="457200" indent="-285750">
              <a:spcAft>
                <a:spcPts val="1200"/>
              </a:spcAft>
              <a:buClr>
                <a:schemeClr val="accent6">
                  <a:lumMod val="75000"/>
                </a:schemeClr>
              </a:buClr>
              <a:buFont typeface="Arial" pitchFamily="34" charset="0"/>
              <a:buChar char="•"/>
            </a:pPr>
            <a:r>
              <a:rPr lang="en-US" sz="2400" b="1" dirty="0" smtClean="0">
                <a:solidFill>
                  <a:srgbClr val="0B2442"/>
                </a:solidFill>
              </a:rPr>
              <a:t>Body language </a:t>
            </a:r>
            <a:r>
              <a:rPr lang="en-US" sz="2400" dirty="0" smtClean="0">
                <a:solidFill>
                  <a:srgbClr val="0B2442"/>
                </a:solidFill>
                <a:latin typeface="Calibri Light" panose="020F0302020204030204" pitchFamily="34" charset="0"/>
                <a:cs typeface="Calibri Light" panose="020F0302020204030204" pitchFamily="34" charset="0"/>
              </a:rPr>
              <a:t>(arms crossed, sitting, relaxed, tense, </a:t>
            </a:r>
            <a:r>
              <a:rPr lang="en-US" sz="2400" dirty="0" err="1" smtClean="0">
                <a:solidFill>
                  <a:srgbClr val="0B2442"/>
                </a:solidFill>
                <a:latin typeface="Calibri Light" panose="020F0302020204030204" pitchFamily="34" charset="0"/>
                <a:cs typeface="Calibri Light" panose="020F0302020204030204" pitchFamily="34" charset="0"/>
              </a:rPr>
              <a:t>etc</a:t>
            </a:r>
            <a:r>
              <a:rPr lang="en-US" sz="2400" dirty="0" smtClean="0">
                <a:solidFill>
                  <a:srgbClr val="0B2442"/>
                </a:solidFill>
                <a:latin typeface="Calibri Light" panose="020F0302020204030204" pitchFamily="34" charset="0"/>
                <a:cs typeface="Calibri Light" panose="020F0302020204030204" pitchFamily="34" charset="0"/>
              </a:rPr>
              <a:t>…)</a:t>
            </a:r>
            <a:r>
              <a:rPr lang="en-US" sz="2400" dirty="0" smtClean="0">
                <a:solidFill>
                  <a:srgbClr val="0B2442"/>
                </a:solidFill>
              </a:rPr>
              <a:t/>
            </a:r>
            <a:br>
              <a:rPr lang="en-US" sz="2400" dirty="0" smtClean="0">
                <a:solidFill>
                  <a:srgbClr val="0B2442"/>
                </a:solidFill>
              </a:rPr>
            </a:br>
            <a:endParaRPr lang="en-US" sz="2400" dirty="0" smtClean="0">
              <a:solidFill>
                <a:srgbClr val="0B2442"/>
              </a:solidFill>
            </a:endParaRPr>
          </a:p>
          <a:p>
            <a:pPr marL="457200" indent="-285750">
              <a:spcAft>
                <a:spcPts val="1200"/>
              </a:spcAft>
              <a:buClr>
                <a:schemeClr val="accent6">
                  <a:lumMod val="75000"/>
                </a:schemeClr>
              </a:buClr>
              <a:buFont typeface="Arial" pitchFamily="34" charset="0"/>
              <a:buChar char="•"/>
            </a:pPr>
            <a:r>
              <a:rPr lang="en-US" sz="2400" b="1" dirty="0" smtClean="0">
                <a:solidFill>
                  <a:srgbClr val="0B2442"/>
                </a:solidFill>
              </a:rPr>
              <a:t>Emotion of the sender and receiver </a:t>
            </a:r>
            <a:r>
              <a:rPr lang="en-US" sz="2400" dirty="0" smtClean="0">
                <a:solidFill>
                  <a:srgbClr val="0B2442"/>
                </a:solidFill>
                <a:latin typeface="Calibri Light" panose="020F0302020204030204" pitchFamily="34" charset="0"/>
                <a:cs typeface="Calibri Light" panose="020F0302020204030204" pitchFamily="34" charset="0"/>
              </a:rPr>
              <a:t>(anxious, angry, upset, stressed, </a:t>
            </a:r>
            <a:r>
              <a:rPr lang="en-US" sz="2400" dirty="0" err="1" smtClean="0">
                <a:solidFill>
                  <a:srgbClr val="0B2442"/>
                </a:solidFill>
                <a:latin typeface="Calibri Light" panose="020F0302020204030204" pitchFamily="34" charset="0"/>
                <a:cs typeface="Calibri Light" panose="020F0302020204030204" pitchFamily="34" charset="0"/>
              </a:rPr>
              <a:t>etc</a:t>
            </a:r>
            <a:r>
              <a:rPr lang="en-US" sz="2400" dirty="0" smtClean="0">
                <a:solidFill>
                  <a:srgbClr val="0B2442"/>
                </a:solidFill>
                <a:latin typeface="Calibri Light" panose="020F0302020204030204" pitchFamily="34" charset="0"/>
                <a:cs typeface="Calibri Light" panose="020F0302020204030204" pitchFamily="34" charset="0"/>
              </a:rPr>
              <a:t>…)</a:t>
            </a:r>
            <a:r>
              <a:rPr lang="en-US" sz="2400" dirty="0" smtClean="0">
                <a:solidFill>
                  <a:srgbClr val="0B2442"/>
                </a:solidFill>
              </a:rPr>
              <a:t/>
            </a:r>
            <a:br>
              <a:rPr lang="en-US" sz="2400" dirty="0" smtClean="0">
                <a:solidFill>
                  <a:srgbClr val="0B2442"/>
                </a:solidFill>
              </a:rPr>
            </a:br>
            <a:endParaRPr lang="en-US" sz="2400" dirty="0" smtClean="0">
              <a:solidFill>
                <a:srgbClr val="0B2442"/>
              </a:solidFill>
            </a:endParaRPr>
          </a:p>
          <a:p>
            <a:pPr marL="457200" indent="-285750">
              <a:buClr>
                <a:schemeClr val="accent6">
                  <a:lumMod val="75000"/>
                </a:schemeClr>
              </a:buClr>
              <a:buFont typeface="Arial" pitchFamily="34" charset="0"/>
              <a:buChar char="•"/>
            </a:pPr>
            <a:r>
              <a:rPr lang="en-US" sz="2400" b="1" dirty="0" smtClean="0">
                <a:solidFill>
                  <a:srgbClr val="0B2442"/>
                </a:solidFill>
              </a:rPr>
              <a:t>Similarities or differences between the people </a:t>
            </a:r>
            <a:r>
              <a:rPr lang="en-US" sz="2400" dirty="0" smtClean="0">
                <a:solidFill>
                  <a:srgbClr val="0B2442"/>
                </a:solidFill>
                <a:latin typeface="Calibri Light" panose="020F0302020204030204" pitchFamily="34" charset="0"/>
                <a:cs typeface="Calibri Light" panose="020F0302020204030204" pitchFamily="34" charset="0"/>
              </a:rPr>
              <a:t>(friends, adversaries, age, profession, etc…)</a:t>
            </a:r>
          </a:p>
        </p:txBody>
      </p:sp>
    </p:spTree>
    <p:extLst>
      <p:ext uri="{BB962C8B-B14F-4D97-AF65-F5344CB8AC3E}">
        <p14:creationId xmlns:p14="http://schemas.microsoft.com/office/powerpoint/2010/main" val="233096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524000"/>
            <a:ext cx="8001000" cy="707886"/>
          </a:xfrm>
          <a:prstGeom prst="rect">
            <a:avLst/>
          </a:prstGeom>
          <a:noFill/>
        </p:spPr>
        <p:txBody>
          <a:bodyPr wrap="square" rtlCol="0">
            <a:spAutoFit/>
          </a:bodyPr>
          <a:lstStyle/>
          <a:p>
            <a:pPr algn="ctr"/>
            <a:r>
              <a:rPr lang="en-US" sz="4000" b="1" dirty="0" smtClean="0">
                <a:solidFill>
                  <a:schemeClr val="accent6">
                    <a:lumMod val="75000"/>
                  </a:schemeClr>
                </a:solidFill>
              </a:rPr>
              <a:t>Communication</a:t>
            </a:r>
            <a:r>
              <a:rPr lang="en-US" sz="4000" b="1" dirty="0" smtClean="0">
                <a:solidFill>
                  <a:srgbClr val="002060"/>
                </a:solidFill>
              </a:rPr>
              <a:t> </a:t>
            </a:r>
            <a:r>
              <a:rPr lang="en-US" sz="4000" b="1" dirty="0" smtClean="0">
                <a:solidFill>
                  <a:schemeClr val="accent6">
                    <a:lumMod val="75000"/>
                  </a:schemeClr>
                </a:solidFill>
                <a:latin typeface="Calibri" panose="020F0502020204030204" pitchFamily="34" charset="0"/>
                <a:cs typeface="Calibri" panose="020F0502020204030204" pitchFamily="34" charset="0"/>
              </a:rPr>
              <a:t>– The Process</a:t>
            </a:r>
            <a:endParaRPr lang="en-US" sz="4000" b="1"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p:cNvSpPr txBox="1"/>
          <p:nvPr/>
        </p:nvSpPr>
        <p:spPr>
          <a:xfrm>
            <a:off x="1066800" y="2743200"/>
            <a:ext cx="7353300" cy="1923604"/>
          </a:xfrm>
          <a:prstGeom prst="rect">
            <a:avLst/>
          </a:prstGeom>
          <a:noFill/>
        </p:spPr>
        <p:txBody>
          <a:bodyPr wrap="square" rtlCol="0">
            <a:spAutoFit/>
          </a:bodyPr>
          <a:lstStyle/>
          <a:p>
            <a:pPr marL="457200" indent="-339725">
              <a:spcAft>
                <a:spcPts val="1800"/>
              </a:spcAft>
              <a:buClr>
                <a:schemeClr val="accent6">
                  <a:lumMod val="75000"/>
                </a:schemeClr>
              </a:buClr>
              <a:buFont typeface="Arial" pitchFamily="34" charset="0"/>
              <a:buChar char="•"/>
            </a:pPr>
            <a:r>
              <a:rPr lang="en-US" sz="2600" dirty="0" smtClean="0">
                <a:solidFill>
                  <a:srgbClr val="0B2442"/>
                </a:solidFill>
              </a:rPr>
              <a:t>In any communication at least some of the “</a:t>
            </a:r>
            <a:r>
              <a:rPr lang="en-US" sz="2600" b="1" dirty="0" smtClean="0">
                <a:solidFill>
                  <a:srgbClr val="0B2442"/>
                </a:solidFill>
              </a:rPr>
              <a:t>meaning</a:t>
            </a:r>
            <a:r>
              <a:rPr lang="en-US" sz="2600" dirty="0" smtClean="0">
                <a:solidFill>
                  <a:srgbClr val="0B2442"/>
                </a:solidFill>
              </a:rPr>
              <a:t>” is lost</a:t>
            </a:r>
          </a:p>
          <a:p>
            <a:pPr marL="457200" indent="-339725">
              <a:buClr>
                <a:schemeClr val="accent6">
                  <a:lumMod val="75000"/>
                </a:schemeClr>
              </a:buClr>
              <a:buFont typeface="Arial" pitchFamily="34" charset="0"/>
              <a:buChar char="•"/>
            </a:pPr>
            <a:r>
              <a:rPr lang="en-US" sz="2600" dirty="0" smtClean="0">
                <a:solidFill>
                  <a:srgbClr val="0B2442"/>
                </a:solidFill>
              </a:rPr>
              <a:t>The message that is heard is often far different than the one intended, due to a variety of factors.</a:t>
            </a:r>
            <a:endParaRPr lang="en-US" sz="2600" dirty="0">
              <a:solidFill>
                <a:srgbClr val="0B2442"/>
              </a:solidFill>
            </a:endParaRPr>
          </a:p>
        </p:txBody>
      </p:sp>
    </p:spTree>
    <p:extLst>
      <p:ext uri="{BB962C8B-B14F-4D97-AF65-F5344CB8AC3E}">
        <p14:creationId xmlns:p14="http://schemas.microsoft.com/office/powerpoint/2010/main" val="2330964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19200"/>
            <a:ext cx="8382000" cy="646331"/>
          </a:xfrm>
          <a:prstGeom prst="rect">
            <a:avLst/>
          </a:prstGeom>
          <a:noFill/>
        </p:spPr>
        <p:txBody>
          <a:bodyPr wrap="square" rtlCol="0">
            <a:spAutoFit/>
          </a:bodyPr>
          <a:lstStyle/>
          <a:p>
            <a:pPr algn="ctr"/>
            <a:r>
              <a:rPr lang="en-US" sz="3600" b="1" dirty="0" smtClean="0">
                <a:solidFill>
                  <a:schemeClr val="accent6">
                    <a:lumMod val="75000"/>
                  </a:schemeClr>
                </a:solidFill>
              </a:rPr>
              <a:t>Some Barriers of Effective Communication</a:t>
            </a:r>
            <a:endParaRPr lang="en-US" sz="3600" b="1" dirty="0">
              <a:solidFill>
                <a:schemeClr val="accent6">
                  <a:lumMod val="75000"/>
                </a:schemeClr>
              </a:solidFill>
            </a:endParaRPr>
          </a:p>
        </p:txBody>
      </p:sp>
      <p:sp>
        <p:nvSpPr>
          <p:cNvPr id="4" name="TextBox 3"/>
          <p:cNvSpPr txBox="1"/>
          <p:nvPr/>
        </p:nvSpPr>
        <p:spPr>
          <a:xfrm>
            <a:off x="685800" y="2133600"/>
            <a:ext cx="7467600" cy="3970318"/>
          </a:xfrm>
          <a:prstGeom prst="rect">
            <a:avLst/>
          </a:prstGeom>
          <a:noFill/>
        </p:spPr>
        <p:txBody>
          <a:bodyPr wrap="square" rtlCol="0">
            <a:spAutoFit/>
          </a:bodyPr>
          <a:lstStyle/>
          <a:p>
            <a:pPr marL="457200" indent="-339725">
              <a:spcAft>
                <a:spcPts val="1200"/>
              </a:spcAft>
              <a:buClr>
                <a:schemeClr val="accent6">
                  <a:lumMod val="75000"/>
                </a:schemeClr>
              </a:buClr>
              <a:buFont typeface="Arial" pitchFamily="34" charset="0"/>
              <a:buChar char="•"/>
            </a:pPr>
            <a:r>
              <a:rPr lang="en-US" sz="2400" dirty="0" smtClean="0">
                <a:solidFill>
                  <a:srgbClr val="0B2442"/>
                </a:solidFill>
              </a:rPr>
              <a:t>Misreading body language, tone, and other </a:t>
            </a:r>
            <a:br>
              <a:rPr lang="en-US" sz="2400" dirty="0" smtClean="0">
                <a:solidFill>
                  <a:srgbClr val="0B2442"/>
                </a:solidFill>
              </a:rPr>
            </a:br>
            <a:r>
              <a:rPr lang="en-US" sz="2400" dirty="0" smtClean="0">
                <a:solidFill>
                  <a:srgbClr val="0B2442"/>
                </a:solidFill>
              </a:rPr>
              <a:t>non-verbal forms of communication</a:t>
            </a:r>
          </a:p>
          <a:p>
            <a:pPr marL="457200" indent="-339725">
              <a:spcAft>
                <a:spcPts val="1200"/>
              </a:spcAft>
              <a:buClr>
                <a:schemeClr val="accent6">
                  <a:lumMod val="75000"/>
                </a:schemeClr>
              </a:buClr>
              <a:buFont typeface="Arial" pitchFamily="34" charset="0"/>
              <a:buChar char="•"/>
            </a:pPr>
            <a:r>
              <a:rPr lang="en-US" sz="2400" dirty="0" smtClean="0">
                <a:solidFill>
                  <a:srgbClr val="0B2442"/>
                </a:solidFill>
              </a:rPr>
              <a:t>Selective hearing or distractions</a:t>
            </a:r>
          </a:p>
          <a:p>
            <a:pPr marL="457200" indent="-339725">
              <a:spcAft>
                <a:spcPts val="1200"/>
              </a:spcAft>
              <a:buClr>
                <a:schemeClr val="accent6">
                  <a:lumMod val="75000"/>
                </a:schemeClr>
              </a:buClr>
              <a:buFont typeface="Arial" pitchFamily="34" charset="0"/>
              <a:buChar char="•"/>
            </a:pPr>
            <a:r>
              <a:rPr lang="en-US" sz="2400" dirty="0" smtClean="0">
                <a:solidFill>
                  <a:srgbClr val="0B2442"/>
                </a:solidFill>
              </a:rPr>
              <a:t>Defensiveness</a:t>
            </a:r>
          </a:p>
          <a:p>
            <a:pPr marL="457200" indent="-339725">
              <a:spcAft>
                <a:spcPts val="1200"/>
              </a:spcAft>
              <a:buClr>
                <a:schemeClr val="accent6">
                  <a:lumMod val="75000"/>
                </a:schemeClr>
              </a:buClr>
              <a:buFont typeface="Arial" pitchFamily="34" charset="0"/>
              <a:buChar char="•"/>
            </a:pPr>
            <a:r>
              <a:rPr lang="en-US" sz="2400" dirty="0" smtClean="0">
                <a:solidFill>
                  <a:srgbClr val="0B2442"/>
                </a:solidFill>
              </a:rPr>
              <a:t>Assumptions</a:t>
            </a:r>
          </a:p>
          <a:p>
            <a:pPr marL="457200" indent="-339725">
              <a:spcAft>
                <a:spcPts val="1200"/>
              </a:spcAft>
              <a:buClr>
                <a:schemeClr val="accent6">
                  <a:lumMod val="75000"/>
                </a:schemeClr>
              </a:buClr>
              <a:buFont typeface="Arial" pitchFamily="34" charset="0"/>
              <a:buChar char="•"/>
            </a:pPr>
            <a:r>
              <a:rPr lang="en-US" sz="2400" dirty="0" smtClean="0">
                <a:solidFill>
                  <a:srgbClr val="0B2442"/>
                </a:solidFill>
              </a:rPr>
              <a:t>Judgments (e.g., stereotyping)</a:t>
            </a:r>
          </a:p>
          <a:p>
            <a:pPr marL="457200" indent="-339725">
              <a:spcAft>
                <a:spcPts val="1200"/>
              </a:spcAft>
              <a:buClr>
                <a:schemeClr val="accent6">
                  <a:lumMod val="75000"/>
                </a:schemeClr>
              </a:buClr>
              <a:buFont typeface="Arial" pitchFamily="34" charset="0"/>
              <a:buChar char="•"/>
            </a:pPr>
            <a:r>
              <a:rPr lang="en-US" sz="2400" dirty="0" smtClean="0">
                <a:solidFill>
                  <a:srgbClr val="0B2442"/>
                </a:solidFill>
              </a:rPr>
              <a:t>Cultural differences</a:t>
            </a:r>
          </a:p>
          <a:p>
            <a:pPr marL="457200" indent="-339725">
              <a:buClr>
                <a:schemeClr val="accent6">
                  <a:lumMod val="75000"/>
                </a:schemeClr>
              </a:buClr>
              <a:buFont typeface="Arial" pitchFamily="34" charset="0"/>
              <a:buChar char="•"/>
            </a:pPr>
            <a:r>
              <a:rPr lang="en-US" sz="2400" dirty="0" smtClean="0">
                <a:solidFill>
                  <a:srgbClr val="0B2442"/>
                </a:solidFill>
              </a:rPr>
              <a:t>Stress</a:t>
            </a:r>
          </a:p>
        </p:txBody>
      </p:sp>
    </p:spTree>
    <p:extLst>
      <p:ext uri="{BB962C8B-B14F-4D97-AF65-F5344CB8AC3E}">
        <p14:creationId xmlns:p14="http://schemas.microsoft.com/office/powerpoint/2010/main" val="233096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371600"/>
            <a:ext cx="7543800" cy="707886"/>
          </a:xfrm>
          <a:prstGeom prst="rect">
            <a:avLst/>
          </a:prstGeom>
          <a:noFill/>
        </p:spPr>
        <p:txBody>
          <a:bodyPr wrap="square" rtlCol="0">
            <a:spAutoFit/>
          </a:bodyPr>
          <a:lstStyle/>
          <a:p>
            <a:pPr algn="ctr"/>
            <a:r>
              <a:rPr lang="en-US" sz="4000" b="1" dirty="0" smtClean="0">
                <a:solidFill>
                  <a:schemeClr val="accent6">
                    <a:lumMod val="75000"/>
                  </a:schemeClr>
                </a:solidFill>
                <a:latin typeface="+mj-lt"/>
              </a:rPr>
              <a:t>Barriers </a:t>
            </a:r>
            <a:r>
              <a:rPr lang="en-US" sz="4000" b="1" dirty="0" smtClean="0">
                <a:solidFill>
                  <a:schemeClr val="accent6">
                    <a:lumMod val="75000"/>
                  </a:schemeClr>
                </a:solidFill>
                <a:latin typeface="+mj-lt"/>
                <a:cs typeface="Calibri Light" panose="020F0302020204030204" pitchFamily="34" charset="0"/>
              </a:rPr>
              <a:t>to</a:t>
            </a:r>
            <a:r>
              <a:rPr lang="en-US" sz="4000" b="1" dirty="0" smtClean="0">
                <a:solidFill>
                  <a:schemeClr val="accent6">
                    <a:lumMod val="75000"/>
                  </a:schemeClr>
                </a:solidFill>
                <a:latin typeface="+mj-lt"/>
              </a:rPr>
              <a:t> Active Listening</a:t>
            </a:r>
            <a:endParaRPr lang="en-US" sz="4000" b="1" dirty="0">
              <a:solidFill>
                <a:schemeClr val="accent6">
                  <a:lumMod val="75000"/>
                </a:schemeClr>
              </a:solidFill>
              <a:latin typeface="+mj-lt"/>
            </a:endParaRPr>
          </a:p>
        </p:txBody>
      </p:sp>
      <p:sp>
        <p:nvSpPr>
          <p:cNvPr id="3" name="TextBox 2"/>
          <p:cNvSpPr txBox="1"/>
          <p:nvPr/>
        </p:nvSpPr>
        <p:spPr>
          <a:xfrm>
            <a:off x="1562100" y="2438400"/>
            <a:ext cx="3619500" cy="2277547"/>
          </a:xfrm>
          <a:prstGeom prst="rect">
            <a:avLst/>
          </a:prstGeom>
          <a:noFill/>
        </p:spPr>
        <p:txBody>
          <a:bodyPr wrap="square" rtlCol="0">
            <a:spAutoFit/>
          </a:bodyPr>
          <a:lstStyle/>
          <a:p>
            <a:pPr marL="571500" indent="-344488">
              <a:spcAft>
                <a:spcPts val="1200"/>
              </a:spcAft>
              <a:buClr>
                <a:schemeClr val="accent6">
                  <a:lumMod val="75000"/>
                </a:schemeClr>
              </a:buClr>
              <a:buFont typeface="Arial" pitchFamily="34" charset="0"/>
              <a:buChar char="•"/>
            </a:pPr>
            <a:r>
              <a:rPr lang="en-US" sz="2800" dirty="0" smtClean="0">
                <a:solidFill>
                  <a:srgbClr val="0B2442"/>
                </a:solidFill>
              </a:rPr>
              <a:t>Mind Reading</a:t>
            </a:r>
          </a:p>
          <a:p>
            <a:pPr marL="571500" indent="-344488">
              <a:spcAft>
                <a:spcPts val="1200"/>
              </a:spcAft>
              <a:buClr>
                <a:schemeClr val="accent6">
                  <a:lumMod val="75000"/>
                </a:schemeClr>
              </a:buClr>
              <a:buFont typeface="Arial" pitchFamily="34" charset="0"/>
              <a:buChar char="•"/>
            </a:pPr>
            <a:r>
              <a:rPr lang="en-US" sz="2800" dirty="0" smtClean="0">
                <a:solidFill>
                  <a:srgbClr val="0B2442"/>
                </a:solidFill>
              </a:rPr>
              <a:t>Interrupting</a:t>
            </a:r>
          </a:p>
          <a:p>
            <a:pPr marL="571500" indent="-344488">
              <a:spcAft>
                <a:spcPts val="1200"/>
              </a:spcAft>
              <a:buClr>
                <a:schemeClr val="accent6">
                  <a:lumMod val="75000"/>
                </a:schemeClr>
              </a:buClr>
              <a:buFont typeface="Arial" pitchFamily="34" charset="0"/>
              <a:buChar char="•"/>
            </a:pPr>
            <a:r>
              <a:rPr lang="en-US" sz="2800" dirty="0" smtClean="0">
                <a:solidFill>
                  <a:srgbClr val="0B2442"/>
                </a:solidFill>
              </a:rPr>
              <a:t>Filtering</a:t>
            </a:r>
          </a:p>
          <a:p>
            <a:pPr marL="571500" indent="-344488">
              <a:spcAft>
                <a:spcPts val="1200"/>
              </a:spcAft>
              <a:buClr>
                <a:schemeClr val="accent6">
                  <a:lumMod val="75000"/>
                </a:schemeClr>
              </a:buClr>
              <a:buFont typeface="Arial" pitchFamily="34" charset="0"/>
              <a:buChar char="•"/>
            </a:pPr>
            <a:r>
              <a:rPr lang="en-US" sz="2800" dirty="0" smtClean="0">
                <a:solidFill>
                  <a:srgbClr val="0B2442"/>
                </a:solidFill>
              </a:rPr>
              <a:t>Rehearsing</a:t>
            </a:r>
            <a:endParaRPr lang="en-US" sz="2800" dirty="0">
              <a:solidFill>
                <a:srgbClr val="0B2442"/>
              </a:solidFill>
            </a:endParaRPr>
          </a:p>
        </p:txBody>
      </p:sp>
    </p:spTree>
    <p:extLst>
      <p:ext uri="{BB962C8B-B14F-4D97-AF65-F5344CB8AC3E}">
        <p14:creationId xmlns:p14="http://schemas.microsoft.com/office/powerpoint/2010/main" val="2330964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1371600"/>
            <a:ext cx="6172200" cy="769441"/>
          </a:xfrm>
          <a:prstGeom prst="rect">
            <a:avLst/>
          </a:prstGeom>
          <a:noFill/>
        </p:spPr>
        <p:txBody>
          <a:bodyPr wrap="square" rtlCol="0">
            <a:spAutoFit/>
          </a:bodyPr>
          <a:lstStyle/>
          <a:p>
            <a:pPr algn="ctr"/>
            <a:r>
              <a:rPr lang="en-US" sz="4400" b="1" dirty="0" smtClean="0">
                <a:solidFill>
                  <a:schemeClr val="accent6">
                    <a:lumMod val="75000"/>
                  </a:schemeClr>
                </a:solidFill>
              </a:rPr>
              <a:t>Effective Communication</a:t>
            </a:r>
            <a:endParaRPr lang="en-US" sz="4400" b="1" dirty="0">
              <a:solidFill>
                <a:schemeClr val="accent6">
                  <a:lumMod val="75000"/>
                </a:schemeClr>
              </a:solidFill>
            </a:endParaRPr>
          </a:p>
        </p:txBody>
      </p:sp>
      <p:sp>
        <p:nvSpPr>
          <p:cNvPr id="5" name="TextBox 4"/>
          <p:cNvSpPr txBox="1"/>
          <p:nvPr/>
        </p:nvSpPr>
        <p:spPr>
          <a:xfrm>
            <a:off x="495300" y="2514600"/>
            <a:ext cx="8153400" cy="2693045"/>
          </a:xfrm>
          <a:prstGeom prst="rect">
            <a:avLst/>
          </a:prstGeom>
          <a:noFill/>
        </p:spPr>
        <p:txBody>
          <a:bodyPr wrap="square" rtlCol="0">
            <a:spAutoFit/>
          </a:bodyPr>
          <a:lstStyle/>
          <a:p>
            <a:pPr marL="457200" indent="-285750">
              <a:spcAft>
                <a:spcPts val="1200"/>
              </a:spcAft>
              <a:buClr>
                <a:schemeClr val="accent6">
                  <a:lumMod val="75000"/>
                </a:schemeClr>
              </a:buClr>
              <a:buFont typeface="Arial" pitchFamily="34" charset="0"/>
              <a:buChar char="•"/>
            </a:pPr>
            <a:r>
              <a:rPr lang="en-US" sz="2400" b="1" dirty="0" smtClean="0">
                <a:solidFill>
                  <a:srgbClr val="0B2442"/>
                </a:solidFill>
              </a:rPr>
              <a:t>Maintain a positive and concerned attitude</a:t>
            </a:r>
            <a:br>
              <a:rPr lang="en-US" sz="2400" b="1" dirty="0" smtClean="0">
                <a:solidFill>
                  <a:srgbClr val="0B2442"/>
                </a:solidFill>
              </a:rPr>
            </a:br>
            <a:endParaRPr lang="en-US" sz="1200" b="1" dirty="0" smtClean="0">
              <a:solidFill>
                <a:srgbClr val="0B2442"/>
              </a:solidFill>
            </a:endParaRPr>
          </a:p>
          <a:p>
            <a:pPr marL="457200" indent="-285750">
              <a:spcAft>
                <a:spcPts val="1200"/>
              </a:spcAft>
              <a:buClr>
                <a:schemeClr val="accent6">
                  <a:lumMod val="75000"/>
                </a:schemeClr>
              </a:buClr>
              <a:buFont typeface="Arial" pitchFamily="34" charset="0"/>
              <a:buChar char="•"/>
            </a:pPr>
            <a:r>
              <a:rPr lang="en-US" sz="2400" b="1" dirty="0" smtClean="0">
                <a:solidFill>
                  <a:srgbClr val="0B2442"/>
                </a:solidFill>
              </a:rPr>
              <a:t>Be aware of your audience</a:t>
            </a:r>
            <a:br>
              <a:rPr lang="en-US" sz="2400" b="1" dirty="0" smtClean="0">
                <a:solidFill>
                  <a:srgbClr val="0B2442"/>
                </a:solidFill>
              </a:rPr>
            </a:br>
            <a:endParaRPr lang="en-US" sz="1200" b="1" dirty="0" smtClean="0">
              <a:solidFill>
                <a:srgbClr val="0B2442"/>
              </a:solidFill>
            </a:endParaRPr>
          </a:p>
          <a:p>
            <a:pPr marL="457200" indent="-285750">
              <a:spcAft>
                <a:spcPts val="600"/>
              </a:spcAft>
              <a:buClr>
                <a:schemeClr val="accent6">
                  <a:lumMod val="75000"/>
                </a:schemeClr>
              </a:buClr>
              <a:buFont typeface="Arial" pitchFamily="34" charset="0"/>
              <a:buChar char="•"/>
            </a:pPr>
            <a:r>
              <a:rPr lang="en-US" sz="2400" b="1" dirty="0" smtClean="0">
                <a:solidFill>
                  <a:srgbClr val="0B2442"/>
                </a:solidFill>
              </a:rPr>
              <a:t>Use approachable language</a:t>
            </a:r>
          </a:p>
          <a:p>
            <a:pPr marL="800100" lvl="1" indent="-284163">
              <a:buClr>
                <a:schemeClr val="accent6">
                  <a:lumMod val="75000"/>
                </a:schemeClr>
              </a:buClr>
              <a:buFontTx/>
              <a:buChar char="-"/>
            </a:pPr>
            <a:r>
              <a:rPr lang="en-US" sz="2400" dirty="0" smtClean="0">
                <a:solidFill>
                  <a:srgbClr val="0B2442"/>
                </a:solidFill>
              </a:rPr>
              <a:t>Say: “</a:t>
            </a:r>
            <a:r>
              <a:rPr lang="en-US" sz="2400" b="1" i="1" dirty="0" smtClean="0">
                <a:solidFill>
                  <a:srgbClr val="0B2442"/>
                </a:solidFill>
              </a:rPr>
              <a:t>Lets see what we can do</a:t>
            </a:r>
            <a:r>
              <a:rPr lang="en-US" sz="2400" dirty="0" smtClean="0">
                <a:solidFill>
                  <a:srgbClr val="0B2442"/>
                </a:solidFill>
              </a:rPr>
              <a:t>,” instead of automatically saying, “</a:t>
            </a:r>
            <a:r>
              <a:rPr lang="en-US" sz="2400" b="1" i="1" dirty="0" smtClean="0">
                <a:solidFill>
                  <a:srgbClr val="0B2442"/>
                </a:solidFill>
              </a:rPr>
              <a:t>No</a:t>
            </a:r>
            <a:r>
              <a:rPr lang="en-US" sz="2400" dirty="0" smtClean="0">
                <a:solidFill>
                  <a:srgbClr val="0B2442"/>
                </a:solidFill>
              </a:rPr>
              <a:t>”</a:t>
            </a:r>
          </a:p>
        </p:txBody>
      </p:sp>
    </p:spTree>
    <p:extLst>
      <p:ext uri="{BB962C8B-B14F-4D97-AF65-F5344CB8AC3E}">
        <p14:creationId xmlns:p14="http://schemas.microsoft.com/office/powerpoint/2010/main" val="233096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185313"/>
            <a:ext cx="5943600" cy="707886"/>
          </a:xfrm>
          <a:prstGeom prst="rect">
            <a:avLst/>
          </a:prstGeom>
          <a:noFill/>
        </p:spPr>
        <p:txBody>
          <a:bodyPr wrap="square" rtlCol="0">
            <a:spAutoFit/>
          </a:bodyPr>
          <a:lstStyle/>
          <a:p>
            <a:pPr algn="ctr"/>
            <a:r>
              <a:rPr lang="en-US" sz="4000" b="1" dirty="0" smtClean="0">
                <a:solidFill>
                  <a:schemeClr val="accent6">
                    <a:lumMod val="75000"/>
                  </a:schemeClr>
                </a:solidFill>
              </a:rPr>
              <a:t>Effective Communication</a:t>
            </a:r>
            <a:endParaRPr lang="en-US" sz="4000" b="1" dirty="0">
              <a:solidFill>
                <a:schemeClr val="accent6">
                  <a:lumMod val="75000"/>
                </a:schemeClr>
              </a:solidFill>
            </a:endParaRPr>
          </a:p>
        </p:txBody>
      </p:sp>
      <p:sp>
        <p:nvSpPr>
          <p:cNvPr id="4" name="TextBox 3"/>
          <p:cNvSpPr txBox="1"/>
          <p:nvPr/>
        </p:nvSpPr>
        <p:spPr>
          <a:xfrm>
            <a:off x="495300" y="2209800"/>
            <a:ext cx="8153400" cy="4062651"/>
          </a:xfrm>
          <a:prstGeom prst="rect">
            <a:avLst/>
          </a:prstGeom>
          <a:noFill/>
        </p:spPr>
        <p:txBody>
          <a:bodyPr wrap="square" rtlCol="0">
            <a:spAutoFit/>
          </a:bodyPr>
          <a:lstStyle/>
          <a:p>
            <a:pPr marL="457200" indent="-285750">
              <a:spcAft>
                <a:spcPts val="1200"/>
              </a:spcAft>
              <a:buClr>
                <a:schemeClr val="accent6">
                  <a:lumMod val="75000"/>
                </a:schemeClr>
              </a:buClr>
              <a:buFont typeface="Arial" pitchFamily="34" charset="0"/>
              <a:buChar char="•"/>
            </a:pPr>
            <a:r>
              <a:rPr lang="en-US" sz="2400" b="1" dirty="0" smtClean="0">
                <a:solidFill>
                  <a:srgbClr val="0B2442"/>
                </a:solidFill>
              </a:rPr>
              <a:t>Be direct and specific</a:t>
            </a:r>
          </a:p>
          <a:p>
            <a:pPr marL="457200" indent="-285750">
              <a:spcAft>
                <a:spcPts val="600"/>
              </a:spcAft>
              <a:buClr>
                <a:schemeClr val="accent6">
                  <a:lumMod val="75000"/>
                </a:schemeClr>
              </a:buClr>
              <a:buFont typeface="Arial" pitchFamily="34" charset="0"/>
              <a:buChar char="•"/>
            </a:pPr>
            <a:r>
              <a:rPr lang="en-US" sz="2400" b="1" dirty="0" smtClean="0">
                <a:solidFill>
                  <a:srgbClr val="0B2442"/>
                </a:solidFill>
              </a:rPr>
              <a:t>Utilize assertive communication skills</a:t>
            </a:r>
            <a:br>
              <a:rPr lang="en-US" sz="2400" b="1" dirty="0" smtClean="0">
                <a:solidFill>
                  <a:srgbClr val="0B2442"/>
                </a:solidFill>
              </a:rPr>
            </a:br>
            <a:endParaRPr lang="en-US" sz="1000" b="1" dirty="0" smtClean="0">
              <a:solidFill>
                <a:srgbClr val="0B2442"/>
              </a:solidFill>
            </a:endParaRPr>
          </a:p>
          <a:p>
            <a:pPr marL="800100" lvl="1" indent="-284163">
              <a:spcAft>
                <a:spcPts val="600"/>
              </a:spcAft>
              <a:buClr>
                <a:schemeClr val="accent6">
                  <a:lumMod val="75000"/>
                </a:schemeClr>
              </a:buClr>
              <a:buFontTx/>
              <a:buChar char="-"/>
            </a:pPr>
            <a:r>
              <a:rPr lang="en-US" sz="2400" dirty="0" smtClean="0">
                <a:solidFill>
                  <a:srgbClr val="0B2442"/>
                </a:solidFill>
              </a:rPr>
              <a:t>Assumes that I have the right to express myself and be heard and so do you, even if we do not agree</a:t>
            </a:r>
            <a:br>
              <a:rPr lang="en-US" sz="2400" dirty="0" smtClean="0">
                <a:solidFill>
                  <a:srgbClr val="0B2442"/>
                </a:solidFill>
              </a:rPr>
            </a:br>
            <a:endParaRPr lang="en-US" sz="800" dirty="0" smtClean="0">
              <a:solidFill>
                <a:srgbClr val="0B2442"/>
              </a:solidFill>
            </a:endParaRPr>
          </a:p>
          <a:p>
            <a:pPr marL="800100" lvl="1" indent="-284163">
              <a:spcAft>
                <a:spcPts val="600"/>
              </a:spcAft>
              <a:buClr>
                <a:schemeClr val="accent6">
                  <a:lumMod val="75000"/>
                </a:schemeClr>
              </a:buClr>
              <a:buFontTx/>
              <a:buChar char="-"/>
            </a:pPr>
            <a:r>
              <a:rPr lang="en-US" sz="2400" dirty="0" smtClean="0">
                <a:solidFill>
                  <a:srgbClr val="0B2442"/>
                </a:solidFill>
              </a:rPr>
              <a:t>Talk about actions not character</a:t>
            </a:r>
            <a:br>
              <a:rPr lang="en-US" sz="2400" dirty="0" smtClean="0">
                <a:solidFill>
                  <a:srgbClr val="0B2442"/>
                </a:solidFill>
              </a:rPr>
            </a:br>
            <a:endParaRPr lang="en-US" sz="800" dirty="0" smtClean="0">
              <a:solidFill>
                <a:srgbClr val="0B2442"/>
              </a:solidFill>
            </a:endParaRPr>
          </a:p>
          <a:p>
            <a:pPr marL="800100" lvl="1" indent="-284163">
              <a:spcAft>
                <a:spcPts val="600"/>
              </a:spcAft>
              <a:buClr>
                <a:schemeClr val="accent6">
                  <a:lumMod val="75000"/>
                </a:schemeClr>
              </a:buClr>
              <a:buFontTx/>
              <a:buChar char="-"/>
            </a:pPr>
            <a:r>
              <a:rPr lang="en-US" sz="2400" dirty="0" smtClean="0">
                <a:solidFill>
                  <a:srgbClr val="0B2442"/>
                </a:solidFill>
              </a:rPr>
              <a:t>Take responsibility for your own thoughts and feelings</a:t>
            </a:r>
            <a:br>
              <a:rPr lang="en-US" sz="2400" dirty="0" smtClean="0">
                <a:solidFill>
                  <a:srgbClr val="0B2442"/>
                </a:solidFill>
              </a:rPr>
            </a:br>
            <a:endParaRPr lang="en-US" sz="800" dirty="0" smtClean="0">
              <a:solidFill>
                <a:srgbClr val="0B2442"/>
              </a:solidFill>
            </a:endParaRPr>
          </a:p>
          <a:p>
            <a:pPr marL="800100" lvl="1" indent="-284163">
              <a:spcAft>
                <a:spcPts val="600"/>
              </a:spcAft>
              <a:buClr>
                <a:schemeClr val="accent6">
                  <a:lumMod val="75000"/>
                </a:schemeClr>
              </a:buClr>
              <a:buFontTx/>
              <a:buChar char="-"/>
            </a:pPr>
            <a:r>
              <a:rPr lang="en-US" sz="2400" dirty="0" smtClean="0">
                <a:solidFill>
                  <a:srgbClr val="0B2442"/>
                </a:solidFill>
              </a:rPr>
              <a:t>Use direct statements to express thoughts, feelings, and ideas</a:t>
            </a:r>
            <a:endParaRPr lang="en-US" sz="2400" dirty="0">
              <a:solidFill>
                <a:srgbClr val="0B2442"/>
              </a:solidFill>
            </a:endParaRPr>
          </a:p>
        </p:txBody>
      </p:sp>
    </p:spTree>
    <p:extLst>
      <p:ext uri="{BB962C8B-B14F-4D97-AF65-F5344CB8AC3E}">
        <p14:creationId xmlns:p14="http://schemas.microsoft.com/office/powerpoint/2010/main" val="2330964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382000" cy="553998"/>
          </a:xfrm>
        </p:spPr>
        <p:txBody>
          <a:bodyPr>
            <a:noAutofit/>
          </a:bodyPr>
          <a:lstStyle/>
          <a:p>
            <a:pPr defTabSz="914363" eaLnBrk="1" fontAlgn="auto" hangingPunct="1">
              <a:spcAft>
                <a:spcPts val="0"/>
              </a:spcAft>
              <a:defRPr/>
            </a:pPr>
            <a:r>
              <a:rPr sz="4000" b="1" dirty="0">
                <a:solidFill>
                  <a:schemeClr val="accent6">
                    <a:lumMod val="75000"/>
                  </a:schemeClr>
                </a:solidFill>
                <a:cs typeface="Arial" pitchFamily="34" charset="0"/>
              </a:rPr>
              <a:t>Words </a:t>
            </a:r>
            <a:r>
              <a:rPr sz="4000" b="1" dirty="0">
                <a:solidFill>
                  <a:schemeClr val="accent6">
                    <a:lumMod val="75000"/>
                  </a:schemeClr>
                </a:solidFill>
                <a:latin typeface="Calibri" panose="020F0502020204030204" pitchFamily="34" charset="0"/>
                <a:cs typeface="Calibri" panose="020F0502020204030204" pitchFamily="34" charset="0"/>
              </a:rPr>
              <a:t>that</a:t>
            </a:r>
            <a:r>
              <a:rPr sz="4000" b="1" dirty="0">
                <a:solidFill>
                  <a:schemeClr val="accent6">
                    <a:lumMod val="75000"/>
                  </a:schemeClr>
                </a:solidFill>
                <a:cs typeface="Arial" pitchFamily="34" charset="0"/>
              </a:rPr>
              <a:t> Promote Conflict</a:t>
            </a:r>
          </a:p>
        </p:txBody>
      </p:sp>
      <p:sp>
        <p:nvSpPr>
          <p:cNvPr id="30723" name="Text Placeholder 2"/>
          <p:cNvSpPr>
            <a:spLocks noGrp="1"/>
          </p:cNvSpPr>
          <p:nvPr>
            <p:ph type="body" sz="quarter" idx="10"/>
          </p:nvPr>
        </p:nvSpPr>
        <p:spPr>
          <a:xfrm>
            <a:off x="2019300" y="1981200"/>
            <a:ext cx="5257800" cy="4114800"/>
          </a:xfrm>
        </p:spPr>
        <p:txBody>
          <a:bodyPr>
            <a:normAutofit/>
          </a:bodyPr>
          <a:lstStyle/>
          <a:p>
            <a:pPr marL="288925" indent="-234950" eaLnBrk="1" hangingPunct="1">
              <a:buClr>
                <a:schemeClr val="accent6">
                  <a:lumMod val="75000"/>
                </a:schemeClr>
              </a:buClr>
            </a:pPr>
            <a:r>
              <a:rPr lang="en-US" altLang="en-US" sz="2400" dirty="0" smtClean="0">
                <a:solidFill>
                  <a:srgbClr val="0B2442"/>
                </a:solidFill>
                <a:latin typeface="+mj-lt"/>
              </a:rPr>
              <a:t>“You must…”</a:t>
            </a:r>
          </a:p>
          <a:p>
            <a:pPr marL="288925" indent="-234950" eaLnBrk="1" hangingPunct="1">
              <a:lnSpc>
                <a:spcPct val="100000"/>
              </a:lnSpc>
              <a:spcBef>
                <a:spcPts val="1200"/>
              </a:spcBef>
              <a:buClr>
                <a:schemeClr val="accent6">
                  <a:lumMod val="75000"/>
                </a:schemeClr>
              </a:buClr>
            </a:pPr>
            <a:r>
              <a:rPr lang="en-US" altLang="en-US" sz="2400" dirty="0" smtClean="0">
                <a:solidFill>
                  <a:srgbClr val="0B2442"/>
                </a:solidFill>
                <a:latin typeface="+mj-lt"/>
              </a:rPr>
              <a:t>“This is so typical of you…”</a:t>
            </a:r>
          </a:p>
          <a:p>
            <a:pPr marL="288925" indent="-234950" eaLnBrk="1" hangingPunct="1">
              <a:lnSpc>
                <a:spcPct val="100000"/>
              </a:lnSpc>
              <a:spcBef>
                <a:spcPts val="1200"/>
              </a:spcBef>
              <a:buClr>
                <a:schemeClr val="accent6">
                  <a:lumMod val="75000"/>
                </a:schemeClr>
              </a:buClr>
            </a:pPr>
            <a:r>
              <a:rPr lang="en-US" altLang="en-US" sz="2400" dirty="0" smtClean="0">
                <a:solidFill>
                  <a:srgbClr val="0B2442"/>
                </a:solidFill>
                <a:latin typeface="+mj-lt"/>
              </a:rPr>
              <a:t>“You always / you never”</a:t>
            </a:r>
          </a:p>
          <a:p>
            <a:pPr marL="288925" indent="-234950" eaLnBrk="1" hangingPunct="1">
              <a:lnSpc>
                <a:spcPct val="100000"/>
              </a:lnSpc>
              <a:spcBef>
                <a:spcPts val="1200"/>
              </a:spcBef>
              <a:buClr>
                <a:schemeClr val="accent6">
                  <a:lumMod val="75000"/>
                </a:schemeClr>
              </a:buClr>
            </a:pPr>
            <a:r>
              <a:rPr lang="en-US" altLang="en-US" sz="2400" dirty="0" smtClean="0">
                <a:solidFill>
                  <a:srgbClr val="0B2442"/>
                </a:solidFill>
                <a:latin typeface="+mj-lt"/>
              </a:rPr>
              <a:t>“The problem is…”</a:t>
            </a:r>
          </a:p>
          <a:p>
            <a:pPr marL="288925" indent="-234950" eaLnBrk="1" hangingPunct="1">
              <a:lnSpc>
                <a:spcPct val="100000"/>
              </a:lnSpc>
              <a:spcBef>
                <a:spcPts val="1200"/>
              </a:spcBef>
              <a:buClr>
                <a:schemeClr val="accent6">
                  <a:lumMod val="75000"/>
                </a:schemeClr>
              </a:buClr>
            </a:pPr>
            <a:r>
              <a:rPr lang="en-US" altLang="en-US" sz="2400" dirty="0" smtClean="0">
                <a:solidFill>
                  <a:srgbClr val="0B2442"/>
                </a:solidFill>
                <a:latin typeface="+mj-lt"/>
              </a:rPr>
              <a:t>“If you don’t do this, then…”</a:t>
            </a:r>
          </a:p>
          <a:p>
            <a:pPr marL="288925" indent="-234950" eaLnBrk="1" hangingPunct="1">
              <a:lnSpc>
                <a:spcPct val="100000"/>
              </a:lnSpc>
              <a:spcBef>
                <a:spcPts val="1200"/>
              </a:spcBef>
              <a:buClr>
                <a:schemeClr val="accent6">
                  <a:lumMod val="75000"/>
                </a:schemeClr>
              </a:buClr>
            </a:pPr>
            <a:r>
              <a:rPr lang="en-US" altLang="en-US" sz="2400" dirty="0" smtClean="0">
                <a:solidFill>
                  <a:srgbClr val="0B2442"/>
                </a:solidFill>
                <a:latin typeface="+mj-lt"/>
              </a:rPr>
              <a:t>“You’ll never change”</a:t>
            </a:r>
          </a:p>
          <a:p>
            <a:pPr marL="288925" indent="-234950" eaLnBrk="1" hangingPunct="1">
              <a:lnSpc>
                <a:spcPct val="100000"/>
              </a:lnSpc>
              <a:spcBef>
                <a:spcPts val="1200"/>
              </a:spcBef>
              <a:buClr>
                <a:schemeClr val="accent6">
                  <a:lumMod val="75000"/>
                </a:schemeClr>
              </a:buClr>
            </a:pPr>
            <a:r>
              <a:rPr lang="en-US" altLang="en-US" sz="2400" dirty="0" smtClean="0">
                <a:solidFill>
                  <a:srgbClr val="0B2442"/>
                </a:solidFill>
                <a:latin typeface="+mj-lt"/>
              </a:rPr>
              <a:t>“You’re being hysterical”</a:t>
            </a:r>
          </a:p>
          <a:p>
            <a:pPr marL="288925" indent="-234950" eaLnBrk="1" hangingPunct="1">
              <a:lnSpc>
                <a:spcPct val="100000"/>
              </a:lnSpc>
              <a:spcBef>
                <a:spcPts val="1200"/>
              </a:spcBef>
              <a:buClr>
                <a:schemeClr val="accent6">
                  <a:lumMod val="75000"/>
                </a:schemeClr>
              </a:buClr>
            </a:pPr>
            <a:r>
              <a:rPr lang="en-US" altLang="en-US" sz="2400" dirty="0" smtClean="0">
                <a:solidFill>
                  <a:srgbClr val="0B2442"/>
                </a:solidFill>
                <a:latin typeface="+mj-lt"/>
              </a:rPr>
              <a:t>“What is the matter with you?”</a:t>
            </a:r>
            <a:endParaRPr lang="en-US" altLang="en-US" sz="1600" dirty="0" smtClean="0">
              <a:solidFill>
                <a:srgbClr val="0B2442"/>
              </a:solidFill>
              <a:latin typeface="+mj-lt"/>
            </a:endParaRPr>
          </a:p>
        </p:txBody>
      </p:sp>
    </p:spTree>
    <p:extLst>
      <p:ext uri="{BB962C8B-B14F-4D97-AF65-F5344CB8AC3E}">
        <p14:creationId xmlns:p14="http://schemas.microsoft.com/office/powerpoint/2010/main" val="4524573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ent Arrow 6"/>
          <p:cNvSpPr/>
          <p:nvPr/>
        </p:nvSpPr>
        <p:spPr>
          <a:xfrm rot="5400000">
            <a:off x="5475866" y="2199267"/>
            <a:ext cx="1011667" cy="990600"/>
          </a:xfrm>
          <a:prstGeom prst="ben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457200" y="1373416"/>
            <a:ext cx="5791200" cy="1085810"/>
          </a:xfrm>
          <a:prstGeom prst="rect">
            <a:avLst/>
          </a:prstGeom>
          <a:noFill/>
        </p:spPr>
        <p:txBody>
          <a:bodyPr wrap="square" rtlCol="0">
            <a:spAutoFit/>
          </a:bodyPr>
          <a:lstStyle/>
          <a:p>
            <a:pPr algn="ctr">
              <a:lnSpc>
                <a:spcPct val="150000"/>
              </a:lnSpc>
            </a:pPr>
            <a:r>
              <a:rPr lang="en-US" sz="4800" b="1" dirty="0" smtClean="0">
                <a:solidFill>
                  <a:srgbClr val="0B2442"/>
                </a:solidFill>
                <a:latin typeface="Calibri" panose="020F0502020204030204" pitchFamily="34" charset="0"/>
                <a:cs typeface="Calibri" panose="020F0502020204030204" pitchFamily="34" charset="0"/>
              </a:rPr>
              <a:t>Why is </a:t>
            </a:r>
            <a:r>
              <a:rPr lang="en-US" sz="4800" b="1" dirty="0" smtClean="0">
                <a:solidFill>
                  <a:srgbClr val="0B2442"/>
                </a:solidFill>
              </a:rPr>
              <a:t>Creating</a:t>
            </a:r>
            <a:r>
              <a:rPr lang="en-US" sz="4800" dirty="0" smtClean="0">
                <a:solidFill>
                  <a:srgbClr val="0B2442"/>
                </a:solidFill>
              </a:rPr>
              <a:t> </a:t>
            </a:r>
            <a:r>
              <a:rPr lang="en-US" sz="4800" b="1" dirty="0" smtClean="0">
                <a:solidFill>
                  <a:srgbClr val="0B2442"/>
                </a:solidFill>
                <a:latin typeface="Calibri" panose="020F0502020204030204" pitchFamily="34" charset="0"/>
                <a:cs typeface="Calibri" panose="020F0502020204030204" pitchFamily="34" charset="0"/>
              </a:rPr>
              <a:t>a</a:t>
            </a:r>
            <a:endParaRPr lang="en-US" sz="4800" b="1" dirty="0">
              <a:solidFill>
                <a:srgbClr val="0B2442"/>
              </a:solidFill>
              <a:latin typeface="Calibri" panose="020F0502020204030204" pitchFamily="34" charset="0"/>
              <a:cs typeface="Calibri" panose="020F0502020204030204" pitchFamily="34" charset="0"/>
            </a:endParaRPr>
          </a:p>
        </p:txBody>
      </p:sp>
      <p:sp>
        <p:nvSpPr>
          <p:cNvPr id="4" name="Rectangle 3"/>
          <p:cNvSpPr/>
          <p:nvPr/>
        </p:nvSpPr>
        <p:spPr>
          <a:xfrm>
            <a:off x="1219200" y="2438400"/>
            <a:ext cx="6934200" cy="1981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29523" y="2988841"/>
            <a:ext cx="6782626" cy="1015663"/>
          </a:xfrm>
          <a:prstGeom prst="rect">
            <a:avLst/>
          </a:prstGeom>
        </p:spPr>
        <p:txBody>
          <a:bodyPr wrap="none">
            <a:spAutoFit/>
          </a:bodyPr>
          <a:lstStyle/>
          <a:p>
            <a:r>
              <a:rPr lang="en-US" sz="6000" dirty="0">
                <a:solidFill>
                  <a:schemeClr val="bg1"/>
                </a:solidFill>
                <a:latin typeface="Freestyle Script" panose="030804020302050B0404" pitchFamily="66" charset="0"/>
              </a:rPr>
              <a:t>Professional Workplace Culture </a:t>
            </a:r>
          </a:p>
        </p:txBody>
      </p:sp>
      <p:sp>
        <p:nvSpPr>
          <p:cNvPr id="6" name="Rectangle 5"/>
          <p:cNvSpPr/>
          <p:nvPr/>
        </p:nvSpPr>
        <p:spPr>
          <a:xfrm>
            <a:off x="2974292" y="4064444"/>
            <a:ext cx="3424015" cy="1338828"/>
          </a:xfrm>
          <a:prstGeom prst="rect">
            <a:avLst/>
          </a:prstGeom>
        </p:spPr>
        <p:txBody>
          <a:bodyPr wrap="none">
            <a:spAutoFit/>
          </a:bodyPr>
          <a:lstStyle/>
          <a:p>
            <a:pPr algn="ctr">
              <a:lnSpc>
                <a:spcPct val="150000"/>
              </a:lnSpc>
            </a:pPr>
            <a:r>
              <a:rPr lang="en-US" sz="5400" b="1" dirty="0">
                <a:solidFill>
                  <a:srgbClr val="0B2442"/>
                </a:solidFill>
                <a:latin typeface="Calibri" panose="020F0502020204030204" pitchFamily="34" charset="0"/>
                <a:cs typeface="Calibri" panose="020F0502020204030204" pitchFamily="34" charset="0"/>
              </a:rPr>
              <a:t>Important?</a:t>
            </a:r>
          </a:p>
        </p:txBody>
      </p:sp>
    </p:spTree>
    <p:extLst>
      <p:ext uri="{BB962C8B-B14F-4D97-AF65-F5344CB8AC3E}">
        <p14:creationId xmlns:p14="http://schemas.microsoft.com/office/powerpoint/2010/main" val="2330964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644147269"/>
              </p:ext>
            </p:extLst>
          </p:nvPr>
        </p:nvGraphicFramePr>
        <p:xfrm>
          <a:off x="1828800" y="1828800"/>
          <a:ext cx="5715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2771" name="Picture 15" descr="yellow fis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3657600"/>
            <a:ext cx="990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95300" y="934303"/>
            <a:ext cx="8382000" cy="553998"/>
          </a:xfrm>
        </p:spPr>
        <p:txBody>
          <a:bodyPr>
            <a:normAutofit fontScale="90000"/>
          </a:bodyPr>
          <a:lstStyle/>
          <a:p>
            <a:pPr defTabSz="914363" eaLnBrk="1" fontAlgn="auto" hangingPunct="1">
              <a:spcAft>
                <a:spcPts val="0"/>
              </a:spcAft>
              <a:defRPr/>
            </a:pPr>
            <a:r>
              <a:rPr sz="4000" b="1" dirty="0">
                <a:solidFill>
                  <a:schemeClr val="accent6">
                    <a:lumMod val="75000"/>
                  </a:schemeClr>
                </a:solidFill>
                <a:latin typeface="+mn-lt"/>
                <a:cs typeface="Arial" pitchFamily="34" charset="0"/>
              </a:rPr>
              <a:t>The Iceberg of Conflict</a:t>
            </a:r>
          </a:p>
        </p:txBody>
      </p:sp>
      <p:pic>
        <p:nvPicPr>
          <p:cNvPr id="32773" name="Picture 1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790575" y="1295400"/>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0"/>
          <p:cNvSpPr/>
          <p:nvPr/>
        </p:nvSpPr>
        <p:spPr>
          <a:xfrm>
            <a:off x="304800" y="2279650"/>
            <a:ext cx="8461375" cy="490538"/>
          </a:xfrm>
          <a:custGeom>
            <a:avLst/>
            <a:gdLst>
              <a:gd name="connsiteX0" fmla="*/ 0 w 8461612"/>
              <a:gd name="connsiteY0" fmla="*/ 204717 h 491320"/>
              <a:gd name="connsiteX1" fmla="*/ 191068 w 8461612"/>
              <a:gd name="connsiteY1" fmla="*/ 286603 h 491320"/>
              <a:gd name="connsiteX2" fmla="*/ 313898 w 8461612"/>
              <a:gd name="connsiteY2" fmla="*/ 368490 h 491320"/>
              <a:gd name="connsiteX3" fmla="*/ 368489 w 8461612"/>
              <a:gd name="connsiteY3" fmla="*/ 395785 h 491320"/>
              <a:gd name="connsiteX4" fmla="*/ 436728 w 8461612"/>
              <a:gd name="connsiteY4" fmla="*/ 436728 h 491320"/>
              <a:gd name="connsiteX5" fmla="*/ 518615 w 8461612"/>
              <a:gd name="connsiteY5" fmla="*/ 464024 h 491320"/>
              <a:gd name="connsiteX6" fmla="*/ 586854 w 8461612"/>
              <a:gd name="connsiteY6" fmla="*/ 491320 h 491320"/>
              <a:gd name="connsiteX7" fmla="*/ 1064525 w 8461612"/>
              <a:gd name="connsiteY7" fmla="*/ 450376 h 491320"/>
              <a:gd name="connsiteX8" fmla="*/ 1091821 w 8461612"/>
              <a:gd name="connsiteY8" fmla="*/ 409433 h 491320"/>
              <a:gd name="connsiteX9" fmla="*/ 1132764 w 8461612"/>
              <a:gd name="connsiteY9" fmla="*/ 382137 h 491320"/>
              <a:gd name="connsiteX10" fmla="*/ 1201003 w 8461612"/>
              <a:gd name="connsiteY10" fmla="*/ 327546 h 491320"/>
              <a:gd name="connsiteX11" fmla="*/ 1214651 w 8461612"/>
              <a:gd name="connsiteY11" fmla="*/ 286603 h 491320"/>
              <a:gd name="connsiteX12" fmla="*/ 1269242 w 8461612"/>
              <a:gd name="connsiteY12" fmla="*/ 204717 h 491320"/>
              <a:gd name="connsiteX13" fmla="*/ 1296537 w 8461612"/>
              <a:gd name="connsiteY13" fmla="*/ 122830 h 491320"/>
              <a:gd name="connsiteX14" fmla="*/ 1310185 w 8461612"/>
              <a:gd name="connsiteY14" fmla="*/ 81887 h 491320"/>
              <a:gd name="connsiteX15" fmla="*/ 1651379 w 8461612"/>
              <a:gd name="connsiteY15" fmla="*/ 95534 h 491320"/>
              <a:gd name="connsiteX16" fmla="*/ 1692322 w 8461612"/>
              <a:gd name="connsiteY16" fmla="*/ 109182 h 491320"/>
              <a:gd name="connsiteX17" fmla="*/ 1760561 w 8461612"/>
              <a:gd name="connsiteY17" fmla="*/ 150125 h 491320"/>
              <a:gd name="connsiteX18" fmla="*/ 1842448 w 8461612"/>
              <a:gd name="connsiteY18" fmla="*/ 232012 h 491320"/>
              <a:gd name="connsiteX19" fmla="*/ 1869743 w 8461612"/>
              <a:gd name="connsiteY19" fmla="*/ 300251 h 491320"/>
              <a:gd name="connsiteX20" fmla="*/ 1924334 w 8461612"/>
              <a:gd name="connsiteY20" fmla="*/ 327546 h 491320"/>
              <a:gd name="connsiteX21" fmla="*/ 1965277 w 8461612"/>
              <a:gd name="connsiteY21" fmla="*/ 368490 h 491320"/>
              <a:gd name="connsiteX22" fmla="*/ 2047164 w 8461612"/>
              <a:gd name="connsiteY22" fmla="*/ 409433 h 491320"/>
              <a:gd name="connsiteX23" fmla="*/ 2292824 w 8461612"/>
              <a:gd name="connsiteY23" fmla="*/ 368490 h 491320"/>
              <a:gd name="connsiteX24" fmla="*/ 2347415 w 8461612"/>
              <a:gd name="connsiteY24" fmla="*/ 300251 h 491320"/>
              <a:gd name="connsiteX25" fmla="*/ 2415654 w 8461612"/>
              <a:gd name="connsiteY25" fmla="*/ 259308 h 491320"/>
              <a:gd name="connsiteX26" fmla="*/ 2470245 w 8461612"/>
              <a:gd name="connsiteY26" fmla="*/ 136478 h 491320"/>
              <a:gd name="connsiteX27" fmla="*/ 2483892 w 8461612"/>
              <a:gd name="connsiteY27" fmla="*/ 95534 h 491320"/>
              <a:gd name="connsiteX28" fmla="*/ 2524836 w 8461612"/>
              <a:gd name="connsiteY28" fmla="*/ 40943 h 491320"/>
              <a:gd name="connsiteX29" fmla="*/ 2688609 w 8461612"/>
              <a:gd name="connsiteY29" fmla="*/ 68239 h 491320"/>
              <a:gd name="connsiteX30" fmla="*/ 2729552 w 8461612"/>
              <a:gd name="connsiteY30" fmla="*/ 81887 h 491320"/>
              <a:gd name="connsiteX31" fmla="*/ 2743200 w 8461612"/>
              <a:gd name="connsiteY31" fmla="*/ 122830 h 491320"/>
              <a:gd name="connsiteX32" fmla="*/ 2797791 w 8461612"/>
              <a:gd name="connsiteY32" fmla="*/ 163773 h 491320"/>
              <a:gd name="connsiteX33" fmla="*/ 2866030 w 8461612"/>
              <a:gd name="connsiteY33" fmla="*/ 245660 h 491320"/>
              <a:gd name="connsiteX34" fmla="*/ 2947916 w 8461612"/>
              <a:gd name="connsiteY34" fmla="*/ 286603 h 491320"/>
              <a:gd name="connsiteX35" fmla="*/ 3002507 w 8461612"/>
              <a:gd name="connsiteY35" fmla="*/ 313899 h 491320"/>
              <a:gd name="connsiteX36" fmla="*/ 3098042 w 8461612"/>
              <a:gd name="connsiteY36" fmla="*/ 368490 h 491320"/>
              <a:gd name="connsiteX37" fmla="*/ 3370997 w 8461612"/>
              <a:gd name="connsiteY37" fmla="*/ 341194 h 491320"/>
              <a:gd name="connsiteX38" fmla="*/ 3534770 w 8461612"/>
              <a:gd name="connsiteY38" fmla="*/ 204717 h 491320"/>
              <a:gd name="connsiteX39" fmla="*/ 3575713 w 8461612"/>
              <a:gd name="connsiteY39" fmla="*/ 191069 h 491320"/>
              <a:gd name="connsiteX40" fmla="*/ 3643952 w 8461612"/>
              <a:gd name="connsiteY40" fmla="*/ 109182 h 491320"/>
              <a:gd name="connsiteX41" fmla="*/ 3712191 w 8461612"/>
              <a:gd name="connsiteY41" fmla="*/ 81887 h 491320"/>
              <a:gd name="connsiteX42" fmla="*/ 3753134 w 8461612"/>
              <a:gd name="connsiteY42" fmla="*/ 54591 h 491320"/>
              <a:gd name="connsiteX43" fmla="*/ 3957851 w 8461612"/>
              <a:gd name="connsiteY43" fmla="*/ 109182 h 491320"/>
              <a:gd name="connsiteX44" fmla="*/ 3998794 w 8461612"/>
              <a:gd name="connsiteY44" fmla="*/ 163773 h 491320"/>
              <a:gd name="connsiteX45" fmla="*/ 4067033 w 8461612"/>
              <a:gd name="connsiteY45" fmla="*/ 191069 h 491320"/>
              <a:gd name="connsiteX46" fmla="*/ 4135271 w 8461612"/>
              <a:gd name="connsiteY46" fmla="*/ 232012 h 491320"/>
              <a:gd name="connsiteX47" fmla="*/ 4326340 w 8461612"/>
              <a:gd name="connsiteY47" fmla="*/ 272955 h 491320"/>
              <a:gd name="connsiteX48" fmla="*/ 4380931 w 8461612"/>
              <a:gd name="connsiteY48" fmla="*/ 313899 h 491320"/>
              <a:gd name="connsiteX49" fmla="*/ 4776716 w 8461612"/>
              <a:gd name="connsiteY49" fmla="*/ 300251 h 491320"/>
              <a:gd name="connsiteX50" fmla="*/ 4872251 w 8461612"/>
              <a:gd name="connsiteY50" fmla="*/ 245660 h 491320"/>
              <a:gd name="connsiteX51" fmla="*/ 4926842 w 8461612"/>
              <a:gd name="connsiteY51" fmla="*/ 191069 h 491320"/>
              <a:gd name="connsiteX52" fmla="*/ 4954137 w 8461612"/>
              <a:gd name="connsiteY52" fmla="*/ 150125 h 491320"/>
              <a:gd name="connsiteX53" fmla="*/ 5049671 w 8461612"/>
              <a:gd name="connsiteY53" fmla="*/ 54591 h 491320"/>
              <a:gd name="connsiteX54" fmla="*/ 5199797 w 8461612"/>
              <a:gd name="connsiteY54" fmla="*/ 68239 h 491320"/>
              <a:gd name="connsiteX55" fmla="*/ 5336274 w 8461612"/>
              <a:gd name="connsiteY55" fmla="*/ 177421 h 491320"/>
              <a:gd name="connsiteX56" fmla="*/ 5609230 w 8461612"/>
              <a:gd name="connsiteY56" fmla="*/ 313899 h 491320"/>
              <a:gd name="connsiteX57" fmla="*/ 5704764 w 8461612"/>
              <a:gd name="connsiteY57" fmla="*/ 327546 h 491320"/>
              <a:gd name="connsiteX58" fmla="*/ 5759355 w 8461612"/>
              <a:gd name="connsiteY58" fmla="*/ 354842 h 491320"/>
              <a:gd name="connsiteX59" fmla="*/ 5923128 w 8461612"/>
              <a:gd name="connsiteY59" fmla="*/ 382137 h 491320"/>
              <a:gd name="connsiteX60" fmla="*/ 6209731 w 8461612"/>
              <a:gd name="connsiteY60" fmla="*/ 327546 h 491320"/>
              <a:gd name="connsiteX61" fmla="*/ 6318913 w 8461612"/>
              <a:gd name="connsiteY61" fmla="*/ 259308 h 491320"/>
              <a:gd name="connsiteX62" fmla="*/ 6373504 w 8461612"/>
              <a:gd name="connsiteY62" fmla="*/ 232012 h 491320"/>
              <a:gd name="connsiteX63" fmla="*/ 6455391 w 8461612"/>
              <a:gd name="connsiteY63" fmla="*/ 150125 h 491320"/>
              <a:gd name="connsiteX64" fmla="*/ 6564573 w 8461612"/>
              <a:gd name="connsiteY64" fmla="*/ 54591 h 491320"/>
              <a:gd name="connsiteX65" fmla="*/ 6687403 w 8461612"/>
              <a:gd name="connsiteY65" fmla="*/ 68239 h 491320"/>
              <a:gd name="connsiteX66" fmla="*/ 6933062 w 8461612"/>
              <a:gd name="connsiteY66" fmla="*/ 204717 h 491320"/>
              <a:gd name="connsiteX67" fmla="*/ 7014949 w 8461612"/>
              <a:gd name="connsiteY67" fmla="*/ 245660 h 491320"/>
              <a:gd name="connsiteX68" fmla="*/ 7124131 w 8461612"/>
              <a:gd name="connsiteY68" fmla="*/ 300251 h 491320"/>
              <a:gd name="connsiteX69" fmla="*/ 7206018 w 8461612"/>
              <a:gd name="connsiteY69" fmla="*/ 354842 h 491320"/>
              <a:gd name="connsiteX70" fmla="*/ 7246961 w 8461612"/>
              <a:gd name="connsiteY70" fmla="*/ 382137 h 491320"/>
              <a:gd name="connsiteX71" fmla="*/ 7328848 w 8461612"/>
              <a:gd name="connsiteY71" fmla="*/ 423081 h 491320"/>
              <a:gd name="connsiteX72" fmla="*/ 7397086 w 8461612"/>
              <a:gd name="connsiteY72" fmla="*/ 450376 h 491320"/>
              <a:gd name="connsiteX73" fmla="*/ 7506268 w 8461612"/>
              <a:gd name="connsiteY73" fmla="*/ 409433 h 491320"/>
              <a:gd name="connsiteX74" fmla="*/ 7560859 w 8461612"/>
              <a:gd name="connsiteY74" fmla="*/ 395785 h 491320"/>
              <a:gd name="connsiteX75" fmla="*/ 7751928 w 8461612"/>
              <a:gd name="connsiteY75" fmla="*/ 232012 h 491320"/>
              <a:gd name="connsiteX76" fmla="*/ 7874758 w 8461612"/>
              <a:gd name="connsiteY76" fmla="*/ 136478 h 491320"/>
              <a:gd name="connsiteX77" fmla="*/ 7929349 w 8461612"/>
              <a:gd name="connsiteY77" fmla="*/ 40943 h 491320"/>
              <a:gd name="connsiteX78" fmla="*/ 7970292 w 8461612"/>
              <a:gd name="connsiteY78" fmla="*/ 0 h 491320"/>
              <a:gd name="connsiteX79" fmla="*/ 8079474 w 8461612"/>
              <a:gd name="connsiteY79" fmla="*/ 27296 h 491320"/>
              <a:gd name="connsiteX80" fmla="*/ 8120418 w 8461612"/>
              <a:gd name="connsiteY80" fmla="*/ 68239 h 491320"/>
              <a:gd name="connsiteX81" fmla="*/ 8284191 w 8461612"/>
              <a:gd name="connsiteY81" fmla="*/ 150125 h 491320"/>
              <a:gd name="connsiteX82" fmla="*/ 8407021 w 8461612"/>
              <a:gd name="connsiteY82" fmla="*/ 218364 h 491320"/>
              <a:gd name="connsiteX83" fmla="*/ 8461612 w 8461612"/>
              <a:gd name="connsiteY83" fmla="*/ 259308 h 491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8461612" h="491320">
                <a:moveTo>
                  <a:pt x="0" y="204717"/>
                </a:moveTo>
                <a:cubicBezTo>
                  <a:pt x="63689" y="232012"/>
                  <a:pt x="129635" y="254551"/>
                  <a:pt x="191068" y="286603"/>
                </a:cubicBezTo>
                <a:cubicBezTo>
                  <a:pt x="234695" y="309365"/>
                  <a:pt x="271990" y="342700"/>
                  <a:pt x="313898" y="368490"/>
                </a:cubicBezTo>
                <a:cubicBezTo>
                  <a:pt x="331225" y="379153"/>
                  <a:pt x="350704" y="385905"/>
                  <a:pt x="368489" y="395785"/>
                </a:cubicBezTo>
                <a:cubicBezTo>
                  <a:pt x="391677" y="408667"/>
                  <a:pt x="412579" y="425751"/>
                  <a:pt x="436728" y="436728"/>
                </a:cubicBezTo>
                <a:cubicBezTo>
                  <a:pt x="462921" y="448634"/>
                  <a:pt x="491575" y="454191"/>
                  <a:pt x="518615" y="464024"/>
                </a:cubicBezTo>
                <a:cubicBezTo>
                  <a:pt x="541639" y="472396"/>
                  <a:pt x="564108" y="482221"/>
                  <a:pt x="586854" y="491320"/>
                </a:cubicBezTo>
                <a:cubicBezTo>
                  <a:pt x="746078" y="477672"/>
                  <a:pt x="906778" y="475957"/>
                  <a:pt x="1064525" y="450376"/>
                </a:cubicBezTo>
                <a:cubicBezTo>
                  <a:pt x="1080716" y="447750"/>
                  <a:pt x="1080223" y="421031"/>
                  <a:pt x="1091821" y="409433"/>
                </a:cubicBezTo>
                <a:cubicBezTo>
                  <a:pt x="1103419" y="397835"/>
                  <a:pt x="1119642" y="391979"/>
                  <a:pt x="1132764" y="382137"/>
                </a:cubicBezTo>
                <a:cubicBezTo>
                  <a:pt x="1156068" y="364659"/>
                  <a:pt x="1178257" y="345743"/>
                  <a:pt x="1201003" y="327546"/>
                </a:cubicBezTo>
                <a:cubicBezTo>
                  <a:pt x="1205552" y="313898"/>
                  <a:pt x="1207665" y="299179"/>
                  <a:pt x="1214651" y="286603"/>
                </a:cubicBezTo>
                <a:cubicBezTo>
                  <a:pt x="1230583" y="257926"/>
                  <a:pt x="1269242" y="204717"/>
                  <a:pt x="1269242" y="204717"/>
                </a:cubicBezTo>
                <a:lnTo>
                  <a:pt x="1296537" y="122830"/>
                </a:lnTo>
                <a:lnTo>
                  <a:pt x="1310185" y="81887"/>
                </a:lnTo>
                <a:cubicBezTo>
                  <a:pt x="1423916" y="86436"/>
                  <a:pt x="1537846" y="87425"/>
                  <a:pt x="1651379" y="95534"/>
                </a:cubicBezTo>
                <a:cubicBezTo>
                  <a:pt x="1665728" y="96559"/>
                  <a:pt x="1679455" y="102748"/>
                  <a:pt x="1692322" y="109182"/>
                </a:cubicBezTo>
                <a:cubicBezTo>
                  <a:pt x="1716048" y="121045"/>
                  <a:pt x="1740031" y="133327"/>
                  <a:pt x="1760561" y="150125"/>
                </a:cubicBezTo>
                <a:cubicBezTo>
                  <a:pt x="1790437" y="174569"/>
                  <a:pt x="1842448" y="232012"/>
                  <a:pt x="1842448" y="232012"/>
                </a:cubicBezTo>
                <a:cubicBezTo>
                  <a:pt x="1851546" y="254758"/>
                  <a:pt x="1853800" y="281650"/>
                  <a:pt x="1869743" y="300251"/>
                </a:cubicBezTo>
                <a:cubicBezTo>
                  <a:pt x="1882983" y="315698"/>
                  <a:pt x="1907779" y="315721"/>
                  <a:pt x="1924334" y="327546"/>
                </a:cubicBezTo>
                <a:cubicBezTo>
                  <a:pt x="1940040" y="338764"/>
                  <a:pt x="1950450" y="356134"/>
                  <a:pt x="1965277" y="368490"/>
                </a:cubicBezTo>
                <a:cubicBezTo>
                  <a:pt x="2000550" y="397884"/>
                  <a:pt x="2006132" y="395755"/>
                  <a:pt x="2047164" y="409433"/>
                </a:cubicBezTo>
                <a:cubicBezTo>
                  <a:pt x="2129051" y="395785"/>
                  <a:pt x="2214806" y="396860"/>
                  <a:pt x="2292824" y="368490"/>
                </a:cubicBezTo>
                <a:cubicBezTo>
                  <a:pt x="2320200" y="358535"/>
                  <a:pt x="2325643" y="319604"/>
                  <a:pt x="2347415" y="300251"/>
                </a:cubicBezTo>
                <a:cubicBezTo>
                  <a:pt x="2367241" y="282628"/>
                  <a:pt x="2392908" y="272956"/>
                  <a:pt x="2415654" y="259308"/>
                </a:cubicBezTo>
                <a:cubicBezTo>
                  <a:pt x="2446395" y="167078"/>
                  <a:pt x="2407076" y="278609"/>
                  <a:pt x="2470245" y="136478"/>
                </a:cubicBezTo>
                <a:cubicBezTo>
                  <a:pt x="2476088" y="123332"/>
                  <a:pt x="2476755" y="108025"/>
                  <a:pt x="2483892" y="95534"/>
                </a:cubicBezTo>
                <a:cubicBezTo>
                  <a:pt x="2495177" y="75785"/>
                  <a:pt x="2511188" y="59140"/>
                  <a:pt x="2524836" y="40943"/>
                </a:cubicBezTo>
                <a:cubicBezTo>
                  <a:pt x="2579427" y="50042"/>
                  <a:pt x="2634340" y="57385"/>
                  <a:pt x="2688609" y="68239"/>
                </a:cubicBezTo>
                <a:cubicBezTo>
                  <a:pt x="2702716" y="71060"/>
                  <a:pt x="2719380" y="71715"/>
                  <a:pt x="2729552" y="81887"/>
                </a:cubicBezTo>
                <a:cubicBezTo>
                  <a:pt x="2739724" y="92059"/>
                  <a:pt x="2733990" y="111778"/>
                  <a:pt x="2743200" y="122830"/>
                </a:cubicBezTo>
                <a:cubicBezTo>
                  <a:pt x="2757762" y="140304"/>
                  <a:pt x="2780521" y="148970"/>
                  <a:pt x="2797791" y="163773"/>
                </a:cubicBezTo>
                <a:cubicBezTo>
                  <a:pt x="2954305" y="297929"/>
                  <a:pt x="2739668" y="119300"/>
                  <a:pt x="2866030" y="245660"/>
                </a:cubicBezTo>
                <a:cubicBezTo>
                  <a:pt x="2898814" y="278444"/>
                  <a:pt x="2909067" y="269953"/>
                  <a:pt x="2947916" y="286603"/>
                </a:cubicBezTo>
                <a:cubicBezTo>
                  <a:pt x="2966616" y="294617"/>
                  <a:pt x="2985255" y="303116"/>
                  <a:pt x="3002507" y="313899"/>
                </a:cubicBezTo>
                <a:cubicBezTo>
                  <a:pt x="3096934" y="372916"/>
                  <a:pt x="3017603" y="341677"/>
                  <a:pt x="3098042" y="368490"/>
                </a:cubicBezTo>
                <a:cubicBezTo>
                  <a:pt x="3189027" y="359391"/>
                  <a:pt x="3281204" y="358462"/>
                  <a:pt x="3370997" y="341194"/>
                </a:cubicBezTo>
                <a:cubicBezTo>
                  <a:pt x="3467177" y="322698"/>
                  <a:pt x="3464936" y="266792"/>
                  <a:pt x="3534770" y="204717"/>
                </a:cubicBezTo>
                <a:cubicBezTo>
                  <a:pt x="3545522" y="195160"/>
                  <a:pt x="3562065" y="195618"/>
                  <a:pt x="3575713" y="191069"/>
                </a:cubicBezTo>
                <a:cubicBezTo>
                  <a:pt x="3594578" y="162772"/>
                  <a:pt x="3613928" y="127946"/>
                  <a:pt x="3643952" y="109182"/>
                </a:cubicBezTo>
                <a:cubicBezTo>
                  <a:pt x="3664727" y="96198"/>
                  <a:pt x="3690279" y="92843"/>
                  <a:pt x="3712191" y="81887"/>
                </a:cubicBezTo>
                <a:cubicBezTo>
                  <a:pt x="3726862" y="74552"/>
                  <a:pt x="3739486" y="63690"/>
                  <a:pt x="3753134" y="54591"/>
                </a:cubicBezTo>
                <a:cubicBezTo>
                  <a:pt x="3868325" y="65063"/>
                  <a:pt x="3889129" y="40461"/>
                  <a:pt x="3957851" y="109182"/>
                </a:cubicBezTo>
                <a:cubicBezTo>
                  <a:pt x="3973935" y="125266"/>
                  <a:pt x="3980597" y="150125"/>
                  <a:pt x="3998794" y="163773"/>
                </a:cubicBezTo>
                <a:cubicBezTo>
                  <a:pt x="4018393" y="178472"/>
                  <a:pt x="4045121" y="180113"/>
                  <a:pt x="4067033" y="191069"/>
                </a:cubicBezTo>
                <a:cubicBezTo>
                  <a:pt x="4090759" y="202932"/>
                  <a:pt x="4110513" y="222490"/>
                  <a:pt x="4135271" y="232012"/>
                </a:cubicBezTo>
                <a:cubicBezTo>
                  <a:pt x="4187286" y="252018"/>
                  <a:pt x="4269421" y="263469"/>
                  <a:pt x="4326340" y="272955"/>
                </a:cubicBezTo>
                <a:cubicBezTo>
                  <a:pt x="4344537" y="286603"/>
                  <a:pt x="4359811" y="305451"/>
                  <a:pt x="4380931" y="313899"/>
                </a:cubicBezTo>
                <a:cubicBezTo>
                  <a:pt x="4477534" y="352540"/>
                  <a:pt x="4772596" y="300609"/>
                  <a:pt x="4776716" y="300251"/>
                </a:cubicBezTo>
                <a:cubicBezTo>
                  <a:pt x="4807690" y="284764"/>
                  <a:pt x="4845248" y="268805"/>
                  <a:pt x="4872251" y="245660"/>
                </a:cubicBezTo>
                <a:cubicBezTo>
                  <a:pt x="4891790" y="228912"/>
                  <a:pt x="4910094" y="210608"/>
                  <a:pt x="4926842" y="191069"/>
                </a:cubicBezTo>
                <a:cubicBezTo>
                  <a:pt x="4937517" y="178615"/>
                  <a:pt x="4943164" y="162317"/>
                  <a:pt x="4954137" y="150125"/>
                </a:cubicBezTo>
                <a:cubicBezTo>
                  <a:pt x="4984264" y="116650"/>
                  <a:pt x="5049671" y="54591"/>
                  <a:pt x="5049671" y="54591"/>
                </a:cubicBezTo>
                <a:cubicBezTo>
                  <a:pt x="5099713" y="59140"/>
                  <a:pt x="5151590" y="54061"/>
                  <a:pt x="5199797" y="68239"/>
                </a:cubicBezTo>
                <a:cubicBezTo>
                  <a:pt x="5273056" y="89786"/>
                  <a:pt x="5282051" y="136754"/>
                  <a:pt x="5336274" y="177421"/>
                </a:cubicBezTo>
                <a:cubicBezTo>
                  <a:pt x="5396240" y="222395"/>
                  <a:pt x="5542768" y="304405"/>
                  <a:pt x="5609230" y="313899"/>
                </a:cubicBezTo>
                <a:lnTo>
                  <a:pt x="5704764" y="327546"/>
                </a:lnTo>
                <a:cubicBezTo>
                  <a:pt x="5722961" y="336645"/>
                  <a:pt x="5739618" y="349908"/>
                  <a:pt x="5759355" y="354842"/>
                </a:cubicBezTo>
                <a:cubicBezTo>
                  <a:pt x="5813047" y="368265"/>
                  <a:pt x="5923128" y="382137"/>
                  <a:pt x="5923128" y="382137"/>
                </a:cubicBezTo>
                <a:cubicBezTo>
                  <a:pt x="6018662" y="363940"/>
                  <a:pt x="6116849" y="356371"/>
                  <a:pt x="6209731" y="327546"/>
                </a:cubicBezTo>
                <a:cubicBezTo>
                  <a:pt x="6250720" y="314825"/>
                  <a:pt x="6281842" y="280933"/>
                  <a:pt x="6318913" y="259308"/>
                </a:cubicBezTo>
                <a:cubicBezTo>
                  <a:pt x="6336487" y="249057"/>
                  <a:pt x="6355307" y="241111"/>
                  <a:pt x="6373504" y="232012"/>
                </a:cubicBezTo>
                <a:cubicBezTo>
                  <a:pt x="6437832" y="135522"/>
                  <a:pt x="6353821" y="251695"/>
                  <a:pt x="6455391" y="150125"/>
                </a:cubicBezTo>
                <a:cubicBezTo>
                  <a:pt x="6556340" y="49176"/>
                  <a:pt x="6460426" y="106665"/>
                  <a:pt x="6564573" y="54591"/>
                </a:cubicBezTo>
                <a:cubicBezTo>
                  <a:pt x="6605516" y="59140"/>
                  <a:pt x="6648120" y="55834"/>
                  <a:pt x="6687403" y="68239"/>
                </a:cubicBezTo>
                <a:cubicBezTo>
                  <a:pt x="6774089" y="95614"/>
                  <a:pt x="6855153" y="160198"/>
                  <a:pt x="6933062" y="204717"/>
                </a:cubicBezTo>
                <a:cubicBezTo>
                  <a:pt x="6959559" y="219858"/>
                  <a:pt x="6988780" y="229959"/>
                  <a:pt x="7014949" y="245660"/>
                </a:cubicBezTo>
                <a:cubicBezTo>
                  <a:pt x="7114374" y="305314"/>
                  <a:pt x="7022876" y="274937"/>
                  <a:pt x="7124131" y="300251"/>
                </a:cubicBezTo>
                <a:lnTo>
                  <a:pt x="7206018" y="354842"/>
                </a:lnTo>
                <a:cubicBezTo>
                  <a:pt x="7219666" y="363940"/>
                  <a:pt x="7231400" y="376950"/>
                  <a:pt x="7246961" y="382137"/>
                </a:cubicBezTo>
                <a:cubicBezTo>
                  <a:pt x="7349875" y="416442"/>
                  <a:pt x="7223018" y="370166"/>
                  <a:pt x="7328848" y="423081"/>
                </a:cubicBezTo>
                <a:cubicBezTo>
                  <a:pt x="7350760" y="434037"/>
                  <a:pt x="7374340" y="441278"/>
                  <a:pt x="7397086" y="450376"/>
                </a:cubicBezTo>
                <a:cubicBezTo>
                  <a:pt x="7433480" y="436728"/>
                  <a:pt x="7469394" y="421724"/>
                  <a:pt x="7506268" y="409433"/>
                </a:cubicBezTo>
                <a:cubicBezTo>
                  <a:pt x="7524063" y="403501"/>
                  <a:pt x="7544657" y="405236"/>
                  <a:pt x="7560859" y="395785"/>
                </a:cubicBezTo>
                <a:cubicBezTo>
                  <a:pt x="7681795" y="325240"/>
                  <a:pt x="7654105" y="316792"/>
                  <a:pt x="7751928" y="232012"/>
                </a:cubicBezTo>
                <a:cubicBezTo>
                  <a:pt x="7791125" y="198041"/>
                  <a:pt x="7874758" y="136478"/>
                  <a:pt x="7874758" y="136478"/>
                </a:cubicBezTo>
                <a:cubicBezTo>
                  <a:pt x="7891442" y="103111"/>
                  <a:pt x="7905239" y="69875"/>
                  <a:pt x="7929349" y="40943"/>
                </a:cubicBezTo>
                <a:cubicBezTo>
                  <a:pt x="7941705" y="26116"/>
                  <a:pt x="7956644" y="13648"/>
                  <a:pt x="7970292" y="0"/>
                </a:cubicBezTo>
                <a:cubicBezTo>
                  <a:pt x="8006686" y="9099"/>
                  <a:pt x="8045322" y="11773"/>
                  <a:pt x="8079474" y="27296"/>
                </a:cubicBezTo>
                <a:cubicBezTo>
                  <a:pt x="8097045" y="35283"/>
                  <a:pt x="8105183" y="56389"/>
                  <a:pt x="8120418" y="68239"/>
                </a:cubicBezTo>
                <a:cubicBezTo>
                  <a:pt x="8199789" y="129972"/>
                  <a:pt x="8194385" y="120190"/>
                  <a:pt x="8284191" y="150125"/>
                </a:cubicBezTo>
                <a:cubicBezTo>
                  <a:pt x="8378047" y="212697"/>
                  <a:pt x="8334955" y="194344"/>
                  <a:pt x="8407021" y="218364"/>
                </a:cubicBezTo>
                <a:cubicBezTo>
                  <a:pt x="8439363" y="266879"/>
                  <a:pt x="8417913" y="259308"/>
                  <a:pt x="8461612" y="259308"/>
                </a:cubicBezTo>
              </a:path>
            </a:pathLst>
          </a:custGeom>
          <a:noFill/>
          <a:ln w="28575">
            <a:solidFill>
              <a:schemeClr val="accent6">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pic>
        <p:nvPicPr>
          <p:cNvPr id="32775" name="Picture 11" descr="C:\Documents and Settings\Tami Hodges\Local Settings\Temporary Internet Files\Content.IE5\P5GS8WUC\MC900290451[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895302">
            <a:off x="7518400" y="1360488"/>
            <a:ext cx="6413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30467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920" y="1219200"/>
            <a:ext cx="5943600" cy="769441"/>
          </a:xfrm>
          <a:prstGeom prst="rect">
            <a:avLst/>
          </a:prstGeom>
          <a:noFill/>
        </p:spPr>
        <p:txBody>
          <a:bodyPr wrap="square" rtlCol="0">
            <a:spAutoFit/>
          </a:bodyPr>
          <a:lstStyle/>
          <a:p>
            <a:pPr algn="ctr"/>
            <a:r>
              <a:rPr lang="en-US" sz="4400" b="1" dirty="0" smtClean="0">
                <a:solidFill>
                  <a:schemeClr val="accent6">
                    <a:lumMod val="75000"/>
                  </a:schemeClr>
                </a:solidFill>
              </a:rPr>
              <a:t>Additional Strategies</a:t>
            </a:r>
            <a:endParaRPr lang="en-US" sz="4400" b="1" dirty="0">
              <a:solidFill>
                <a:schemeClr val="accent6">
                  <a:lumMod val="75000"/>
                </a:schemeClr>
              </a:solidFill>
            </a:endParaRPr>
          </a:p>
        </p:txBody>
      </p:sp>
      <p:sp>
        <p:nvSpPr>
          <p:cNvPr id="3" name="TextBox 2"/>
          <p:cNvSpPr txBox="1"/>
          <p:nvPr/>
        </p:nvSpPr>
        <p:spPr>
          <a:xfrm>
            <a:off x="609600" y="2286000"/>
            <a:ext cx="8420100" cy="4108817"/>
          </a:xfrm>
          <a:prstGeom prst="rect">
            <a:avLst/>
          </a:prstGeom>
          <a:noFill/>
        </p:spPr>
        <p:txBody>
          <a:bodyPr wrap="square" rtlCol="0">
            <a:spAutoFit/>
          </a:bodyPr>
          <a:lstStyle/>
          <a:p>
            <a:pPr marL="457200" indent="-285750">
              <a:spcAft>
                <a:spcPts val="1200"/>
              </a:spcAft>
              <a:buClr>
                <a:schemeClr val="accent6">
                  <a:lumMod val="75000"/>
                </a:schemeClr>
              </a:buClr>
              <a:buFont typeface="Arial" pitchFamily="34" charset="0"/>
              <a:buChar char="•"/>
            </a:pPr>
            <a:r>
              <a:rPr lang="en-US" sz="2400" b="1" dirty="0" smtClean="0">
                <a:solidFill>
                  <a:srgbClr val="0B2442"/>
                </a:solidFill>
              </a:rPr>
              <a:t>Respect each other’s boundaries</a:t>
            </a:r>
          </a:p>
          <a:p>
            <a:pPr marL="457200" indent="-285750">
              <a:spcAft>
                <a:spcPts val="600"/>
              </a:spcAft>
              <a:buClr>
                <a:schemeClr val="accent6">
                  <a:lumMod val="75000"/>
                </a:schemeClr>
              </a:buClr>
              <a:buFont typeface="Arial" pitchFamily="34" charset="0"/>
              <a:buChar char="•"/>
            </a:pPr>
            <a:r>
              <a:rPr lang="en-US" sz="2400" b="1" dirty="0" smtClean="0">
                <a:solidFill>
                  <a:srgbClr val="0B2442"/>
                </a:solidFill>
              </a:rPr>
              <a:t>Acknowledge and solve problems</a:t>
            </a:r>
          </a:p>
          <a:p>
            <a:pPr marL="857250" lvl="1" indent="-287338">
              <a:spcAft>
                <a:spcPts val="600"/>
              </a:spcAft>
              <a:buClr>
                <a:schemeClr val="accent6">
                  <a:lumMod val="75000"/>
                </a:schemeClr>
              </a:buClr>
              <a:buFontTx/>
              <a:buChar char="-"/>
              <a:tabLst>
                <a:tab pos="968375" algn="l"/>
              </a:tabLst>
            </a:pPr>
            <a:r>
              <a:rPr lang="en-US" sz="2400" dirty="0" smtClean="0">
                <a:solidFill>
                  <a:srgbClr val="0B2442"/>
                </a:solidFill>
                <a:latin typeface="Calibri Light" panose="020F0302020204030204" pitchFamily="34" charset="0"/>
                <a:cs typeface="Calibri Light" panose="020F0302020204030204" pitchFamily="34" charset="0"/>
              </a:rPr>
              <a:t>Acknowledge the other person’s needs</a:t>
            </a:r>
          </a:p>
          <a:p>
            <a:pPr marL="857250" lvl="1" indent="-287338">
              <a:spcAft>
                <a:spcPts val="600"/>
              </a:spcAft>
              <a:buClr>
                <a:schemeClr val="accent6">
                  <a:lumMod val="75000"/>
                </a:schemeClr>
              </a:buClr>
              <a:buFontTx/>
              <a:buChar char="-"/>
              <a:tabLst>
                <a:tab pos="968375" algn="l"/>
              </a:tabLst>
            </a:pPr>
            <a:r>
              <a:rPr lang="en-US" sz="2400" dirty="0" smtClean="0">
                <a:solidFill>
                  <a:srgbClr val="0B2442"/>
                </a:solidFill>
                <a:latin typeface="Calibri Light" panose="020F0302020204030204" pitchFamily="34" charset="0"/>
                <a:cs typeface="Calibri Light" panose="020F0302020204030204" pitchFamily="34" charset="0"/>
              </a:rPr>
              <a:t>Listen patiently and repeat back what you think you heard</a:t>
            </a:r>
          </a:p>
          <a:p>
            <a:pPr marL="857250" lvl="1" indent="-287338">
              <a:spcAft>
                <a:spcPts val="600"/>
              </a:spcAft>
              <a:buClr>
                <a:schemeClr val="accent6">
                  <a:lumMod val="75000"/>
                </a:schemeClr>
              </a:buClr>
              <a:buFontTx/>
              <a:buChar char="-"/>
              <a:tabLst>
                <a:tab pos="968375" algn="l"/>
              </a:tabLst>
            </a:pPr>
            <a:r>
              <a:rPr lang="en-US" sz="2400" dirty="0" smtClean="0">
                <a:solidFill>
                  <a:srgbClr val="0B2442"/>
                </a:solidFill>
                <a:latin typeface="Calibri Light" panose="020F0302020204030204" pitchFamily="34" charset="0"/>
                <a:cs typeface="Calibri Light" panose="020F0302020204030204" pitchFamily="34" charset="0"/>
              </a:rPr>
              <a:t>Use empathy</a:t>
            </a:r>
          </a:p>
          <a:p>
            <a:pPr marL="857250" lvl="1" indent="-287338">
              <a:spcAft>
                <a:spcPts val="600"/>
              </a:spcAft>
              <a:buClr>
                <a:schemeClr val="accent6">
                  <a:lumMod val="75000"/>
                </a:schemeClr>
              </a:buClr>
              <a:buFontTx/>
              <a:buChar char="-"/>
              <a:tabLst>
                <a:tab pos="968375" algn="l"/>
              </a:tabLst>
            </a:pPr>
            <a:r>
              <a:rPr lang="en-US" sz="2400" dirty="0" smtClean="0">
                <a:solidFill>
                  <a:srgbClr val="0B2442"/>
                </a:solidFill>
                <a:latin typeface="Calibri Light" panose="020F0302020204030204" pitchFamily="34" charset="0"/>
                <a:cs typeface="Calibri Light" panose="020F0302020204030204" pitchFamily="34" charset="0"/>
              </a:rPr>
              <a:t>Ask questions that will provide you with information</a:t>
            </a:r>
          </a:p>
          <a:p>
            <a:pPr marL="857250" lvl="1" indent="-287338">
              <a:spcAft>
                <a:spcPts val="600"/>
              </a:spcAft>
              <a:buClr>
                <a:schemeClr val="accent6">
                  <a:lumMod val="75000"/>
                </a:schemeClr>
              </a:buClr>
              <a:buFontTx/>
              <a:buChar char="-"/>
              <a:tabLst>
                <a:tab pos="968375" algn="l"/>
              </a:tabLst>
            </a:pPr>
            <a:r>
              <a:rPr lang="en-US" sz="2400" dirty="0" smtClean="0">
                <a:solidFill>
                  <a:srgbClr val="0B2442"/>
                </a:solidFill>
                <a:latin typeface="Calibri Light" panose="020F0302020204030204" pitchFamily="34" charset="0"/>
                <a:cs typeface="Calibri Light" panose="020F0302020204030204" pitchFamily="34" charset="0"/>
              </a:rPr>
              <a:t>Give each other the benefit of the doubt</a:t>
            </a:r>
          </a:p>
          <a:p>
            <a:pPr marL="857250" lvl="1" indent="-287338">
              <a:spcAft>
                <a:spcPts val="600"/>
              </a:spcAft>
              <a:buClr>
                <a:schemeClr val="accent6">
                  <a:lumMod val="75000"/>
                </a:schemeClr>
              </a:buClr>
              <a:buFontTx/>
              <a:buChar char="-"/>
              <a:tabLst>
                <a:tab pos="968375" algn="l"/>
              </a:tabLst>
            </a:pPr>
            <a:r>
              <a:rPr lang="en-US" sz="2400" dirty="0" smtClean="0">
                <a:solidFill>
                  <a:srgbClr val="0B2442"/>
                </a:solidFill>
                <a:latin typeface="Calibri Light" panose="020F0302020204030204" pitchFamily="34" charset="0"/>
                <a:cs typeface="Calibri Light" panose="020F0302020204030204" pitchFamily="34" charset="0"/>
              </a:rPr>
              <a:t>Offer a choice of solutions</a:t>
            </a:r>
          </a:p>
          <a:p>
            <a:pPr marL="914400" lvl="1" indent="-457200">
              <a:buClr>
                <a:srgbClr val="00B0F0"/>
              </a:buClr>
              <a:buFont typeface="Arial" pitchFamily="34" charset="0"/>
              <a:buChar char="•"/>
            </a:pPr>
            <a:endParaRPr lang="en-US" sz="2400" dirty="0">
              <a:solidFill>
                <a:srgbClr val="0B2442"/>
              </a:solidFill>
            </a:endParaRPr>
          </a:p>
        </p:txBody>
      </p:sp>
    </p:spTree>
    <p:extLst>
      <p:ext uri="{BB962C8B-B14F-4D97-AF65-F5344CB8AC3E}">
        <p14:creationId xmlns:p14="http://schemas.microsoft.com/office/powerpoint/2010/main" val="2330964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066800"/>
            <a:ext cx="5943600" cy="769441"/>
          </a:xfrm>
          <a:prstGeom prst="rect">
            <a:avLst/>
          </a:prstGeom>
          <a:noFill/>
        </p:spPr>
        <p:txBody>
          <a:bodyPr wrap="square" rtlCol="0">
            <a:spAutoFit/>
          </a:bodyPr>
          <a:lstStyle/>
          <a:p>
            <a:pPr algn="ctr"/>
            <a:r>
              <a:rPr lang="en-US" sz="4400" b="1" dirty="0" smtClean="0">
                <a:solidFill>
                  <a:schemeClr val="accent6">
                    <a:lumMod val="75000"/>
                  </a:schemeClr>
                </a:solidFill>
              </a:rPr>
              <a:t>Additional Strategies</a:t>
            </a:r>
            <a:endParaRPr lang="en-US" sz="4400" b="1" dirty="0">
              <a:solidFill>
                <a:schemeClr val="accent6">
                  <a:lumMod val="75000"/>
                </a:schemeClr>
              </a:solidFill>
            </a:endParaRPr>
          </a:p>
        </p:txBody>
      </p:sp>
      <p:sp>
        <p:nvSpPr>
          <p:cNvPr id="3" name="TextBox 2"/>
          <p:cNvSpPr txBox="1"/>
          <p:nvPr/>
        </p:nvSpPr>
        <p:spPr>
          <a:xfrm>
            <a:off x="838200" y="1981200"/>
            <a:ext cx="8420100" cy="4924425"/>
          </a:xfrm>
          <a:prstGeom prst="rect">
            <a:avLst/>
          </a:prstGeom>
          <a:noFill/>
        </p:spPr>
        <p:txBody>
          <a:bodyPr wrap="square" rtlCol="0">
            <a:spAutoFit/>
          </a:bodyPr>
          <a:lstStyle/>
          <a:p>
            <a:pPr>
              <a:spcAft>
                <a:spcPts val="600"/>
              </a:spcAft>
              <a:buClr>
                <a:srgbClr val="00B0F0"/>
              </a:buClr>
            </a:pPr>
            <a:r>
              <a:rPr lang="en-US" sz="2200" b="1" dirty="0" smtClean="0">
                <a:solidFill>
                  <a:srgbClr val="0B2442"/>
                </a:solidFill>
              </a:rPr>
              <a:t>  Try to get along with difficult people</a:t>
            </a:r>
            <a:br>
              <a:rPr lang="en-US" sz="2200" b="1" dirty="0" smtClean="0">
                <a:solidFill>
                  <a:srgbClr val="0B2442"/>
                </a:solidFill>
              </a:rPr>
            </a:br>
            <a:endParaRPr lang="en-US" sz="1000" b="1" dirty="0" smtClean="0">
              <a:solidFill>
                <a:srgbClr val="0B2442"/>
              </a:solidFill>
            </a:endParaRPr>
          </a:p>
          <a:p>
            <a:pPr marL="687388" lvl="1" indent="-227013">
              <a:spcAft>
                <a:spcPts val="600"/>
              </a:spcAft>
              <a:buClr>
                <a:schemeClr val="accent6">
                  <a:lumMod val="75000"/>
                </a:schemeClr>
              </a:buClr>
              <a:buFont typeface="Arial" pitchFamily="34" charset="0"/>
              <a:buChar char="•"/>
            </a:pPr>
            <a:r>
              <a:rPr lang="en-US" sz="2200" dirty="0" smtClean="0">
                <a:solidFill>
                  <a:srgbClr val="0B2442"/>
                </a:solidFill>
              </a:rPr>
              <a:t>Remember, difficult people often come into a situation </a:t>
            </a:r>
            <a:br>
              <a:rPr lang="en-US" sz="2200" dirty="0" smtClean="0">
                <a:solidFill>
                  <a:srgbClr val="0B2442"/>
                </a:solidFill>
              </a:rPr>
            </a:br>
            <a:r>
              <a:rPr lang="en-US" sz="2200" dirty="0" smtClean="0">
                <a:solidFill>
                  <a:srgbClr val="0B2442"/>
                </a:solidFill>
              </a:rPr>
              <a:t>with their own set of problems we may be unaware of</a:t>
            </a:r>
            <a:br>
              <a:rPr lang="en-US" sz="2200" dirty="0" smtClean="0">
                <a:solidFill>
                  <a:srgbClr val="0B2442"/>
                </a:solidFill>
              </a:rPr>
            </a:br>
            <a:endParaRPr lang="en-US" sz="800" dirty="0" smtClean="0">
              <a:solidFill>
                <a:srgbClr val="0B2442"/>
              </a:solidFill>
            </a:endParaRPr>
          </a:p>
          <a:p>
            <a:pPr marL="687388" lvl="1" indent="-227013">
              <a:spcAft>
                <a:spcPts val="600"/>
              </a:spcAft>
              <a:buClr>
                <a:schemeClr val="accent6">
                  <a:lumMod val="75000"/>
                </a:schemeClr>
              </a:buClr>
              <a:buFont typeface="Arial" pitchFamily="34" charset="0"/>
              <a:buChar char="•"/>
            </a:pPr>
            <a:r>
              <a:rPr lang="en-US" sz="2200" dirty="0" smtClean="0">
                <a:solidFill>
                  <a:srgbClr val="0B2442"/>
                </a:solidFill>
              </a:rPr>
              <a:t>Focus on the facts not on their emotions</a:t>
            </a:r>
            <a:br>
              <a:rPr lang="en-US" sz="2200" dirty="0" smtClean="0">
                <a:solidFill>
                  <a:srgbClr val="0B2442"/>
                </a:solidFill>
              </a:rPr>
            </a:br>
            <a:endParaRPr lang="en-US" sz="800" dirty="0" smtClean="0">
              <a:solidFill>
                <a:srgbClr val="0B2442"/>
              </a:solidFill>
            </a:endParaRPr>
          </a:p>
          <a:p>
            <a:pPr marL="687388" lvl="1" indent="-227013">
              <a:spcAft>
                <a:spcPts val="600"/>
              </a:spcAft>
              <a:buClr>
                <a:schemeClr val="accent6">
                  <a:lumMod val="75000"/>
                </a:schemeClr>
              </a:buClr>
              <a:buFont typeface="Arial" pitchFamily="34" charset="0"/>
              <a:buChar char="•"/>
            </a:pPr>
            <a:r>
              <a:rPr lang="en-US" sz="2200" dirty="0" smtClean="0">
                <a:solidFill>
                  <a:srgbClr val="0B2442"/>
                </a:solidFill>
              </a:rPr>
              <a:t>Try not to take it personally</a:t>
            </a:r>
            <a:r>
              <a:rPr lang="en-US" sz="2200" dirty="0">
                <a:solidFill>
                  <a:srgbClr val="0B2442"/>
                </a:solidFill>
              </a:rPr>
              <a:t> </a:t>
            </a:r>
            <a:r>
              <a:rPr lang="en-US" sz="2200" dirty="0" smtClean="0">
                <a:solidFill>
                  <a:srgbClr val="0B2442"/>
                </a:solidFill>
              </a:rPr>
              <a:t>and focus on the whole person</a:t>
            </a:r>
            <a:br>
              <a:rPr lang="en-US" sz="2200" dirty="0" smtClean="0">
                <a:solidFill>
                  <a:srgbClr val="0B2442"/>
                </a:solidFill>
              </a:rPr>
            </a:br>
            <a:endParaRPr lang="en-US" sz="800" dirty="0" smtClean="0">
              <a:solidFill>
                <a:srgbClr val="0B2442"/>
              </a:solidFill>
            </a:endParaRPr>
          </a:p>
          <a:p>
            <a:pPr marL="687388" lvl="1" indent="-227013">
              <a:spcAft>
                <a:spcPts val="600"/>
              </a:spcAft>
              <a:buClr>
                <a:schemeClr val="accent6">
                  <a:lumMod val="75000"/>
                </a:schemeClr>
              </a:buClr>
              <a:buFont typeface="Arial" pitchFamily="34" charset="0"/>
              <a:buChar char="•"/>
            </a:pPr>
            <a:r>
              <a:rPr lang="en-US" sz="2200" dirty="0" smtClean="0">
                <a:solidFill>
                  <a:srgbClr val="0B2442"/>
                </a:solidFill>
              </a:rPr>
              <a:t>Listen patiently and let the person express him/herself</a:t>
            </a:r>
            <a:br>
              <a:rPr lang="en-US" sz="2200" dirty="0" smtClean="0">
                <a:solidFill>
                  <a:srgbClr val="0B2442"/>
                </a:solidFill>
              </a:rPr>
            </a:br>
            <a:endParaRPr lang="en-US" sz="800" dirty="0" smtClean="0">
              <a:solidFill>
                <a:srgbClr val="0B2442"/>
              </a:solidFill>
            </a:endParaRPr>
          </a:p>
          <a:p>
            <a:pPr marL="687388" lvl="1" indent="-227013">
              <a:spcAft>
                <a:spcPts val="600"/>
              </a:spcAft>
              <a:buClr>
                <a:schemeClr val="accent6">
                  <a:lumMod val="75000"/>
                </a:schemeClr>
              </a:buClr>
              <a:buFont typeface="Arial" pitchFamily="34" charset="0"/>
              <a:buChar char="•"/>
            </a:pPr>
            <a:r>
              <a:rPr lang="en-US" sz="2200" dirty="0" smtClean="0">
                <a:solidFill>
                  <a:srgbClr val="0B2442"/>
                </a:solidFill>
              </a:rPr>
              <a:t>Acknowledge the other person’s feelings or pain</a:t>
            </a:r>
            <a:br>
              <a:rPr lang="en-US" sz="2200" dirty="0" smtClean="0">
                <a:solidFill>
                  <a:srgbClr val="0B2442"/>
                </a:solidFill>
              </a:rPr>
            </a:br>
            <a:endParaRPr lang="en-US" sz="800" dirty="0" smtClean="0">
              <a:solidFill>
                <a:srgbClr val="0B2442"/>
              </a:solidFill>
            </a:endParaRPr>
          </a:p>
          <a:p>
            <a:pPr marL="687388" lvl="1" indent="-227013">
              <a:buClr>
                <a:schemeClr val="accent6">
                  <a:lumMod val="75000"/>
                </a:schemeClr>
              </a:buClr>
              <a:buFont typeface="Arial" pitchFamily="34" charset="0"/>
              <a:buChar char="•"/>
            </a:pPr>
            <a:r>
              <a:rPr lang="en-US" sz="2200" dirty="0" smtClean="0">
                <a:solidFill>
                  <a:srgbClr val="0B2442"/>
                </a:solidFill>
              </a:rPr>
              <a:t>Show that you really heard and understand by clarifying </a:t>
            </a:r>
            <a:br>
              <a:rPr lang="en-US" sz="2200" dirty="0" smtClean="0">
                <a:solidFill>
                  <a:srgbClr val="0B2442"/>
                </a:solidFill>
              </a:rPr>
            </a:br>
            <a:r>
              <a:rPr lang="en-US" sz="2200" dirty="0" smtClean="0">
                <a:solidFill>
                  <a:srgbClr val="0B2442"/>
                </a:solidFill>
              </a:rPr>
              <a:t>their words</a:t>
            </a:r>
          </a:p>
          <a:p>
            <a:pPr marL="914400" lvl="1" indent="-457200">
              <a:buClr>
                <a:srgbClr val="00B0F0"/>
              </a:buClr>
              <a:buFont typeface="Arial" pitchFamily="34" charset="0"/>
              <a:buChar char="•"/>
            </a:pPr>
            <a:endParaRPr lang="en-US" sz="2400" dirty="0">
              <a:solidFill>
                <a:srgbClr val="0B2442"/>
              </a:solidFill>
            </a:endParaRPr>
          </a:p>
        </p:txBody>
      </p:sp>
    </p:spTree>
    <p:extLst>
      <p:ext uri="{BB962C8B-B14F-4D97-AF65-F5344CB8AC3E}">
        <p14:creationId xmlns:p14="http://schemas.microsoft.com/office/powerpoint/2010/main" val="2330964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295400"/>
            <a:ext cx="5943600" cy="769441"/>
          </a:xfrm>
          <a:prstGeom prst="rect">
            <a:avLst/>
          </a:prstGeom>
          <a:noFill/>
        </p:spPr>
        <p:txBody>
          <a:bodyPr wrap="square" rtlCol="0">
            <a:spAutoFit/>
          </a:bodyPr>
          <a:lstStyle/>
          <a:p>
            <a:pPr algn="ctr"/>
            <a:r>
              <a:rPr lang="en-US" sz="4400" b="1" dirty="0" smtClean="0">
                <a:solidFill>
                  <a:schemeClr val="accent6">
                    <a:lumMod val="75000"/>
                  </a:schemeClr>
                </a:solidFill>
              </a:rPr>
              <a:t>Additional Strategies</a:t>
            </a:r>
            <a:endParaRPr lang="en-US" sz="4400" b="1" dirty="0">
              <a:solidFill>
                <a:schemeClr val="accent6">
                  <a:lumMod val="75000"/>
                </a:schemeClr>
              </a:solidFill>
            </a:endParaRPr>
          </a:p>
        </p:txBody>
      </p:sp>
      <p:sp>
        <p:nvSpPr>
          <p:cNvPr id="3" name="TextBox 2"/>
          <p:cNvSpPr txBox="1"/>
          <p:nvPr/>
        </p:nvSpPr>
        <p:spPr>
          <a:xfrm>
            <a:off x="1219200" y="2438400"/>
            <a:ext cx="7391400" cy="1969770"/>
          </a:xfrm>
          <a:prstGeom prst="rect">
            <a:avLst/>
          </a:prstGeom>
          <a:noFill/>
        </p:spPr>
        <p:txBody>
          <a:bodyPr wrap="square" rtlCol="0">
            <a:spAutoFit/>
          </a:bodyPr>
          <a:lstStyle/>
          <a:p>
            <a:pPr marL="457200" indent="-285750">
              <a:spcAft>
                <a:spcPts val="1200"/>
              </a:spcAft>
              <a:buClr>
                <a:schemeClr val="accent6">
                  <a:lumMod val="75000"/>
                </a:schemeClr>
              </a:buClr>
              <a:buFont typeface="Arial" pitchFamily="34" charset="0"/>
              <a:buChar char="•"/>
            </a:pPr>
            <a:r>
              <a:rPr lang="en-US" sz="2800" dirty="0" smtClean="0">
                <a:solidFill>
                  <a:srgbClr val="0B2442"/>
                </a:solidFill>
              </a:rPr>
              <a:t>Balance family and work life</a:t>
            </a:r>
            <a:br>
              <a:rPr lang="en-US" sz="2800" dirty="0" smtClean="0">
                <a:solidFill>
                  <a:srgbClr val="0B2442"/>
                </a:solidFill>
              </a:rPr>
            </a:br>
            <a:endParaRPr lang="en-US" sz="2800" dirty="0" smtClean="0">
              <a:solidFill>
                <a:srgbClr val="0B2442"/>
              </a:solidFill>
            </a:endParaRPr>
          </a:p>
          <a:p>
            <a:pPr marL="457200" indent="-285750">
              <a:spcAft>
                <a:spcPts val="600"/>
              </a:spcAft>
              <a:buClr>
                <a:schemeClr val="accent6">
                  <a:lumMod val="75000"/>
                </a:schemeClr>
              </a:buClr>
              <a:buFont typeface="Arial" pitchFamily="34" charset="0"/>
              <a:buChar char="•"/>
            </a:pPr>
            <a:r>
              <a:rPr lang="en-US" sz="2800" dirty="0" smtClean="0">
                <a:solidFill>
                  <a:srgbClr val="0B2442"/>
                </a:solidFill>
              </a:rPr>
              <a:t>Create a supportive network of co-workers </a:t>
            </a:r>
            <a:br>
              <a:rPr lang="en-US" sz="2800" dirty="0" smtClean="0">
                <a:solidFill>
                  <a:srgbClr val="0B2442"/>
                </a:solidFill>
              </a:rPr>
            </a:br>
            <a:r>
              <a:rPr lang="en-US" sz="2800" dirty="0" smtClean="0">
                <a:solidFill>
                  <a:srgbClr val="0B2442"/>
                </a:solidFill>
              </a:rPr>
              <a:t>and friends</a:t>
            </a:r>
          </a:p>
        </p:txBody>
      </p:sp>
    </p:spTree>
    <p:extLst>
      <p:ext uri="{BB962C8B-B14F-4D97-AF65-F5344CB8AC3E}">
        <p14:creationId xmlns:p14="http://schemas.microsoft.com/office/powerpoint/2010/main" val="233096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447800"/>
            <a:ext cx="5943600" cy="830997"/>
          </a:xfrm>
          <a:prstGeom prst="rect">
            <a:avLst/>
          </a:prstGeom>
          <a:noFill/>
        </p:spPr>
        <p:txBody>
          <a:bodyPr wrap="square" rtlCol="0">
            <a:spAutoFit/>
          </a:bodyPr>
          <a:lstStyle/>
          <a:p>
            <a:pPr algn="ctr"/>
            <a:r>
              <a:rPr lang="en-US" sz="4800" b="1" dirty="0" smtClean="0">
                <a:solidFill>
                  <a:schemeClr val="accent6">
                    <a:lumMod val="75000"/>
                  </a:schemeClr>
                </a:solidFill>
              </a:rPr>
              <a:t>Conclusion</a:t>
            </a:r>
            <a:endParaRPr lang="en-US" sz="4800" b="1" dirty="0">
              <a:solidFill>
                <a:schemeClr val="accent6">
                  <a:lumMod val="75000"/>
                </a:schemeClr>
              </a:solidFill>
            </a:endParaRPr>
          </a:p>
        </p:txBody>
      </p:sp>
      <p:sp>
        <p:nvSpPr>
          <p:cNvPr id="3" name="TextBox 2"/>
          <p:cNvSpPr txBox="1"/>
          <p:nvPr/>
        </p:nvSpPr>
        <p:spPr>
          <a:xfrm>
            <a:off x="361950" y="2438400"/>
            <a:ext cx="8420100" cy="3046988"/>
          </a:xfrm>
          <a:prstGeom prst="rect">
            <a:avLst/>
          </a:prstGeom>
          <a:noFill/>
        </p:spPr>
        <p:txBody>
          <a:bodyPr wrap="square" rtlCol="0">
            <a:spAutoFit/>
          </a:bodyPr>
          <a:lstStyle/>
          <a:p>
            <a:pPr algn="ctr">
              <a:lnSpc>
                <a:spcPct val="150000"/>
              </a:lnSpc>
              <a:spcAft>
                <a:spcPts val="1200"/>
              </a:spcAft>
              <a:buClr>
                <a:srgbClr val="00B0F0"/>
              </a:buClr>
            </a:pPr>
            <a:r>
              <a:rPr lang="en-US" sz="3200" dirty="0">
                <a:solidFill>
                  <a:srgbClr val="0B2442"/>
                </a:solidFill>
                <a:latin typeface="Calibri" panose="020F0502020204030204" pitchFamily="34" charset="0"/>
                <a:cs typeface="Calibri" panose="020F0502020204030204" pitchFamily="34" charset="0"/>
              </a:rPr>
              <a:t>A</a:t>
            </a:r>
            <a:r>
              <a:rPr lang="en-US" sz="3200" dirty="0" smtClean="0">
                <a:solidFill>
                  <a:srgbClr val="0B2442"/>
                </a:solidFill>
                <a:latin typeface="Calibri Light" panose="020F0302020204030204" pitchFamily="34" charset="0"/>
                <a:cs typeface="Calibri Light" panose="020F0302020204030204" pitchFamily="34" charset="0"/>
              </a:rPr>
              <a:t> </a:t>
            </a:r>
            <a:r>
              <a:rPr lang="en-US" sz="3200" b="1" dirty="0" smtClean="0">
                <a:solidFill>
                  <a:srgbClr val="0B2442"/>
                </a:solidFill>
                <a:latin typeface="+mj-lt"/>
                <a:cs typeface="Calibri Light" panose="020F0302020204030204" pitchFamily="34" charset="0"/>
              </a:rPr>
              <a:t>professional work culture </a:t>
            </a:r>
            <a:r>
              <a:rPr lang="en-US" sz="3200" dirty="0" smtClean="0">
                <a:solidFill>
                  <a:srgbClr val="0B2442"/>
                </a:solidFill>
                <a:latin typeface="Calibri" panose="020F0502020204030204" pitchFamily="34" charset="0"/>
                <a:cs typeface="Calibri" panose="020F0502020204030204" pitchFamily="34" charset="0"/>
              </a:rPr>
              <a:t>is enhanced if employees</a:t>
            </a:r>
            <a:r>
              <a:rPr lang="en-US" sz="3200" dirty="0" smtClean="0">
                <a:solidFill>
                  <a:srgbClr val="0B2442"/>
                </a:solidFill>
                <a:latin typeface="Calibri Light" panose="020F0302020204030204" pitchFamily="34" charset="0"/>
                <a:cs typeface="Calibri Light" panose="020F0302020204030204" pitchFamily="34" charset="0"/>
              </a:rPr>
              <a:t> </a:t>
            </a:r>
            <a:r>
              <a:rPr lang="en-US" sz="3200" b="1" dirty="0" smtClean="0">
                <a:solidFill>
                  <a:srgbClr val="0B2442"/>
                </a:solidFill>
                <a:latin typeface="+mj-lt"/>
                <a:cs typeface="Calibri Light" panose="020F0302020204030204" pitchFamily="34" charset="0"/>
              </a:rPr>
              <a:t>continually</a:t>
            </a:r>
            <a:r>
              <a:rPr lang="en-US" sz="3200" dirty="0" smtClean="0">
                <a:solidFill>
                  <a:srgbClr val="0B2442"/>
                </a:solidFill>
                <a:latin typeface="Calibri Light" panose="020F0302020204030204" pitchFamily="34" charset="0"/>
                <a:cs typeface="Calibri Light" panose="020F0302020204030204" pitchFamily="34" charset="0"/>
              </a:rPr>
              <a:t> </a:t>
            </a:r>
            <a:r>
              <a:rPr lang="en-US" sz="3200" dirty="0" smtClean="0">
                <a:solidFill>
                  <a:srgbClr val="0B2442"/>
                </a:solidFill>
                <a:latin typeface="Calibri" panose="020F0502020204030204" pitchFamily="34" charset="0"/>
                <a:cs typeface="Calibri" panose="020F0502020204030204" pitchFamily="34" charset="0"/>
              </a:rPr>
              <a:t>use effective strategies to actively</a:t>
            </a:r>
            <a:r>
              <a:rPr lang="en-US" sz="3200" dirty="0" smtClean="0">
                <a:solidFill>
                  <a:srgbClr val="0B2442"/>
                </a:solidFill>
                <a:latin typeface="Calibri Light" panose="020F0302020204030204" pitchFamily="34" charset="0"/>
                <a:cs typeface="Calibri Light" panose="020F0302020204030204" pitchFamily="34" charset="0"/>
              </a:rPr>
              <a:t> </a:t>
            </a:r>
            <a:r>
              <a:rPr lang="en-US" sz="3200" b="1" dirty="0" smtClean="0">
                <a:solidFill>
                  <a:srgbClr val="0B2442"/>
                </a:solidFill>
                <a:latin typeface="+mj-lt"/>
                <a:cs typeface="Calibri Light" panose="020F0302020204030204" pitchFamily="34" charset="0"/>
              </a:rPr>
              <a:t>listen</a:t>
            </a:r>
            <a:r>
              <a:rPr lang="en-US" sz="3200" dirty="0" smtClean="0">
                <a:solidFill>
                  <a:srgbClr val="0B2442"/>
                </a:solidFill>
                <a:latin typeface="Calibri Light" panose="020F0302020204030204" pitchFamily="34" charset="0"/>
                <a:cs typeface="Calibri Light" panose="020F0302020204030204" pitchFamily="34" charset="0"/>
              </a:rPr>
              <a:t> </a:t>
            </a:r>
            <a:r>
              <a:rPr lang="en-US" sz="3200" dirty="0" smtClean="0">
                <a:solidFill>
                  <a:srgbClr val="0B2442"/>
                </a:solidFill>
                <a:latin typeface="Calibri" panose="020F0502020204030204" pitchFamily="34" charset="0"/>
                <a:cs typeface="Calibri" panose="020F0502020204030204" pitchFamily="34" charset="0"/>
              </a:rPr>
              <a:t>to one another and </a:t>
            </a:r>
            <a:r>
              <a:rPr lang="en-US" sz="3200" b="1" dirty="0" smtClean="0">
                <a:solidFill>
                  <a:srgbClr val="0B2442"/>
                </a:solidFill>
                <a:latin typeface="+mj-lt"/>
                <a:cs typeface="Calibri Light" panose="020F0302020204030204" pitchFamily="34" charset="0"/>
              </a:rPr>
              <a:t>work together </a:t>
            </a:r>
            <a:r>
              <a:rPr lang="en-US" sz="3200" dirty="0" smtClean="0">
                <a:solidFill>
                  <a:srgbClr val="0B2442"/>
                </a:solidFill>
                <a:latin typeface="Calibri" panose="020F0502020204030204" pitchFamily="34" charset="0"/>
                <a:cs typeface="Calibri" panose="020F0502020204030204" pitchFamily="34" charset="0"/>
              </a:rPr>
              <a:t>to resolve differences in a healthy way.</a:t>
            </a:r>
          </a:p>
        </p:txBody>
      </p:sp>
    </p:spTree>
    <p:extLst>
      <p:ext uri="{BB962C8B-B14F-4D97-AF65-F5344CB8AC3E}">
        <p14:creationId xmlns:p14="http://schemas.microsoft.com/office/powerpoint/2010/main" val="2330964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43000" y="3048000"/>
            <a:ext cx="6858000" cy="3180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ts val="1675"/>
              </a:spcBef>
            </a:pPr>
            <a:r>
              <a:rPr lang="en-US" sz="3200" b="1" dirty="0">
                <a:solidFill>
                  <a:schemeClr val="accent6">
                    <a:lumMod val="75000"/>
                  </a:schemeClr>
                </a:solidFill>
                <a:latin typeface="+mj-lt"/>
              </a:rPr>
              <a:t>The Leader in Productivity Solutions </a:t>
            </a:r>
          </a:p>
          <a:p>
            <a:pPr algn="ctr">
              <a:spcBef>
                <a:spcPts val="1675"/>
              </a:spcBef>
            </a:pPr>
            <a:r>
              <a:rPr lang="en-US" sz="2800" b="1" i="1" dirty="0">
                <a:solidFill>
                  <a:srgbClr val="0B2442"/>
                </a:solidFill>
                <a:latin typeface="+mj-lt"/>
              </a:rPr>
              <a:t>More</a:t>
            </a:r>
            <a:r>
              <a:rPr lang="en-US" sz="2800" dirty="0">
                <a:solidFill>
                  <a:srgbClr val="0B2442"/>
                </a:solidFill>
                <a:latin typeface="+mj-lt"/>
              </a:rPr>
              <a:t> benefits</a:t>
            </a:r>
          </a:p>
          <a:p>
            <a:pPr algn="ctr">
              <a:spcBef>
                <a:spcPts val="1675"/>
              </a:spcBef>
            </a:pPr>
            <a:r>
              <a:rPr lang="en-US" sz="2800" b="1" i="1" dirty="0">
                <a:solidFill>
                  <a:srgbClr val="0B2442"/>
                </a:solidFill>
                <a:latin typeface="+mj-lt"/>
              </a:rPr>
              <a:t>More</a:t>
            </a:r>
            <a:r>
              <a:rPr lang="en-US" sz="2800" dirty="0">
                <a:solidFill>
                  <a:srgbClr val="0B2442"/>
                </a:solidFill>
                <a:latin typeface="+mj-lt"/>
              </a:rPr>
              <a:t> programs</a:t>
            </a:r>
          </a:p>
          <a:p>
            <a:pPr algn="ctr">
              <a:spcBef>
                <a:spcPts val="1675"/>
              </a:spcBef>
            </a:pPr>
            <a:r>
              <a:rPr lang="en-US" sz="2800" b="1" i="1" dirty="0">
                <a:solidFill>
                  <a:srgbClr val="0B2442"/>
                </a:solidFill>
                <a:latin typeface="+mj-lt"/>
              </a:rPr>
              <a:t>More</a:t>
            </a:r>
            <a:r>
              <a:rPr lang="en-US" sz="2800" dirty="0">
                <a:solidFill>
                  <a:srgbClr val="0B2442"/>
                </a:solidFill>
                <a:latin typeface="+mj-lt"/>
              </a:rPr>
              <a:t> value than any other </a:t>
            </a:r>
            <a:r>
              <a:rPr lang="en-US" sz="2800" dirty="0" smtClean="0">
                <a:solidFill>
                  <a:srgbClr val="0B2442"/>
                </a:solidFill>
                <a:latin typeface="+mj-lt"/>
              </a:rPr>
              <a:t>EAP</a:t>
            </a:r>
          </a:p>
          <a:p>
            <a:pPr algn="ctr">
              <a:spcBef>
                <a:spcPts val="1675"/>
              </a:spcBef>
            </a:pPr>
            <a:endParaRPr lang="en-US" sz="2800" dirty="0">
              <a:solidFill>
                <a:srgbClr val="002060"/>
              </a:solidFill>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406583"/>
            <a:ext cx="2816358" cy="1292492"/>
          </a:xfrm>
          <a:prstGeom prst="rect">
            <a:avLst/>
          </a:prstGeom>
        </p:spPr>
      </p:pic>
    </p:spTree>
    <p:extLst>
      <p:ext uri="{BB962C8B-B14F-4D97-AF65-F5344CB8AC3E}">
        <p14:creationId xmlns:p14="http://schemas.microsoft.com/office/powerpoint/2010/main" val="233096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27585"/>
            <a:ext cx="9144000" cy="1981200"/>
          </a:xfrm>
          <a:prstGeom prst="rect">
            <a:avLst/>
          </a:prstGeom>
          <a:solidFill>
            <a:srgbClr val="0B2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00050" y="1886635"/>
            <a:ext cx="8343900" cy="646331"/>
          </a:xfrm>
          <a:prstGeom prst="rect">
            <a:avLst/>
          </a:prstGeom>
          <a:noFill/>
        </p:spPr>
        <p:txBody>
          <a:bodyPr wrap="square" rtlCol="0">
            <a:spAutoFit/>
          </a:bodyPr>
          <a:lstStyle/>
          <a:p>
            <a:pPr algn="ctr"/>
            <a:r>
              <a:rPr lang="en-US" sz="3600" b="1" dirty="0" smtClean="0">
                <a:solidFill>
                  <a:schemeClr val="accent6">
                    <a:lumMod val="75000"/>
                  </a:schemeClr>
                </a:solidFill>
              </a:rPr>
              <a:t>A Professional Workplace Culture Includes:</a:t>
            </a:r>
            <a:endParaRPr lang="en-US" sz="3600" b="1" dirty="0">
              <a:solidFill>
                <a:schemeClr val="accent6">
                  <a:lumMod val="75000"/>
                </a:schemeClr>
              </a:solidFill>
            </a:endParaRPr>
          </a:p>
        </p:txBody>
      </p:sp>
      <p:sp>
        <p:nvSpPr>
          <p:cNvPr id="3" name="TextBox 2"/>
          <p:cNvSpPr txBox="1"/>
          <p:nvPr/>
        </p:nvSpPr>
        <p:spPr>
          <a:xfrm>
            <a:off x="2209800" y="2971799"/>
            <a:ext cx="6400800" cy="1692771"/>
          </a:xfrm>
          <a:prstGeom prst="rect">
            <a:avLst/>
          </a:prstGeom>
          <a:noFill/>
        </p:spPr>
        <p:txBody>
          <a:bodyPr wrap="square" rtlCol="0">
            <a:spAutoFit/>
          </a:bodyPr>
          <a:lstStyle/>
          <a:p>
            <a:pPr marL="457200" indent="-457200">
              <a:spcAft>
                <a:spcPts val="1200"/>
              </a:spcAft>
              <a:buClr>
                <a:schemeClr val="accent6"/>
              </a:buClr>
              <a:buFont typeface="Wingdings" panose="05000000000000000000" pitchFamily="2" charset="2"/>
              <a:buChar char="ü"/>
            </a:pPr>
            <a:r>
              <a:rPr lang="en-US" sz="2800" b="1" dirty="0" smtClean="0">
                <a:solidFill>
                  <a:schemeClr val="bg1"/>
                </a:solidFill>
              </a:rPr>
              <a:t>Healthy Work Relationships</a:t>
            </a:r>
          </a:p>
          <a:p>
            <a:pPr marL="457200" indent="-457200">
              <a:spcAft>
                <a:spcPts val="1200"/>
              </a:spcAft>
              <a:buClr>
                <a:schemeClr val="accent6"/>
              </a:buClr>
              <a:buFont typeface="Wingdings" panose="05000000000000000000" pitchFamily="2" charset="2"/>
              <a:buChar char="ü"/>
            </a:pPr>
            <a:r>
              <a:rPr lang="en-US" sz="2800" b="1" dirty="0" smtClean="0">
                <a:solidFill>
                  <a:schemeClr val="bg1"/>
                </a:solidFill>
              </a:rPr>
              <a:t>Increased Productivity</a:t>
            </a:r>
          </a:p>
          <a:p>
            <a:pPr marL="457200" indent="-457200">
              <a:spcAft>
                <a:spcPts val="1200"/>
              </a:spcAft>
              <a:buClr>
                <a:schemeClr val="accent6"/>
              </a:buClr>
              <a:buFont typeface="Wingdings" panose="05000000000000000000" pitchFamily="2" charset="2"/>
              <a:buChar char="ü"/>
            </a:pPr>
            <a:r>
              <a:rPr lang="en-US" sz="2800" b="1" dirty="0" smtClean="0">
                <a:solidFill>
                  <a:schemeClr val="bg1"/>
                </a:solidFill>
              </a:rPr>
              <a:t>A Sense of Safety </a:t>
            </a:r>
            <a:r>
              <a:rPr lang="en-US" sz="2800" dirty="0" smtClean="0">
                <a:solidFill>
                  <a:schemeClr val="bg1"/>
                </a:solidFill>
              </a:rPr>
              <a:t>and</a:t>
            </a:r>
            <a:r>
              <a:rPr lang="en-US" sz="2800" b="1" dirty="0" smtClean="0">
                <a:solidFill>
                  <a:schemeClr val="bg1"/>
                </a:solidFill>
              </a:rPr>
              <a:t> Well-being</a:t>
            </a:r>
            <a:endParaRPr lang="en-US" sz="2800" b="1" dirty="0">
              <a:solidFill>
                <a:schemeClr val="bg1"/>
              </a:solidFill>
            </a:endParaRPr>
          </a:p>
        </p:txBody>
      </p:sp>
      <p:sp>
        <p:nvSpPr>
          <p:cNvPr id="5" name="Bent Arrow 4"/>
          <p:cNvSpPr/>
          <p:nvPr/>
        </p:nvSpPr>
        <p:spPr>
          <a:xfrm rot="10800000" flipH="1">
            <a:off x="533400" y="2827585"/>
            <a:ext cx="1524000" cy="1363415"/>
          </a:xfrm>
          <a:prstGeom prst="bentArrow">
            <a:avLst>
              <a:gd name="adj1" fmla="val 26328"/>
              <a:gd name="adj2" fmla="val 25332"/>
              <a:gd name="adj3" fmla="val 41601"/>
              <a:gd name="adj4" fmla="val 13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096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827585"/>
            <a:ext cx="9144000" cy="1981200"/>
          </a:xfrm>
          <a:prstGeom prst="rect">
            <a:avLst/>
          </a:prstGeom>
          <a:solidFill>
            <a:srgbClr val="0B2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447800" y="1996588"/>
            <a:ext cx="5562600" cy="830997"/>
          </a:xfrm>
          <a:prstGeom prst="rect">
            <a:avLst/>
          </a:prstGeom>
          <a:noFill/>
        </p:spPr>
        <p:txBody>
          <a:bodyPr wrap="square" rtlCol="0">
            <a:spAutoFit/>
          </a:bodyPr>
          <a:lstStyle/>
          <a:p>
            <a:pPr algn="ctr"/>
            <a:r>
              <a:rPr lang="en-US" sz="4800" b="1" dirty="0" smtClean="0">
                <a:solidFill>
                  <a:schemeClr val="accent6">
                    <a:lumMod val="75000"/>
                  </a:schemeClr>
                </a:solidFill>
              </a:rPr>
              <a:t>How</a:t>
            </a:r>
            <a:r>
              <a:rPr lang="en-US" sz="4800" dirty="0" smtClean="0">
                <a:solidFill>
                  <a:schemeClr val="accent6">
                    <a:lumMod val="75000"/>
                  </a:schemeClr>
                </a:solidFill>
              </a:rPr>
              <a:t> </a:t>
            </a:r>
            <a:r>
              <a:rPr lang="en-US" sz="4800" b="1" dirty="0" smtClean="0">
                <a:solidFill>
                  <a:schemeClr val="accent6">
                    <a:lumMod val="75000"/>
                  </a:schemeClr>
                </a:solidFill>
                <a:latin typeface="Calibri" panose="020F0502020204030204" pitchFamily="34" charset="0"/>
                <a:cs typeface="Calibri" panose="020F0502020204030204" pitchFamily="34" charset="0"/>
              </a:rPr>
              <a:t>is it </a:t>
            </a:r>
            <a:r>
              <a:rPr lang="en-US" sz="4800" b="1" dirty="0" smtClean="0">
                <a:solidFill>
                  <a:schemeClr val="accent6">
                    <a:lumMod val="75000"/>
                  </a:schemeClr>
                </a:solidFill>
              </a:rPr>
              <a:t>helpful?</a:t>
            </a:r>
            <a:endParaRPr lang="en-US" sz="4800" b="1" dirty="0">
              <a:solidFill>
                <a:schemeClr val="accent6">
                  <a:lumMod val="75000"/>
                </a:schemeClr>
              </a:solidFill>
            </a:endParaRPr>
          </a:p>
        </p:txBody>
      </p:sp>
      <p:sp>
        <p:nvSpPr>
          <p:cNvPr id="4" name="TextBox 3"/>
          <p:cNvSpPr txBox="1"/>
          <p:nvPr/>
        </p:nvSpPr>
        <p:spPr>
          <a:xfrm>
            <a:off x="2209800" y="2971800"/>
            <a:ext cx="5143500" cy="1692771"/>
          </a:xfrm>
          <a:prstGeom prst="rect">
            <a:avLst/>
          </a:prstGeom>
          <a:noFill/>
        </p:spPr>
        <p:txBody>
          <a:bodyPr wrap="square" rtlCol="0">
            <a:spAutoFit/>
          </a:bodyPr>
          <a:lstStyle/>
          <a:p>
            <a:pPr marL="574675" indent="-457200">
              <a:spcAft>
                <a:spcPts val="1200"/>
              </a:spcAft>
              <a:buClr>
                <a:schemeClr val="accent6"/>
              </a:buClr>
              <a:buFont typeface="Wingdings" panose="05000000000000000000" pitchFamily="2" charset="2"/>
              <a:buChar char="ü"/>
            </a:pPr>
            <a:r>
              <a:rPr lang="en-US" sz="2800" b="1" dirty="0" smtClean="0">
                <a:solidFill>
                  <a:schemeClr val="bg1"/>
                </a:solidFill>
              </a:rPr>
              <a:t>Reduces stress</a:t>
            </a:r>
          </a:p>
          <a:p>
            <a:pPr marL="574675" indent="-457200">
              <a:spcAft>
                <a:spcPts val="1200"/>
              </a:spcAft>
              <a:buClr>
                <a:schemeClr val="accent6"/>
              </a:buClr>
              <a:buFont typeface="Wingdings" panose="05000000000000000000" pitchFamily="2" charset="2"/>
              <a:buChar char="ü"/>
            </a:pPr>
            <a:r>
              <a:rPr lang="en-US" sz="2800" b="1" dirty="0" smtClean="0">
                <a:solidFill>
                  <a:schemeClr val="bg1"/>
                </a:solidFill>
              </a:rPr>
              <a:t>Promotes better teamwork</a:t>
            </a:r>
          </a:p>
          <a:p>
            <a:pPr marL="574675" indent="-457200">
              <a:spcAft>
                <a:spcPts val="1200"/>
              </a:spcAft>
              <a:buClr>
                <a:schemeClr val="accent6"/>
              </a:buClr>
              <a:buFont typeface="Wingdings" panose="05000000000000000000" pitchFamily="2" charset="2"/>
              <a:buChar char="ü"/>
            </a:pPr>
            <a:r>
              <a:rPr lang="en-US" sz="2800" b="1" dirty="0" smtClean="0">
                <a:solidFill>
                  <a:schemeClr val="bg1"/>
                </a:solidFill>
              </a:rPr>
              <a:t>Enhances job satisfaction</a:t>
            </a:r>
            <a:endParaRPr lang="en-US" sz="2800" b="1" dirty="0">
              <a:solidFill>
                <a:schemeClr val="bg1"/>
              </a:solidFill>
            </a:endParaRPr>
          </a:p>
        </p:txBody>
      </p:sp>
      <p:sp>
        <p:nvSpPr>
          <p:cNvPr id="5" name="Bent Arrow 4"/>
          <p:cNvSpPr/>
          <p:nvPr/>
        </p:nvSpPr>
        <p:spPr>
          <a:xfrm rot="10800000" flipH="1">
            <a:off x="533400" y="2827585"/>
            <a:ext cx="1524000" cy="1363415"/>
          </a:xfrm>
          <a:prstGeom prst="bentArrow">
            <a:avLst>
              <a:gd name="adj1" fmla="val 26328"/>
              <a:gd name="adj2" fmla="val 25332"/>
              <a:gd name="adj3" fmla="val 41601"/>
              <a:gd name="adj4" fmla="val 13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096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143000"/>
            <a:ext cx="7962900" cy="769441"/>
          </a:xfrm>
          <a:prstGeom prst="rect">
            <a:avLst/>
          </a:prstGeom>
          <a:noFill/>
        </p:spPr>
        <p:txBody>
          <a:bodyPr wrap="square" rtlCol="0">
            <a:spAutoFit/>
          </a:bodyPr>
          <a:lstStyle/>
          <a:p>
            <a:pPr algn="ctr"/>
            <a:r>
              <a:rPr lang="en-US" sz="4400" b="1" dirty="0" smtClean="0">
                <a:solidFill>
                  <a:schemeClr val="accent6">
                    <a:lumMod val="75000"/>
                  </a:schemeClr>
                </a:solidFill>
              </a:rPr>
              <a:t>Professional</a:t>
            </a:r>
            <a:r>
              <a:rPr lang="en-US" sz="4400" dirty="0" smtClean="0">
                <a:solidFill>
                  <a:schemeClr val="accent6">
                    <a:lumMod val="75000"/>
                  </a:schemeClr>
                </a:solidFill>
              </a:rPr>
              <a:t> </a:t>
            </a:r>
            <a:r>
              <a:rPr lang="en-US" sz="4400" dirty="0" smtClean="0">
                <a:solidFill>
                  <a:schemeClr val="accent6">
                    <a:lumMod val="75000"/>
                  </a:schemeClr>
                </a:solidFill>
                <a:latin typeface="Calibri Light" panose="020F0302020204030204" pitchFamily="34" charset="0"/>
                <a:cs typeface="Calibri Light" panose="020F0302020204030204" pitchFamily="34" charset="0"/>
              </a:rPr>
              <a:t>vs.</a:t>
            </a:r>
            <a:r>
              <a:rPr lang="en-US" sz="4400" dirty="0" smtClean="0">
                <a:solidFill>
                  <a:schemeClr val="accent6">
                    <a:lumMod val="75000"/>
                  </a:schemeClr>
                </a:solidFill>
              </a:rPr>
              <a:t> </a:t>
            </a:r>
            <a:r>
              <a:rPr lang="en-US" sz="4400" b="1" dirty="0" smtClean="0">
                <a:solidFill>
                  <a:schemeClr val="accent6">
                    <a:lumMod val="75000"/>
                  </a:schemeClr>
                </a:solidFill>
              </a:rPr>
              <a:t>Unprofessional</a:t>
            </a:r>
            <a:endParaRPr lang="en-US" sz="4400" b="1" dirty="0">
              <a:solidFill>
                <a:schemeClr val="accent6">
                  <a:lumMod val="75000"/>
                </a:schemeClr>
              </a:solidFill>
            </a:endParaRPr>
          </a:p>
        </p:txBody>
      </p:sp>
      <p:sp>
        <p:nvSpPr>
          <p:cNvPr id="3" name="TextBox 2"/>
          <p:cNvSpPr txBox="1"/>
          <p:nvPr/>
        </p:nvSpPr>
        <p:spPr>
          <a:xfrm>
            <a:off x="950991" y="2097704"/>
            <a:ext cx="3730594" cy="4078039"/>
          </a:xfrm>
          <a:prstGeom prst="rect">
            <a:avLst/>
          </a:prstGeom>
          <a:noFill/>
          <a:ln>
            <a:noFill/>
          </a:ln>
        </p:spPr>
        <p:txBody>
          <a:bodyPr wrap="square" rtlCol="0">
            <a:spAutoFit/>
          </a:bodyPr>
          <a:lstStyle/>
          <a:p>
            <a:pPr marL="285750" indent="-231775">
              <a:spcAft>
                <a:spcPts val="600"/>
              </a:spcAft>
              <a:buClr>
                <a:schemeClr val="accent6">
                  <a:lumMod val="75000"/>
                </a:schemeClr>
              </a:buClr>
              <a:buFont typeface="Arial" pitchFamily="34" charset="0"/>
              <a:buChar char="•"/>
            </a:pPr>
            <a:r>
              <a:rPr lang="en-US" dirty="0" smtClean="0">
                <a:solidFill>
                  <a:srgbClr val="0B2442"/>
                </a:solidFill>
              </a:rPr>
              <a:t>People enjoy working together</a:t>
            </a:r>
          </a:p>
          <a:p>
            <a:pPr marL="285750" indent="-231775">
              <a:spcAft>
                <a:spcPts val="600"/>
              </a:spcAft>
              <a:buClr>
                <a:schemeClr val="accent6">
                  <a:lumMod val="75000"/>
                </a:schemeClr>
              </a:buClr>
              <a:buFont typeface="Arial" pitchFamily="34" charset="0"/>
              <a:buChar char="•"/>
            </a:pPr>
            <a:r>
              <a:rPr lang="en-US" dirty="0" smtClean="0">
                <a:solidFill>
                  <a:srgbClr val="0B2442"/>
                </a:solidFill>
              </a:rPr>
              <a:t>Changes can be made with full cooperation</a:t>
            </a:r>
          </a:p>
          <a:p>
            <a:pPr marL="285750" indent="-231775">
              <a:spcAft>
                <a:spcPts val="600"/>
              </a:spcAft>
              <a:buClr>
                <a:schemeClr val="accent6">
                  <a:lumMod val="75000"/>
                </a:schemeClr>
              </a:buClr>
              <a:buFont typeface="Arial" pitchFamily="34" charset="0"/>
              <a:buChar char="•"/>
            </a:pPr>
            <a:r>
              <a:rPr lang="en-US" dirty="0" smtClean="0">
                <a:solidFill>
                  <a:srgbClr val="0B2442"/>
                </a:solidFill>
              </a:rPr>
              <a:t>Employees and managers are willing to help wherever needed</a:t>
            </a:r>
          </a:p>
          <a:p>
            <a:pPr marL="285750" indent="-231775">
              <a:spcAft>
                <a:spcPts val="600"/>
              </a:spcAft>
              <a:buClr>
                <a:schemeClr val="accent6">
                  <a:lumMod val="75000"/>
                </a:schemeClr>
              </a:buClr>
              <a:buFont typeface="Arial" pitchFamily="34" charset="0"/>
              <a:buChar char="•"/>
            </a:pPr>
            <a:r>
              <a:rPr lang="en-US" dirty="0" smtClean="0">
                <a:solidFill>
                  <a:srgbClr val="0B2442"/>
                </a:solidFill>
              </a:rPr>
              <a:t>Customers report high marks for service</a:t>
            </a:r>
          </a:p>
          <a:p>
            <a:pPr marL="285750" indent="-231775">
              <a:spcAft>
                <a:spcPts val="600"/>
              </a:spcAft>
              <a:buClr>
                <a:schemeClr val="accent6">
                  <a:lumMod val="75000"/>
                </a:schemeClr>
              </a:buClr>
              <a:buFont typeface="Arial" pitchFamily="34" charset="0"/>
              <a:buChar char="•"/>
            </a:pPr>
            <a:r>
              <a:rPr lang="en-US" dirty="0" smtClean="0">
                <a:solidFill>
                  <a:srgbClr val="0B2442"/>
                </a:solidFill>
              </a:rPr>
              <a:t>Problems and issues are discussed openly</a:t>
            </a:r>
          </a:p>
          <a:p>
            <a:pPr marL="285750" indent="-231775">
              <a:buClr>
                <a:schemeClr val="accent6">
                  <a:lumMod val="75000"/>
                </a:schemeClr>
              </a:buClr>
              <a:buFont typeface="Arial" pitchFamily="34" charset="0"/>
              <a:buChar char="•"/>
            </a:pPr>
            <a:r>
              <a:rPr lang="en-US" dirty="0" smtClean="0">
                <a:solidFill>
                  <a:srgbClr val="0B2442"/>
                </a:solidFill>
              </a:rPr>
              <a:t>When something doesn’t work, the focus is on identifying issues not blaming</a:t>
            </a:r>
          </a:p>
          <a:p>
            <a:endParaRPr lang="en-US" dirty="0"/>
          </a:p>
        </p:txBody>
      </p:sp>
      <p:sp>
        <p:nvSpPr>
          <p:cNvPr id="5" name="TextBox 4"/>
          <p:cNvSpPr txBox="1"/>
          <p:nvPr/>
        </p:nvSpPr>
        <p:spPr>
          <a:xfrm>
            <a:off x="4876800" y="2106003"/>
            <a:ext cx="3698631" cy="3801041"/>
          </a:xfrm>
          <a:prstGeom prst="rect">
            <a:avLst/>
          </a:prstGeom>
          <a:noFill/>
        </p:spPr>
        <p:txBody>
          <a:bodyPr wrap="square" rtlCol="0">
            <a:spAutoFit/>
          </a:bodyPr>
          <a:lstStyle/>
          <a:p>
            <a:pPr marL="285750" indent="-231775">
              <a:spcAft>
                <a:spcPts val="600"/>
              </a:spcAft>
              <a:buClr>
                <a:schemeClr val="accent6">
                  <a:lumMod val="75000"/>
                </a:schemeClr>
              </a:buClr>
              <a:buFont typeface="Arial" pitchFamily="34" charset="0"/>
              <a:buChar char="•"/>
            </a:pPr>
            <a:r>
              <a:rPr lang="en-US" dirty="0" smtClean="0">
                <a:solidFill>
                  <a:srgbClr val="0B2442"/>
                </a:solidFill>
              </a:rPr>
              <a:t>People form cliques and gossip</a:t>
            </a:r>
          </a:p>
          <a:p>
            <a:pPr marL="285750" indent="-231775">
              <a:spcAft>
                <a:spcPts val="600"/>
              </a:spcAft>
              <a:buClr>
                <a:schemeClr val="accent6">
                  <a:lumMod val="75000"/>
                </a:schemeClr>
              </a:buClr>
              <a:buFont typeface="Arial" pitchFamily="34" charset="0"/>
              <a:buChar char="•"/>
            </a:pPr>
            <a:r>
              <a:rPr lang="en-US" dirty="0" smtClean="0">
                <a:solidFill>
                  <a:srgbClr val="0B2442"/>
                </a:solidFill>
              </a:rPr>
              <a:t>Employees resist change or undermine it</a:t>
            </a:r>
          </a:p>
          <a:p>
            <a:pPr marL="285750" indent="-231775">
              <a:spcAft>
                <a:spcPts val="600"/>
              </a:spcAft>
              <a:buClr>
                <a:schemeClr val="accent6">
                  <a:lumMod val="75000"/>
                </a:schemeClr>
              </a:buClr>
              <a:buFont typeface="Arial" pitchFamily="34" charset="0"/>
              <a:buChar char="•"/>
            </a:pPr>
            <a:r>
              <a:rPr lang="en-US" dirty="0" smtClean="0">
                <a:solidFill>
                  <a:srgbClr val="0B2442"/>
                </a:solidFill>
              </a:rPr>
              <a:t>Employees and managers stick </a:t>
            </a:r>
            <a:br>
              <a:rPr lang="en-US" dirty="0" smtClean="0">
                <a:solidFill>
                  <a:srgbClr val="0B2442"/>
                </a:solidFill>
              </a:rPr>
            </a:br>
            <a:r>
              <a:rPr lang="en-US" dirty="0" smtClean="0">
                <a:solidFill>
                  <a:srgbClr val="0B2442"/>
                </a:solidFill>
              </a:rPr>
              <a:t>to “it’s not my job” attitude</a:t>
            </a:r>
          </a:p>
          <a:p>
            <a:pPr marL="285750" indent="-231775">
              <a:spcAft>
                <a:spcPts val="600"/>
              </a:spcAft>
              <a:buClr>
                <a:schemeClr val="accent6">
                  <a:lumMod val="75000"/>
                </a:schemeClr>
              </a:buClr>
              <a:buFont typeface="Arial" pitchFamily="34" charset="0"/>
              <a:buChar char="•"/>
            </a:pPr>
            <a:r>
              <a:rPr lang="en-US" dirty="0" smtClean="0">
                <a:solidFill>
                  <a:srgbClr val="0B2442"/>
                </a:solidFill>
              </a:rPr>
              <a:t>Customers complain about service</a:t>
            </a:r>
          </a:p>
          <a:p>
            <a:pPr marL="285750" indent="-231775">
              <a:spcAft>
                <a:spcPts val="600"/>
              </a:spcAft>
              <a:buClr>
                <a:schemeClr val="accent6">
                  <a:lumMod val="75000"/>
                </a:schemeClr>
              </a:buClr>
              <a:buFont typeface="Arial" pitchFamily="34" charset="0"/>
              <a:buChar char="•"/>
            </a:pPr>
            <a:r>
              <a:rPr lang="en-US" dirty="0" smtClean="0">
                <a:solidFill>
                  <a:srgbClr val="0B2442"/>
                </a:solidFill>
              </a:rPr>
              <a:t>Problems aren’t discussed even though everyone knows about them</a:t>
            </a:r>
          </a:p>
          <a:p>
            <a:pPr marL="285750" indent="-231775">
              <a:buClr>
                <a:schemeClr val="accent6">
                  <a:lumMod val="75000"/>
                </a:schemeClr>
              </a:buClr>
              <a:buFont typeface="Arial" pitchFamily="34" charset="0"/>
              <a:buChar char="•"/>
            </a:pPr>
            <a:r>
              <a:rPr lang="en-US" dirty="0" smtClean="0">
                <a:solidFill>
                  <a:srgbClr val="0B2442"/>
                </a:solidFill>
              </a:rPr>
              <a:t>When something doesn’t work, the focus is on blaming people or each other</a:t>
            </a:r>
            <a:endParaRPr lang="en-US" dirty="0">
              <a:solidFill>
                <a:srgbClr val="0B2442"/>
              </a:solidFill>
            </a:endParaRPr>
          </a:p>
        </p:txBody>
      </p:sp>
    </p:spTree>
    <p:extLst>
      <p:ext uri="{BB962C8B-B14F-4D97-AF65-F5344CB8AC3E}">
        <p14:creationId xmlns:p14="http://schemas.microsoft.com/office/powerpoint/2010/main" val="233096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5044" y="1143000"/>
            <a:ext cx="2019848" cy="769441"/>
          </a:xfrm>
          <a:prstGeom prst="rect">
            <a:avLst/>
          </a:prstGeom>
          <a:noFill/>
        </p:spPr>
        <p:txBody>
          <a:bodyPr wrap="none" rtlCol="0">
            <a:spAutoFit/>
          </a:bodyPr>
          <a:lstStyle/>
          <a:p>
            <a:pPr algn="ctr"/>
            <a:r>
              <a:rPr lang="en-US" sz="4400" b="1" dirty="0" smtClean="0">
                <a:solidFill>
                  <a:schemeClr val="accent6">
                    <a:lumMod val="75000"/>
                  </a:schemeClr>
                </a:solidFill>
              </a:rPr>
              <a:t>Respect</a:t>
            </a:r>
            <a:endParaRPr lang="en-US" sz="4400" b="1" dirty="0">
              <a:solidFill>
                <a:schemeClr val="accent6">
                  <a:lumMod val="75000"/>
                </a:schemeClr>
              </a:solidFill>
            </a:endParaRPr>
          </a:p>
        </p:txBody>
      </p:sp>
      <p:sp>
        <p:nvSpPr>
          <p:cNvPr id="3" name="TextBox 2"/>
          <p:cNvSpPr txBox="1"/>
          <p:nvPr/>
        </p:nvSpPr>
        <p:spPr>
          <a:xfrm>
            <a:off x="246184" y="2132258"/>
            <a:ext cx="8897815" cy="4355038"/>
          </a:xfrm>
          <a:prstGeom prst="rect">
            <a:avLst/>
          </a:prstGeom>
          <a:noFill/>
        </p:spPr>
        <p:txBody>
          <a:bodyPr wrap="square" rtlCol="0">
            <a:spAutoFit/>
          </a:bodyPr>
          <a:lstStyle/>
          <a:p>
            <a:pPr>
              <a:spcAft>
                <a:spcPts val="1800"/>
              </a:spcAft>
            </a:pPr>
            <a:r>
              <a:rPr lang="en-US" sz="3200" b="1" dirty="0" smtClean="0">
                <a:solidFill>
                  <a:srgbClr val="0B2442"/>
                </a:solidFill>
              </a:rPr>
              <a:t>In a respectful,</a:t>
            </a:r>
            <a:r>
              <a:rPr lang="en-US" sz="3200" dirty="0" smtClean="0">
                <a:solidFill>
                  <a:srgbClr val="0B2442"/>
                </a:solidFill>
              </a:rPr>
              <a:t> </a:t>
            </a:r>
            <a:r>
              <a:rPr lang="en-US" sz="3200" b="1" dirty="0" smtClean="0">
                <a:solidFill>
                  <a:srgbClr val="0B2442"/>
                </a:solidFill>
              </a:rPr>
              <a:t>caring,</a:t>
            </a:r>
            <a:r>
              <a:rPr lang="en-US" sz="3200" dirty="0" smtClean="0">
                <a:solidFill>
                  <a:srgbClr val="0B2442"/>
                </a:solidFill>
              </a:rPr>
              <a:t> </a:t>
            </a:r>
            <a:r>
              <a:rPr lang="en-US" sz="3200" b="1" dirty="0" smtClean="0">
                <a:solidFill>
                  <a:srgbClr val="0B2442"/>
                </a:solidFill>
              </a:rPr>
              <a:t>and responsible work environment:</a:t>
            </a:r>
          </a:p>
          <a:p>
            <a:pPr marL="687388" indent="-285750">
              <a:spcAft>
                <a:spcPts val="1200"/>
              </a:spcAft>
              <a:buClr>
                <a:schemeClr val="accent6">
                  <a:lumMod val="75000"/>
                </a:schemeClr>
              </a:buClr>
              <a:buFont typeface="Arial" pitchFamily="34" charset="0"/>
              <a:buChar char="•"/>
            </a:pPr>
            <a:r>
              <a:rPr lang="en-US" sz="2400" dirty="0" smtClean="0">
                <a:solidFill>
                  <a:srgbClr val="0B2442"/>
                </a:solidFill>
              </a:rPr>
              <a:t>Employees</a:t>
            </a:r>
            <a:r>
              <a:rPr lang="en-US" sz="2400" dirty="0">
                <a:solidFill>
                  <a:srgbClr val="0B2442"/>
                </a:solidFill>
              </a:rPr>
              <a:t> </a:t>
            </a:r>
            <a:r>
              <a:rPr lang="en-US" sz="2400" dirty="0" smtClean="0">
                <a:solidFill>
                  <a:srgbClr val="0B2442"/>
                </a:solidFill>
              </a:rPr>
              <a:t>feel valued</a:t>
            </a:r>
          </a:p>
          <a:p>
            <a:pPr marL="687388" indent="-285750">
              <a:spcAft>
                <a:spcPts val="1200"/>
              </a:spcAft>
              <a:buClr>
                <a:schemeClr val="accent6">
                  <a:lumMod val="75000"/>
                </a:schemeClr>
              </a:buClr>
              <a:buFont typeface="Arial" pitchFamily="34" charset="0"/>
              <a:buChar char="•"/>
            </a:pPr>
            <a:r>
              <a:rPr lang="en-US" sz="2400" dirty="0" smtClean="0">
                <a:solidFill>
                  <a:srgbClr val="0B2442"/>
                </a:solidFill>
              </a:rPr>
              <a:t>Communication is polite and courteous</a:t>
            </a:r>
          </a:p>
          <a:p>
            <a:pPr marL="687388" indent="-285750">
              <a:spcAft>
                <a:spcPts val="1200"/>
              </a:spcAft>
              <a:buClr>
                <a:schemeClr val="accent6">
                  <a:lumMod val="75000"/>
                </a:schemeClr>
              </a:buClr>
              <a:buFont typeface="Arial" pitchFamily="34" charset="0"/>
              <a:buChar char="•"/>
            </a:pPr>
            <a:r>
              <a:rPr lang="en-US" sz="2400" dirty="0" smtClean="0">
                <a:solidFill>
                  <a:srgbClr val="0B2442"/>
                </a:solidFill>
              </a:rPr>
              <a:t>People treat each other as they want to be treated</a:t>
            </a:r>
          </a:p>
          <a:p>
            <a:pPr marL="687388" indent="-285750">
              <a:spcAft>
                <a:spcPts val="1200"/>
              </a:spcAft>
              <a:buClr>
                <a:schemeClr val="accent6">
                  <a:lumMod val="75000"/>
                </a:schemeClr>
              </a:buClr>
              <a:buFont typeface="Arial" pitchFamily="34" charset="0"/>
              <a:buChar char="•"/>
            </a:pPr>
            <a:r>
              <a:rPr lang="en-US" sz="2400" dirty="0" smtClean="0">
                <a:solidFill>
                  <a:srgbClr val="0B2442"/>
                </a:solidFill>
              </a:rPr>
              <a:t>Conflict is addressed in a positive and respectful manner</a:t>
            </a:r>
          </a:p>
          <a:p>
            <a:pPr marL="687388" indent="-285750">
              <a:spcAft>
                <a:spcPts val="1200"/>
              </a:spcAft>
              <a:buClr>
                <a:schemeClr val="accent6">
                  <a:lumMod val="75000"/>
                </a:schemeClr>
              </a:buClr>
              <a:buFont typeface="Arial" pitchFamily="34" charset="0"/>
              <a:buChar char="•"/>
            </a:pPr>
            <a:r>
              <a:rPr lang="en-US" sz="2400" dirty="0" smtClean="0">
                <a:solidFill>
                  <a:srgbClr val="0B2442"/>
                </a:solidFill>
              </a:rPr>
              <a:t>Harassment and disrespectful behavior are not tolerated</a:t>
            </a:r>
          </a:p>
          <a:p>
            <a:pPr marL="457200" indent="-457200">
              <a:buClr>
                <a:srgbClr val="00B0F0"/>
              </a:buClr>
              <a:buFont typeface="Arial" pitchFamily="34" charset="0"/>
              <a:buChar char="•"/>
            </a:pPr>
            <a:endParaRPr lang="en-US" sz="2800" dirty="0" smtClean="0">
              <a:solidFill>
                <a:srgbClr val="002060"/>
              </a:solidFill>
            </a:endParaRPr>
          </a:p>
        </p:txBody>
      </p:sp>
    </p:spTree>
    <p:extLst>
      <p:ext uri="{BB962C8B-B14F-4D97-AF65-F5344CB8AC3E}">
        <p14:creationId xmlns:p14="http://schemas.microsoft.com/office/powerpoint/2010/main" val="233096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150" y="1693832"/>
            <a:ext cx="8305800" cy="2308324"/>
          </a:xfrm>
          <a:prstGeom prst="rect">
            <a:avLst/>
          </a:prstGeom>
          <a:noFill/>
        </p:spPr>
        <p:txBody>
          <a:bodyPr wrap="square" rtlCol="0">
            <a:spAutoFit/>
          </a:bodyPr>
          <a:lstStyle/>
          <a:p>
            <a:pPr algn="ctr"/>
            <a:r>
              <a:rPr lang="en-US" sz="3600" dirty="0" smtClean="0">
                <a:solidFill>
                  <a:srgbClr val="0B2442"/>
                </a:solidFill>
                <a:latin typeface="Calibri Light" panose="020F0302020204030204" pitchFamily="34" charset="0"/>
                <a:cs typeface="Calibri Light" panose="020F0302020204030204" pitchFamily="34" charset="0"/>
              </a:rPr>
              <a:t>You may </a:t>
            </a:r>
            <a:r>
              <a:rPr lang="en-US" sz="3600" b="1" dirty="0" smtClean="0">
                <a:solidFill>
                  <a:srgbClr val="0B2442"/>
                </a:solidFill>
                <a:latin typeface="+mj-lt"/>
                <a:cs typeface="Calibri Light" panose="020F0302020204030204" pitchFamily="34" charset="0"/>
              </a:rPr>
              <a:t>NOT</a:t>
            </a:r>
            <a:r>
              <a:rPr lang="en-US" sz="3600" dirty="0" smtClean="0">
                <a:solidFill>
                  <a:srgbClr val="0B2442"/>
                </a:solidFill>
                <a:latin typeface="Calibri Light" panose="020F0302020204030204" pitchFamily="34" charset="0"/>
                <a:cs typeface="Calibri Light" panose="020F0302020204030204" pitchFamily="34" charset="0"/>
              </a:rPr>
              <a:t> like someone</a:t>
            </a:r>
            <a:r>
              <a:rPr lang="en-US" sz="3600" dirty="0">
                <a:solidFill>
                  <a:srgbClr val="0B2442"/>
                </a:solidFill>
                <a:latin typeface="Calibri Light" panose="020F0302020204030204" pitchFamily="34" charset="0"/>
                <a:cs typeface="Calibri Light" panose="020F0302020204030204" pitchFamily="34" charset="0"/>
              </a:rPr>
              <a:t> </a:t>
            </a:r>
            <a:r>
              <a:rPr lang="en-US" sz="3600" dirty="0" smtClean="0">
                <a:solidFill>
                  <a:srgbClr val="0B2442"/>
                </a:solidFill>
                <a:latin typeface="Calibri Light" panose="020F0302020204030204" pitchFamily="34" charset="0"/>
                <a:cs typeface="Calibri Light" panose="020F0302020204030204" pitchFamily="34" charset="0"/>
              </a:rPr>
              <a:t>or choose them as a friend, but it is </a:t>
            </a:r>
            <a:r>
              <a:rPr lang="en-US" sz="3600" b="1" dirty="0" smtClean="0">
                <a:solidFill>
                  <a:srgbClr val="0B2442"/>
                </a:solidFill>
                <a:cs typeface="Calibri Light" panose="020F0302020204030204" pitchFamily="34" charset="0"/>
              </a:rPr>
              <a:t>your responsibility </a:t>
            </a:r>
            <a:r>
              <a:rPr lang="en-US" sz="3600" dirty="0" smtClean="0">
                <a:solidFill>
                  <a:srgbClr val="0B2442"/>
                </a:solidFill>
                <a:latin typeface="Calibri Light" panose="020F0302020204030204" pitchFamily="34" charset="0"/>
                <a:cs typeface="Calibri Light" panose="020F0302020204030204" pitchFamily="34" charset="0"/>
              </a:rPr>
              <a:t>to figure out how to have a courteous and professional work relationship. </a:t>
            </a:r>
            <a:endParaRPr lang="en-US" sz="3600" dirty="0">
              <a:solidFill>
                <a:srgbClr val="0B2442"/>
              </a:solidFill>
              <a:latin typeface="Calibri Light" panose="020F0302020204030204" pitchFamily="34" charset="0"/>
              <a:cs typeface="Calibri Light" panose="020F0302020204030204" pitchFamily="34" charset="0"/>
            </a:endParaRPr>
          </a:p>
        </p:txBody>
      </p:sp>
      <p:sp>
        <p:nvSpPr>
          <p:cNvPr id="3" name="Rectangle 2"/>
          <p:cNvSpPr/>
          <p:nvPr/>
        </p:nvSpPr>
        <p:spPr>
          <a:xfrm>
            <a:off x="342900" y="4572000"/>
            <a:ext cx="8496300" cy="523220"/>
          </a:xfrm>
          <a:prstGeom prst="rect">
            <a:avLst/>
          </a:prstGeom>
        </p:spPr>
        <p:txBody>
          <a:bodyPr wrap="square">
            <a:spAutoFit/>
          </a:bodyPr>
          <a:lstStyle/>
          <a:p>
            <a:pPr algn="ctr"/>
            <a:r>
              <a:rPr lang="en-US" sz="2800" b="1" dirty="0" smtClean="0">
                <a:solidFill>
                  <a:schemeClr val="accent6">
                    <a:lumMod val="75000"/>
                  </a:schemeClr>
                </a:solidFill>
                <a:latin typeface="+mj-lt"/>
                <a:cs typeface="Calibri Light" panose="020F0302020204030204" pitchFamily="34" charset="0"/>
              </a:rPr>
              <a:t>EVERYONE </a:t>
            </a:r>
            <a:r>
              <a:rPr lang="en-US" sz="2800" b="1" dirty="0">
                <a:solidFill>
                  <a:schemeClr val="accent6">
                    <a:lumMod val="75000"/>
                  </a:schemeClr>
                </a:solidFill>
                <a:latin typeface="+mj-lt"/>
                <a:cs typeface="Calibri Light" panose="020F0302020204030204" pitchFamily="34" charset="0"/>
              </a:rPr>
              <a:t>deserves to be treated respectfully at work.</a:t>
            </a:r>
          </a:p>
        </p:txBody>
      </p:sp>
    </p:spTree>
    <p:extLst>
      <p:ext uri="{BB962C8B-B14F-4D97-AF65-F5344CB8AC3E}">
        <p14:creationId xmlns:p14="http://schemas.microsoft.com/office/powerpoint/2010/main" val="233096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0150" y="1371600"/>
            <a:ext cx="6896100" cy="1200329"/>
          </a:xfrm>
          <a:prstGeom prst="rect">
            <a:avLst/>
          </a:prstGeom>
          <a:noFill/>
        </p:spPr>
        <p:txBody>
          <a:bodyPr wrap="square" rtlCol="0">
            <a:spAutoFit/>
          </a:bodyPr>
          <a:lstStyle/>
          <a:p>
            <a:pPr algn="ctr"/>
            <a:r>
              <a:rPr lang="en-US" sz="3600" b="1" dirty="0" smtClean="0">
                <a:solidFill>
                  <a:schemeClr val="accent6">
                    <a:lumMod val="75000"/>
                  </a:schemeClr>
                </a:solidFill>
              </a:rPr>
              <a:t>What are the Barriers to a </a:t>
            </a:r>
          </a:p>
          <a:p>
            <a:pPr algn="ctr"/>
            <a:r>
              <a:rPr lang="en-US" sz="3600" b="1" dirty="0" smtClean="0">
                <a:solidFill>
                  <a:schemeClr val="accent6">
                    <a:lumMod val="75000"/>
                  </a:schemeClr>
                </a:solidFill>
              </a:rPr>
              <a:t>Professional Work Environment?</a:t>
            </a:r>
            <a:endParaRPr lang="en-US" sz="3600" b="1" dirty="0">
              <a:solidFill>
                <a:schemeClr val="accent6">
                  <a:lumMod val="75000"/>
                </a:schemeClr>
              </a:solidFill>
            </a:endParaRPr>
          </a:p>
        </p:txBody>
      </p:sp>
      <p:sp>
        <p:nvSpPr>
          <p:cNvPr id="3" name="TextBox 2"/>
          <p:cNvSpPr txBox="1"/>
          <p:nvPr/>
        </p:nvSpPr>
        <p:spPr>
          <a:xfrm>
            <a:off x="990600" y="2819400"/>
            <a:ext cx="7315200" cy="3077766"/>
          </a:xfrm>
          <a:prstGeom prst="rect">
            <a:avLst/>
          </a:prstGeom>
          <a:noFill/>
        </p:spPr>
        <p:txBody>
          <a:bodyPr wrap="square" rtlCol="0">
            <a:spAutoFit/>
          </a:bodyPr>
          <a:lstStyle/>
          <a:p>
            <a:pPr marL="457200" indent="-285750">
              <a:spcAft>
                <a:spcPts val="1200"/>
              </a:spcAft>
              <a:buClr>
                <a:schemeClr val="accent6">
                  <a:lumMod val="75000"/>
                </a:schemeClr>
              </a:buClr>
              <a:buFont typeface="Arial" pitchFamily="34" charset="0"/>
              <a:buChar char="•"/>
            </a:pPr>
            <a:r>
              <a:rPr lang="en-US" sz="2400" dirty="0" smtClean="0">
                <a:solidFill>
                  <a:srgbClr val="0B2442"/>
                </a:solidFill>
              </a:rPr>
              <a:t>Job-related stressors</a:t>
            </a:r>
          </a:p>
          <a:p>
            <a:pPr marL="457200" indent="-285750">
              <a:spcAft>
                <a:spcPts val="1200"/>
              </a:spcAft>
              <a:buClr>
                <a:schemeClr val="accent6">
                  <a:lumMod val="75000"/>
                </a:schemeClr>
              </a:buClr>
              <a:buFont typeface="Arial" pitchFamily="34" charset="0"/>
              <a:buChar char="•"/>
            </a:pPr>
            <a:r>
              <a:rPr lang="en-US" sz="2400" dirty="0" smtClean="0">
                <a:solidFill>
                  <a:srgbClr val="0B2442"/>
                </a:solidFill>
              </a:rPr>
              <a:t>Issues with co-workers and/or supervisors</a:t>
            </a:r>
          </a:p>
          <a:p>
            <a:pPr marL="457200" indent="-285750">
              <a:spcAft>
                <a:spcPts val="1200"/>
              </a:spcAft>
              <a:buClr>
                <a:schemeClr val="accent6">
                  <a:lumMod val="75000"/>
                </a:schemeClr>
              </a:buClr>
              <a:buFont typeface="Arial" pitchFamily="34" charset="0"/>
              <a:buChar char="•"/>
            </a:pPr>
            <a:r>
              <a:rPr lang="en-US" sz="2400" dirty="0" smtClean="0">
                <a:solidFill>
                  <a:srgbClr val="0B2442"/>
                </a:solidFill>
              </a:rPr>
              <a:t>Difficulty managing responsibilities or tasks</a:t>
            </a:r>
          </a:p>
          <a:p>
            <a:pPr marL="457200" indent="-285750">
              <a:spcAft>
                <a:spcPts val="1200"/>
              </a:spcAft>
              <a:buClr>
                <a:schemeClr val="accent6">
                  <a:lumMod val="75000"/>
                </a:schemeClr>
              </a:buClr>
              <a:buFont typeface="Arial" pitchFamily="34" charset="0"/>
              <a:buChar char="•"/>
            </a:pPr>
            <a:r>
              <a:rPr lang="en-US" sz="2400" dirty="0" smtClean="0">
                <a:solidFill>
                  <a:srgbClr val="0B2442"/>
                </a:solidFill>
              </a:rPr>
              <a:t>Personal issues or problems</a:t>
            </a:r>
          </a:p>
          <a:p>
            <a:pPr marL="457200" indent="-285750">
              <a:spcAft>
                <a:spcPts val="1200"/>
              </a:spcAft>
              <a:buClr>
                <a:schemeClr val="accent6">
                  <a:lumMod val="75000"/>
                </a:schemeClr>
              </a:buClr>
              <a:buFont typeface="Arial" pitchFamily="34" charset="0"/>
              <a:buChar char="•"/>
            </a:pPr>
            <a:r>
              <a:rPr lang="en-US" sz="2400" dirty="0" smtClean="0">
                <a:solidFill>
                  <a:srgbClr val="0B2442"/>
                </a:solidFill>
              </a:rPr>
              <a:t>Past experiences</a:t>
            </a:r>
          </a:p>
          <a:p>
            <a:pPr marL="457200" indent="-285750">
              <a:spcAft>
                <a:spcPts val="1200"/>
              </a:spcAft>
              <a:buClr>
                <a:schemeClr val="accent6">
                  <a:lumMod val="75000"/>
                </a:schemeClr>
              </a:buClr>
              <a:buFont typeface="Arial" pitchFamily="34" charset="0"/>
              <a:buChar char="•"/>
            </a:pPr>
            <a:r>
              <a:rPr lang="en-US" sz="2400" dirty="0" smtClean="0">
                <a:solidFill>
                  <a:srgbClr val="0B2442"/>
                </a:solidFill>
              </a:rPr>
              <a:t>Health issues</a:t>
            </a:r>
            <a:endParaRPr lang="en-US" sz="2400" dirty="0">
              <a:solidFill>
                <a:srgbClr val="0B2442"/>
              </a:solidFill>
            </a:endParaRPr>
          </a:p>
        </p:txBody>
      </p:sp>
    </p:spTree>
    <p:extLst>
      <p:ext uri="{BB962C8B-B14F-4D97-AF65-F5344CB8AC3E}">
        <p14:creationId xmlns:p14="http://schemas.microsoft.com/office/powerpoint/2010/main" val="233096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19200"/>
            <a:ext cx="8513885" cy="646331"/>
          </a:xfrm>
          <a:prstGeom prst="rect">
            <a:avLst/>
          </a:prstGeom>
          <a:noFill/>
        </p:spPr>
        <p:txBody>
          <a:bodyPr wrap="square" rtlCol="0">
            <a:spAutoFit/>
          </a:bodyPr>
          <a:lstStyle/>
          <a:p>
            <a:pPr algn="ctr"/>
            <a:r>
              <a:rPr lang="en-US" sz="3600" b="1" dirty="0" smtClean="0">
                <a:solidFill>
                  <a:schemeClr val="accent6">
                    <a:lumMod val="75000"/>
                  </a:schemeClr>
                </a:solidFill>
              </a:rPr>
              <a:t>Strategies for a Positive Work Environment</a:t>
            </a:r>
            <a:endParaRPr lang="en-US" sz="3600" b="1" dirty="0">
              <a:solidFill>
                <a:schemeClr val="accent6">
                  <a:lumMod val="75000"/>
                </a:schemeClr>
              </a:solidFill>
            </a:endParaRPr>
          </a:p>
        </p:txBody>
      </p:sp>
      <p:sp>
        <p:nvSpPr>
          <p:cNvPr id="4" name="TextBox 3"/>
          <p:cNvSpPr txBox="1"/>
          <p:nvPr/>
        </p:nvSpPr>
        <p:spPr>
          <a:xfrm>
            <a:off x="1066800" y="2057400"/>
            <a:ext cx="7086600" cy="3785652"/>
          </a:xfrm>
          <a:prstGeom prst="rect">
            <a:avLst/>
          </a:prstGeom>
          <a:noFill/>
        </p:spPr>
        <p:txBody>
          <a:bodyPr wrap="square" rtlCol="0">
            <a:spAutoFit/>
          </a:bodyPr>
          <a:lstStyle/>
          <a:p>
            <a:pPr marL="342900" indent="-342900">
              <a:spcAft>
                <a:spcPts val="1200"/>
              </a:spcAft>
              <a:buClr>
                <a:schemeClr val="accent6">
                  <a:lumMod val="75000"/>
                </a:schemeClr>
              </a:buClr>
              <a:buFont typeface="Arial" pitchFamily="34" charset="0"/>
              <a:buChar char="•"/>
            </a:pPr>
            <a:r>
              <a:rPr lang="en-US" sz="2500" dirty="0" smtClean="0">
                <a:solidFill>
                  <a:srgbClr val="0B2442"/>
                </a:solidFill>
              </a:rPr>
              <a:t>Try to understand the other person’s point of view</a:t>
            </a:r>
          </a:p>
          <a:p>
            <a:pPr marL="342900" indent="-342900">
              <a:spcAft>
                <a:spcPts val="1200"/>
              </a:spcAft>
              <a:buClr>
                <a:schemeClr val="accent6">
                  <a:lumMod val="75000"/>
                </a:schemeClr>
              </a:buClr>
              <a:buFont typeface="Arial" pitchFamily="34" charset="0"/>
              <a:buChar char="•"/>
            </a:pPr>
            <a:r>
              <a:rPr lang="en-US" sz="2500" dirty="0" smtClean="0">
                <a:solidFill>
                  <a:srgbClr val="0B2442"/>
                </a:solidFill>
              </a:rPr>
              <a:t>Accept values and opinions that are different from your own </a:t>
            </a:r>
            <a:r>
              <a:rPr lang="en-US" sz="2500" dirty="0" smtClean="0">
                <a:solidFill>
                  <a:srgbClr val="0B2442"/>
                </a:solidFill>
                <a:latin typeface="Calibri Light" panose="020F0302020204030204" pitchFamily="34" charset="0"/>
                <a:cs typeface="Calibri Light" panose="020F0302020204030204" pitchFamily="34" charset="0"/>
              </a:rPr>
              <a:t>(or agree to disagree)</a:t>
            </a:r>
          </a:p>
          <a:p>
            <a:pPr marL="342900" indent="-342900">
              <a:spcAft>
                <a:spcPts val="1200"/>
              </a:spcAft>
              <a:buClr>
                <a:schemeClr val="accent6">
                  <a:lumMod val="75000"/>
                </a:schemeClr>
              </a:buClr>
              <a:buFont typeface="Arial" pitchFamily="34" charset="0"/>
              <a:buChar char="•"/>
            </a:pPr>
            <a:r>
              <a:rPr lang="en-US" sz="2500" dirty="0" smtClean="0">
                <a:solidFill>
                  <a:srgbClr val="0B2442"/>
                </a:solidFill>
              </a:rPr>
              <a:t>Identify your own feelings before you share your concerns with another person</a:t>
            </a:r>
          </a:p>
          <a:p>
            <a:pPr marL="342900" indent="-342900">
              <a:spcAft>
                <a:spcPts val="1200"/>
              </a:spcAft>
              <a:buClr>
                <a:schemeClr val="accent6">
                  <a:lumMod val="75000"/>
                </a:schemeClr>
              </a:buClr>
              <a:buFont typeface="Arial" pitchFamily="34" charset="0"/>
              <a:buChar char="•"/>
            </a:pPr>
            <a:r>
              <a:rPr lang="en-US" sz="2500" dirty="0" smtClean="0">
                <a:solidFill>
                  <a:srgbClr val="0B2442"/>
                </a:solidFill>
              </a:rPr>
              <a:t>Do not blame, threaten, or name call even if you are angry or hurt</a:t>
            </a:r>
          </a:p>
          <a:p>
            <a:pPr marL="342900" indent="-342900">
              <a:buClr>
                <a:schemeClr val="accent6">
                  <a:lumMod val="75000"/>
                </a:schemeClr>
              </a:buClr>
              <a:buFont typeface="Arial" pitchFamily="34" charset="0"/>
              <a:buChar char="•"/>
            </a:pPr>
            <a:r>
              <a:rPr lang="en-US" sz="2500" dirty="0" smtClean="0">
                <a:solidFill>
                  <a:srgbClr val="0B2442"/>
                </a:solidFill>
              </a:rPr>
              <a:t>Report harassment, discrimination, or abuse</a:t>
            </a:r>
            <a:endParaRPr lang="en-US" sz="2500" dirty="0">
              <a:solidFill>
                <a:srgbClr val="0B2442"/>
              </a:solidFill>
            </a:endParaRPr>
          </a:p>
        </p:txBody>
      </p:sp>
    </p:spTree>
    <p:extLst>
      <p:ext uri="{BB962C8B-B14F-4D97-AF65-F5344CB8AC3E}">
        <p14:creationId xmlns:p14="http://schemas.microsoft.com/office/powerpoint/2010/main" val="233096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744</Words>
  <Application>Microsoft Office PowerPoint</Application>
  <PresentationFormat>On-screen Show (4:3)</PresentationFormat>
  <Paragraphs>144</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ＭＳ Ｐゴシック</vt:lpstr>
      <vt:lpstr>Arial</vt:lpstr>
      <vt:lpstr>Calibri</vt:lpstr>
      <vt:lpstr>Calibri Light</vt:lpstr>
      <vt:lpstr>Freestyle Script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Words that Promote Conflict</vt:lpstr>
      <vt:lpstr>The Iceberg of Conflict</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Suanne Murphy</dc:creator>
  <cp:lastModifiedBy>Angela Delahunt</cp:lastModifiedBy>
  <cp:revision>63</cp:revision>
  <dcterms:created xsi:type="dcterms:W3CDTF">2013-08-14T13:55:11Z</dcterms:created>
  <dcterms:modified xsi:type="dcterms:W3CDTF">2019-01-25T16:18:50Z</dcterms:modified>
</cp:coreProperties>
</file>