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70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1033642983355743"/>
          <c:y val="3.8877370113284668E-2"/>
          <c:w val="0.48904108813847003"/>
          <c:h val="0.4633126546301266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ro-R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Localization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</c:legendEntry>
      <c:layout>
        <c:manualLayout>
          <c:xMode val="edge"/>
          <c:yMode val="edge"/>
          <c:x val="0.59422236172859211"/>
          <c:y val="0.54193166861985032"/>
          <c:w val="0.39981085461782623"/>
          <c:h val="0.36647904083656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900224"/>
        <c:axId val="118901760"/>
      </c:barChart>
      <c:catAx>
        <c:axId val="118900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901760"/>
        <c:crosses val="autoZero"/>
        <c:auto val="1"/>
        <c:lblAlgn val="ctr"/>
        <c:lblOffset val="100"/>
        <c:noMultiLvlLbl val="0"/>
      </c:catAx>
      <c:valAx>
        <c:axId val="11890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890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12252" TargetMode="External"/><Relationship Id="rId13" Type="http://schemas.openxmlformats.org/officeDocument/2006/relationships/hyperlink" Target="https://bugs.scoalainformala.ro/view.php?id=12262" TargetMode="External"/><Relationship Id="rId3" Type="http://schemas.openxmlformats.org/officeDocument/2006/relationships/hyperlink" Target="https://bugs.scoalainformala.ro/view.php?id=12259" TargetMode="External"/><Relationship Id="rId7" Type="http://schemas.openxmlformats.org/officeDocument/2006/relationships/hyperlink" Target="https://bugs.scoalainformala.ro/view.php?id=12267" TargetMode="External"/><Relationship Id="rId12" Type="http://schemas.openxmlformats.org/officeDocument/2006/relationships/hyperlink" Target="https://bugs.scoalainformala.ro/view.php?id=12266" TargetMode="External"/><Relationship Id="rId2" Type="http://schemas.openxmlformats.org/officeDocument/2006/relationships/chart" Target="../charts/chart1.xml"/><Relationship Id="rId16" Type="http://schemas.openxmlformats.org/officeDocument/2006/relationships/hyperlink" Target="https://bugs.scoalainformala.ro/view.php?id=124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12261" TargetMode="External"/><Relationship Id="rId11" Type="http://schemas.openxmlformats.org/officeDocument/2006/relationships/hyperlink" Target="https://bugs.scoalainformala.ro/view.php?id=12265" TargetMode="External"/><Relationship Id="rId5" Type="http://schemas.openxmlformats.org/officeDocument/2006/relationships/hyperlink" Target="https://bugs.scoalainformala.ro/view.php?id=12260" TargetMode="External"/><Relationship Id="rId15" Type="http://schemas.openxmlformats.org/officeDocument/2006/relationships/hyperlink" Target="https://bugs.scoalainformala.ro/view.php?id=12257" TargetMode="External"/><Relationship Id="rId10" Type="http://schemas.openxmlformats.org/officeDocument/2006/relationships/hyperlink" Target="https://bugs.scoalainformala.ro/view.php?id=12432" TargetMode="External"/><Relationship Id="rId4" Type="http://schemas.openxmlformats.org/officeDocument/2006/relationships/hyperlink" Target="https://bugs.scoalainformala.ro/view.php?id=12258" TargetMode="External"/><Relationship Id="rId9" Type="http://schemas.openxmlformats.org/officeDocument/2006/relationships/hyperlink" Target="https://bugs.scoalainformala.ro/view.php?id=12255" TargetMode="External"/><Relationship Id="rId14" Type="http://schemas.openxmlformats.org/officeDocument/2006/relationships/hyperlink" Target="https://bugs.scoalainformala.ro/view.php?id=122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12255" TargetMode="External"/><Relationship Id="rId13" Type="http://schemas.openxmlformats.org/officeDocument/2006/relationships/hyperlink" Target="https://bugs.scoalainformala.ro/view.php?id=12264" TargetMode="External"/><Relationship Id="rId3" Type="http://schemas.openxmlformats.org/officeDocument/2006/relationships/hyperlink" Target="https://bugs.scoalainformala.ro/view.php?id=12258" TargetMode="External"/><Relationship Id="rId7" Type="http://schemas.openxmlformats.org/officeDocument/2006/relationships/hyperlink" Target="https://bugs.scoalainformala.ro/view.php?id=12252" TargetMode="External"/><Relationship Id="rId12" Type="http://schemas.openxmlformats.org/officeDocument/2006/relationships/hyperlink" Target="https://bugs.scoalainformala.ro/view.php?id=12262" TargetMode="External"/><Relationship Id="rId2" Type="http://schemas.openxmlformats.org/officeDocument/2006/relationships/hyperlink" Target="https://bugs.scoalainformala.ro/view.php?id=12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12267" TargetMode="External"/><Relationship Id="rId11" Type="http://schemas.openxmlformats.org/officeDocument/2006/relationships/hyperlink" Target="https://bugs.scoalainformala.ro/view.php?id=12266" TargetMode="External"/><Relationship Id="rId5" Type="http://schemas.openxmlformats.org/officeDocument/2006/relationships/hyperlink" Target="https://bugs.scoalainformala.ro/view.php?id=12261" TargetMode="External"/><Relationship Id="rId15" Type="http://schemas.openxmlformats.org/officeDocument/2006/relationships/hyperlink" Target="https://bugs.scoalainformala.ro/view.php?id=12428" TargetMode="External"/><Relationship Id="rId10" Type="http://schemas.openxmlformats.org/officeDocument/2006/relationships/hyperlink" Target="https://bugs.scoalainformala.ro/view.php?id=12265" TargetMode="External"/><Relationship Id="rId4" Type="http://schemas.openxmlformats.org/officeDocument/2006/relationships/hyperlink" Target="https://bugs.scoalainformala.ro/view.php?id=12260" TargetMode="External"/><Relationship Id="rId9" Type="http://schemas.openxmlformats.org/officeDocument/2006/relationships/hyperlink" Target="https://bugs.scoalainformala.ro/view.php?id=12432" TargetMode="External"/><Relationship Id="rId14" Type="http://schemas.openxmlformats.org/officeDocument/2006/relationships/hyperlink" Target="https://bugs.scoalainformala.ro/view.php?id=122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Defects distribution</a:t>
            </a:r>
            <a:br>
              <a:rPr lang="en-GB" dirty="0" smtClean="0">
                <a:solidFill>
                  <a:schemeClr val="accent3"/>
                </a:solidFill>
              </a:rPr>
            </a:br>
            <a:r>
              <a:rPr lang="en-GB" sz="3600" dirty="0" smtClean="0">
                <a:solidFill>
                  <a:schemeClr val="accent3"/>
                </a:solidFill>
              </a:rPr>
              <a:t>14 bugs</a:t>
            </a:r>
            <a:endParaRPr lang="en-GB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473060"/>
              </p:ext>
            </p:extLst>
          </p:nvPr>
        </p:nvGraphicFramePr>
        <p:xfrm>
          <a:off x="759854" y="1815921"/>
          <a:ext cx="11086710" cy="415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10828"/>
              </p:ext>
            </p:extLst>
          </p:nvPr>
        </p:nvGraphicFramePr>
        <p:xfrm>
          <a:off x="1157860" y="2026637"/>
          <a:ext cx="5912640" cy="379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60"/>
                <a:gridCol w="1121278"/>
                <a:gridCol w="1835042"/>
                <a:gridCol w="1478160"/>
              </a:tblGrid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No. </a:t>
                      </a:r>
                      <a:r>
                        <a:rPr lang="en-GB" sz="1400" baseline="0" dirty="0" smtClean="0"/>
                        <a:t>of bugs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Bug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Severity</a:t>
                      </a:r>
                      <a:endParaRPr lang="en-GB" sz="1400" dirty="0"/>
                    </a:p>
                  </a:txBody>
                  <a:tcPr/>
                </a:tc>
              </a:tr>
              <a:tr h="62027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 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12259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12258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major</a:t>
                      </a:r>
                    </a:p>
                    <a:p>
                      <a:r>
                        <a:rPr lang="en-GB" sz="1400" dirty="0" smtClean="0"/>
                        <a:t>normal</a:t>
                      </a:r>
                      <a:endParaRPr lang="en-GB" sz="1400" dirty="0"/>
                    </a:p>
                  </a:txBody>
                  <a:tcPr/>
                </a:tc>
              </a:tr>
              <a:tr h="62027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 experience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12260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12261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12267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  <a:p>
                      <a:r>
                        <a:rPr lang="en-GB" sz="1400" dirty="0" smtClean="0"/>
                        <a:t>improvement</a:t>
                      </a:r>
                      <a:endParaRPr lang="en-GB" sz="1400" dirty="0"/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card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12252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Birthday calendar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12255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12432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Shopping 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12265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12266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Offers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12262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12264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Localization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12257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12428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dirty="0" smtClean="0"/>
                        <a:t>14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- 14 bugs identified: 1 major, 11 normal (most of them</a:t>
            </a:r>
          </a:p>
          <a:p>
            <a:r>
              <a:rPr lang="en-US" dirty="0" smtClean="0"/>
              <a:t>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testing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975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Lessons learnt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How to use Virtual cards app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r>
              <a:rPr lang="en-GB" dirty="0" smtClean="0"/>
              <a:t>- Scan or manually insert the card’s barcode</a:t>
            </a:r>
          </a:p>
          <a:p>
            <a:r>
              <a:rPr lang="en-GB" dirty="0" smtClean="0"/>
              <a:t>- Add as many cards as you want</a:t>
            </a:r>
          </a:p>
          <a:p>
            <a:r>
              <a:rPr lang="en-GB" dirty="0" smtClean="0"/>
              <a:t>- Use them to obtain discounts from participating vendors</a:t>
            </a:r>
            <a:endParaRPr lang="en-GB" dirty="0"/>
          </a:p>
          <a:p>
            <a:r>
              <a:rPr lang="en-GB" dirty="0" smtClean="0"/>
              <a:t>- The app notifies the user about offers and coupons </a:t>
            </a:r>
          </a:p>
          <a:p>
            <a:r>
              <a:rPr lang="en-GB" dirty="0" smtClean="0"/>
              <a:t>- Display route feature helps the user to get to the nearest store</a:t>
            </a:r>
          </a:p>
          <a:p>
            <a:r>
              <a:rPr lang="en-GB" dirty="0" smtClean="0"/>
              <a:t>-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Used </a:t>
            </a:r>
            <a:r>
              <a:rPr lang="en-GB" dirty="0">
                <a:solidFill>
                  <a:schemeClr val="accent3"/>
                </a:solidFill>
              </a:rPr>
              <a:t>Tools 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Testing types </a:t>
            </a:r>
            <a:r>
              <a:rPr lang="en-GB" dirty="0" smtClean="0">
                <a:solidFill>
                  <a:schemeClr val="accent3"/>
                </a:solidFill>
              </a:rPr>
              <a:t>covered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>
                <a:solidFill>
                  <a:schemeClr val="accent3"/>
                </a:solidFill>
              </a:rPr>
              <a:t>Manual, dynamic, black-box, functional testing types</a:t>
            </a:r>
            <a:r>
              <a:rPr lang="en-GB" sz="2000" dirty="0" smtClean="0">
                <a:solidFill>
                  <a:schemeClr val="accent3"/>
                </a:solidFill>
              </a:rPr>
              <a:t>:</a:t>
            </a:r>
            <a:endParaRPr lang="en-GB" sz="20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3" y="1814278"/>
            <a:ext cx="5758731" cy="3776897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3"/>
                </a:solidFill>
              </a:rPr>
              <a:t>Test Cases Overview</a:t>
            </a:r>
            <a:endParaRPr lang="en-GB" sz="4000" dirty="0">
              <a:solidFill>
                <a:schemeClr val="accent3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Smoke test: 20 test cases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Smoke </a:t>
            </a:r>
            <a:r>
              <a:rPr lang="en-GB" dirty="0">
                <a:solidFill>
                  <a:schemeClr val="accent3"/>
                </a:solidFill>
              </a:rPr>
              <a:t>t</a:t>
            </a:r>
            <a:r>
              <a:rPr lang="en-GB" dirty="0" smtClean="0">
                <a:solidFill>
                  <a:schemeClr val="accent3"/>
                </a:solidFill>
              </a:rPr>
              <a:t>est cases result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51493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692179"/>
              </p:ext>
            </p:extLst>
          </p:nvPr>
        </p:nvGraphicFramePr>
        <p:xfrm>
          <a:off x="3890267" y="1327759"/>
          <a:ext cx="804672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1525987"/>
                <a:gridCol w="2497373"/>
                <a:gridCol w="2011680"/>
              </a:tblGrid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</a:t>
                      </a:r>
                      <a:r>
                        <a:rPr lang="en-GB" baseline="0" dirty="0" smtClean="0"/>
                        <a:t>bugs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Severity</a:t>
                      </a:r>
                      <a:endParaRPr lang="en-GB" dirty="0"/>
                    </a:p>
                  </a:txBody>
                  <a:tcPr/>
                </a:tc>
              </a:tr>
              <a:tr h="600432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12259</a:t>
                      </a:r>
                      <a:endParaRPr lang="en-US" sz="18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12258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major</a:t>
                      </a:r>
                    </a:p>
                    <a:p>
                      <a:r>
                        <a:rPr lang="en-GB" dirty="0" smtClean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600432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12260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12261</a:t>
                      </a:r>
                      <a:endParaRPr lang="en-US" sz="18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12267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</a:p>
                    <a:p>
                      <a:r>
                        <a:rPr lang="en-GB" dirty="0" smtClean="0"/>
                        <a:t>improvement</a:t>
                      </a:r>
                      <a:endParaRPr lang="en-GB" dirty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Add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  <a:endParaRPr lang="en-GB" dirty="0" smtClean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 calendar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12255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12432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  <a:endParaRPr lang="en-GB" dirty="0" smtClean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Shopping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12265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12266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  <a:endParaRPr lang="en-GB" dirty="0" smtClean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Offers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12262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12264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  <a:endParaRPr lang="en-GB" dirty="0" smtClean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Localization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12257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12428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</a:t>
                      </a:r>
                      <a:endParaRPr lang="en-GB" dirty="0" smtClean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43104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66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12144</TotalTime>
  <Words>456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PowerPoint Presentation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80</cp:revision>
  <dcterms:created xsi:type="dcterms:W3CDTF">2017-11-26T17:35:55Z</dcterms:created>
  <dcterms:modified xsi:type="dcterms:W3CDTF">2018-01-26T08:07:12Z</dcterms:modified>
</cp:coreProperties>
</file>