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1" r:id="rId1"/>
  </p:sldMasterIdLst>
  <p:sldIdLst>
    <p:sldId id="256" r:id="rId2"/>
    <p:sldId id="257" r:id="rId3"/>
    <p:sldId id="269" r:id="rId4"/>
    <p:sldId id="258" r:id="rId5"/>
    <p:sldId id="259" r:id="rId6"/>
    <p:sldId id="262" r:id="rId7"/>
    <p:sldId id="261" r:id="rId8"/>
    <p:sldId id="265" r:id="rId9"/>
    <p:sldId id="267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7896679075064695E-2"/>
          <c:y val="0.11832188779656155"/>
          <c:w val="0.84572052788892427"/>
          <c:h val="0.7982450115902198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solidFill>
                <a:prstClr val="white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Sheet1!$A$2:$A$8</c:f>
              <c:strCache>
                <c:ptCount val="7"/>
                <c:pt idx="0">
                  <c:v>Add card</c:v>
                </c:pt>
                <c:pt idx="1">
                  <c:v>Log in</c:v>
                </c:pt>
                <c:pt idx="2">
                  <c:v>User experience</c:v>
                </c:pt>
                <c:pt idx="3">
                  <c:v>Shopping list</c:v>
                </c:pt>
                <c:pt idx="4">
                  <c:v>Offers</c:v>
                </c:pt>
                <c:pt idx="5">
                  <c:v>Location</c:v>
                </c:pt>
                <c:pt idx="6">
                  <c:v>Birthday calendar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dirty="0" smtClean="0"/>
              <a:t>Test</a:t>
            </a:r>
            <a:r>
              <a:rPr lang="en-GB" sz="1200" baseline="0" dirty="0" smtClean="0"/>
              <a:t> cases result</a:t>
            </a:r>
            <a:endParaRPr lang="en-GB" sz="1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Passed</c:v>
                </c:pt>
                <c:pt idx="1">
                  <c:v>Failed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</c:v>
                </c:pt>
                <c:pt idx="1">
                  <c:v>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 smtClean="0"/>
              <a:t>Bug severity</a:t>
            </a:r>
            <a:endParaRPr lang="en-GB" sz="12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160630802134859E-2"/>
          <c:y val="0.1516496198246001"/>
          <c:w val="0.94856885787003897"/>
          <c:h val="0.686801111187068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Major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Bug severity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Bug severity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4422200"/>
        <c:axId val="404423768"/>
      </c:barChart>
      <c:catAx>
        <c:axId val="4044222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04423768"/>
        <c:crosses val="autoZero"/>
        <c:auto val="1"/>
        <c:lblAlgn val="ctr"/>
        <c:lblOffset val="100"/>
        <c:noMultiLvlLbl val="0"/>
      </c:catAx>
      <c:valAx>
        <c:axId val="4044237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04422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6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15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714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2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18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72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49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72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50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5C48E2-7E56-40C8-9685-3F8DF3CF180A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5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34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5C48E2-7E56-40C8-9685-3F8DF3CF180A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60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ugs.scoalainformala.ro/view.php?id=1225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Virtual Cards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Final Project – Corina </a:t>
            </a:r>
            <a:r>
              <a:rPr lang="en-GB" dirty="0" err="1" smtClean="0"/>
              <a:t>Radu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5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Conclusions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775748"/>
            <a:ext cx="10869930" cy="4023360"/>
          </a:xfrm>
        </p:spPr>
        <p:txBody>
          <a:bodyPr/>
          <a:lstStyle/>
          <a:p>
            <a:r>
              <a:rPr lang="en-US" dirty="0" smtClean="0"/>
              <a:t>- 19 smoke test cases </a:t>
            </a:r>
            <a:r>
              <a:rPr lang="en-US" dirty="0"/>
              <a:t>were </a:t>
            </a:r>
            <a:r>
              <a:rPr lang="en-US" dirty="0" smtClean="0"/>
              <a:t>executed: 18 </a:t>
            </a:r>
            <a:r>
              <a:rPr lang="en-US" dirty="0"/>
              <a:t>passed and 1</a:t>
            </a:r>
            <a:r>
              <a:rPr lang="en-US" dirty="0" smtClean="0"/>
              <a:t> failed</a:t>
            </a:r>
          </a:p>
          <a:p>
            <a:r>
              <a:rPr lang="en-US" dirty="0" smtClean="0"/>
              <a:t>- 14 bugs identified: 1 major, 11 normal (most of them</a:t>
            </a:r>
          </a:p>
          <a:p>
            <a:r>
              <a:rPr lang="en-US" dirty="0" smtClean="0"/>
              <a:t> found by performing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Connectivity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esting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Location testing</a:t>
            </a:r>
            <a:r>
              <a:rPr lang="en-US" dirty="0" smtClean="0"/>
              <a:t>)</a:t>
            </a:r>
            <a:endParaRPr lang="en-US" dirty="0"/>
          </a:p>
          <a:p>
            <a:endParaRPr lang="en-GB" dirty="0" smtClean="0"/>
          </a:p>
          <a:p>
            <a:r>
              <a:rPr lang="en-GB" dirty="0" smtClean="0"/>
              <a:t>Virtual cards is a stable product, user friendly, helpful,</a:t>
            </a:r>
          </a:p>
          <a:p>
            <a:r>
              <a:rPr lang="en-GB" dirty="0" smtClean="0"/>
              <a:t>users like it!</a:t>
            </a:r>
          </a:p>
          <a:p>
            <a:endParaRPr lang="en-GB" dirty="0"/>
          </a:p>
        </p:txBody>
      </p:sp>
      <p:graphicFrame>
        <p:nvGraphicFramePr>
          <p:cNvPr id="7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514768"/>
              </p:ext>
            </p:extLst>
          </p:nvPr>
        </p:nvGraphicFramePr>
        <p:xfrm>
          <a:off x="8712678" y="1821945"/>
          <a:ext cx="2381861" cy="1510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689751"/>
              </p:ext>
            </p:extLst>
          </p:nvPr>
        </p:nvGraphicFramePr>
        <p:xfrm>
          <a:off x="7581900" y="3874264"/>
          <a:ext cx="4449763" cy="2249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726">
            <a:off x="4329925" y="4249317"/>
            <a:ext cx="1927163" cy="19657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23396">
            <a:off x="6089318" y="3602891"/>
            <a:ext cx="1990734" cy="22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0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Lessons learnt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81" y="1845734"/>
            <a:ext cx="10965899" cy="4023360"/>
          </a:xfrm>
        </p:spPr>
        <p:txBody>
          <a:bodyPr>
            <a:normAutofit/>
          </a:bodyPr>
          <a:lstStyle/>
          <a:p>
            <a:pPr lvl="1"/>
            <a:r>
              <a:rPr lang="en-GB" sz="2400" dirty="0" smtClean="0"/>
              <a:t>Testing is an important phase on </a:t>
            </a:r>
            <a:r>
              <a:rPr lang="en-GB" sz="2400" dirty="0"/>
              <a:t>the software </a:t>
            </a:r>
            <a:r>
              <a:rPr lang="en-GB" sz="2400" dirty="0" smtClean="0"/>
              <a:t>development</a:t>
            </a:r>
          </a:p>
          <a:p>
            <a:pPr marL="201168" lvl="1" indent="0">
              <a:buNone/>
            </a:pPr>
            <a:r>
              <a:rPr lang="en-GB" sz="2400" dirty="0" smtClean="0"/>
              <a:t>   life cycle in order to deliver a good product.</a:t>
            </a:r>
            <a:endParaRPr lang="en-GB" sz="2400" dirty="0"/>
          </a:p>
          <a:p>
            <a:pPr lvl="1"/>
            <a:r>
              <a:rPr lang="en-GB" sz="2400" dirty="0" smtClean="0"/>
              <a:t>Testing is challenging (‘Testing is easy’ is a myth), </a:t>
            </a:r>
          </a:p>
          <a:p>
            <a:pPr marL="201168" lvl="1" indent="0">
              <a:buNone/>
            </a:pPr>
            <a:r>
              <a:rPr lang="en-GB" sz="2400" dirty="0" smtClean="0"/>
              <a:t>   it requires high </a:t>
            </a:r>
            <a:r>
              <a:rPr lang="en-GB" sz="2400" dirty="0"/>
              <a:t>analytical skills in </a:t>
            </a:r>
            <a:r>
              <a:rPr lang="en-GB" sz="2400" dirty="0" smtClean="0"/>
              <a:t>order </a:t>
            </a:r>
            <a:r>
              <a:rPr lang="en-GB" sz="2400" dirty="0"/>
              <a:t>to </a:t>
            </a:r>
            <a:r>
              <a:rPr lang="en-GB" sz="2400" dirty="0" smtClean="0"/>
              <a:t>use</a:t>
            </a:r>
          </a:p>
          <a:p>
            <a:pPr marL="201168" lvl="1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minimum set </a:t>
            </a:r>
            <a:r>
              <a:rPr lang="en-GB" sz="2400" dirty="0"/>
              <a:t>of </a:t>
            </a:r>
            <a:r>
              <a:rPr lang="en-GB" sz="2400" dirty="0" smtClean="0"/>
              <a:t>test cases </a:t>
            </a:r>
            <a:r>
              <a:rPr lang="en-GB" sz="2400" dirty="0"/>
              <a:t>with </a:t>
            </a:r>
            <a:r>
              <a:rPr lang="en-GB" sz="2400" dirty="0" smtClean="0"/>
              <a:t>maximum test coverage</a:t>
            </a:r>
          </a:p>
          <a:p>
            <a:pPr lvl="1"/>
            <a:r>
              <a:rPr lang="en-GB" sz="2400" dirty="0" smtClean="0"/>
              <a:t>Testers need to be patient, creative, open-minded</a:t>
            </a:r>
          </a:p>
          <a:p>
            <a:pPr lvl="1"/>
            <a:r>
              <a:rPr lang="en-GB" sz="2400" dirty="0" smtClean="0"/>
              <a:t>Testers need to think and act with an end user </a:t>
            </a:r>
            <a:br>
              <a:rPr lang="en-GB" sz="2400" dirty="0" smtClean="0"/>
            </a:br>
            <a:r>
              <a:rPr lang="en-GB" sz="2400" dirty="0" smtClean="0"/>
              <a:t>perspective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476" y="2416780"/>
            <a:ext cx="3385790" cy="288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9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" y="558560"/>
            <a:ext cx="3932237" cy="1216325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Short description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19" y="3339034"/>
            <a:ext cx="3192880" cy="3064921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600" dirty="0"/>
              <a:t>Virtual cards allows the user to register and manage loyalty cards and obtain discount coupons granted by merchants.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452" y="3735298"/>
            <a:ext cx="2538431" cy="2105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452" y="795867"/>
            <a:ext cx="2692479" cy="22335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57" y="152390"/>
            <a:ext cx="3960564" cy="297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How to use Virtual cards app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399" cy="4166759"/>
          </a:xfrm>
        </p:spPr>
        <p:txBody>
          <a:bodyPr/>
          <a:lstStyle/>
          <a:p>
            <a:r>
              <a:rPr lang="en-GB" dirty="0" smtClean="0"/>
              <a:t>- Scan or manually insert the card’s barcode</a:t>
            </a:r>
          </a:p>
          <a:p>
            <a:r>
              <a:rPr lang="en-GB" dirty="0" smtClean="0"/>
              <a:t>- Add as many cards as you want</a:t>
            </a:r>
          </a:p>
          <a:p>
            <a:r>
              <a:rPr lang="en-GB" dirty="0" smtClean="0"/>
              <a:t>- Use them to obtain discounts from participating vendors</a:t>
            </a:r>
            <a:endParaRPr lang="en-GB" dirty="0"/>
          </a:p>
          <a:p>
            <a:r>
              <a:rPr lang="en-GB" dirty="0" smtClean="0"/>
              <a:t>- The app </a:t>
            </a:r>
            <a:r>
              <a:rPr lang="en-GB" dirty="0" smtClean="0"/>
              <a:t>notifies the </a:t>
            </a:r>
            <a:r>
              <a:rPr lang="en-GB" dirty="0" smtClean="0"/>
              <a:t>user about offers and coupons </a:t>
            </a:r>
          </a:p>
          <a:p>
            <a:r>
              <a:rPr lang="en-GB" dirty="0" smtClean="0"/>
              <a:t>- </a:t>
            </a:r>
            <a:r>
              <a:rPr lang="en-GB" dirty="0" smtClean="0"/>
              <a:t>Display route feature helps the user to get to the nearest store</a:t>
            </a:r>
          </a:p>
          <a:p>
            <a:r>
              <a:rPr lang="en-GB" dirty="0" smtClean="0"/>
              <a:t>- Create and share shopping list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296" y="3933645"/>
            <a:ext cx="3031383" cy="22759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929" y="1845734"/>
            <a:ext cx="3210750" cy="224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TESTING APPROACH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Objective:</a:t>
            </a:r>
            <a:r>
              <a:rPr lang="en-GB" b="1" dirty="0" smtClean="0"/>
              <a:t> </a:t>
            </a:r>
          </a:p>
          <a:p>
            <a:pPr lvl="1"/>
            <a:r>
              <a:rPr lang="en-GB" dirty="0"/>
              <a:t>L</a:t>
            </a:r>
            <a:r>
              <a:rPr lang="en-GB" dirty="0" smtClean="0"/>
              <a:t>eave no bug unturned</a:t>
            </a:r>
          </a:p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Strategy:</a:t>
            </a:r>
          </a:p>
          <a:p>
            <a:pPr lvl="1"/>
            <a:r>
              <a:rPr lang="en-GB" dirty="0" smtClean="0"/>
              <a:t>Explore the app </a:t>
            </a:r>
          </a:p>
          <a:p>
            <a:pPr lvl="1"/>
            <a:r>
              <a:rPr lang="en-GB" dirty="0" smtClean="0"/>
              <a:t>Breakdown </a:t>
            </a:r>
            <a:r>
              <a:rPr lang="en-GB" dirty="0"/>
              <a:t>the </a:t>
            </a:r>
            <a:r>
              <a:rPr lang="en-GB" dirty="0" smtClean="0"/>
              <a:t>functionalities </a:t>
            </a:r>
          </a:p>
          <a:p>
            <a:pPr lvl="1"/>
            <a:r>
              <a:rPr lang="en-GB" dirty="0" smtClean="0"/>
              <a:t>Create a test data set</a:t>
            </a:r>
          </a:p>
          <a:p>
            <a:pPr lvl="1"/>
            <a:r>
              <a:rPr lang="en-GB" dirty="0" smtClean="0"/>
              <a:t>Create and run test cases</a:t>
            </a:r>
          </a:p>
          <a:p>
            <a:pPr lvl="1"/>
            <a:r>
              <a:rPr lang="en-GB" dirty="0" smtClean="0"/>
              <a:t>Report bugs</a:t>
            </a:r>
            <a:endParaRPr lang="en-GB" dirty="0"/>
          </a:p>
          <a:p>
            <a:pPr lvl="1"/>
            <a:r>
              <a:rPr lang="en-GB" dirty="0" smtClean="0"/>
              <a:t>Create a test report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50007">
            <a:off x="8488796" y="2952761"/>
            <a:ext cx="2604736" cy="1287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3574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Used </a:t>
            </a:r>
            <a:r>
              <a:rPr lang="en-GB" dirty="0">
                <a:solidFill>
                  <a:schemeClr val="accent3"/>
                </a:solidFill>
              </a:rPr>
              <a:t>Tools 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TestLink</a:t>
            </a:r>
            <a:r>
              <a:rPr lang="en-US" dirty="0"/>
              <a:t> – Test Case Management</a:t>
            </a:r>
          </a:p>
          <a:p>
            <a:r>
              <a:rPr lang="en-US" dirty="0"/>
              <a:t>Mantis Bug Tracker – Bug Reporting</a:t>
            </a:r>
          </a:p>
          <a:p>
            <a:r>
              <a:rPr lang="en-US" dirty="0" err="1"/>
              <a:t>Xmind</a:t>
            </a:r>
            <a:r>
              <a:rPr lang="en-US" dirty="0"/>
              <a:t> Tool – Mind </a:t>
            </a:r>
            <a:r>
              <a:rPr lang="en-US" dirty="0" smtClean="0"/>
              <a:t>Maps</a:t>
            </a:r>
          </a:p>
          <a:p>
            <a:r>
              <a:rPr lang="en-US" dirty="0" smtClean="0"/>
              <a:t>QR Code &amp; Barcode Scanner</a:t>
            </a:r>
          </a:p>
          <a:p>
            <a:r>
              <a:rPr lang="en-US" dirty="0" smtClean="0"/>
              <a:t>PhotoScape – image editing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3" y="2070021"/>
            <a:ext cx="4688612" cy="273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Testing types </a:t>
            </a:r>
            <a:r>
              <a:rPr lang="en-GB" dirty="0" smtClean="0">
                <a:solidFill>
                  <a:schemeClr val="accent3"/>
                </a:solidFill>
              </a:rPr>
              <a:t>covered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000" dirty="0">
                <a:solidFill>
                  <a:schemeClr val="accent3"/>
                </a:solidFill>
              </a:rPr>
              <a:t>Manual, dynamic, black-box, functional testing types</a:t>
            </a:r>
            <a:r>
              <a:rPr lang="en-GB" sz="2000" dirty="0" smtClean="0">
                <a:solidFill>
                  <a:schemeClr val="accent3"/>
                </a:solidFill>
              </a:rPr>
              <a:t>:</a:t>
            </a:r>
            <a:endParaRPr lang="en-GB" sz="2000" dirty="0">
              <a:solidFill>
                <a:schemeClr val="accent3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123" y="1814278"/>
            <a:ext cx="5758731" cy="3776897"/>
          </a:xfrm>
        </p:spPr>
      </p:pic>
    </p:spTree>
    <p:extLst>
      <p:ext uri="{BB962C8B-B14F-4D97-AF65-F5344CB8AC3E}">
        <p14:creationId xmlns:p14="http://schemas.microsoft.com/office/powerpoint/2010/main" val="349607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281" y="241334"/>
            <a:ext cx="9609666" cy="566738"/>
          </a:xfrm>
        </p:spPr>
        <p:txBody>
          <a:bodyPr>
            <a:noAutofit/>
          </a:bodyPr>
          <a:lstStyle/>
          <a:p>
            <a:r>
              <a:rPr lang="en-GB" sz="4000" dirty="0" smtClean="0">
                <a:solidFill>
                  <a:schemeClr val="accent3"/>
                </a:solidFill>
              </a:rPr>
              <a:t>Test Cases Overview</a:t>
            </a:r>
            <a:endParaRPr lang="en-GB" sz="4000" dirty="0">
              <a:solidFill>
                <a:schemeClr val="accent3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6" b="19566"/>
          <a:stretch>
            <a:fillRect/>
          </a:stretch>
        </p:blipFill>
        <p:spPr>
          <a:xfrm>
            <a:off x="946536" y="1964427"/>
            <a:ext cx="10105972" cy="33358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467" y="895089"/>
            <a:ext cx="9609666" cy="494626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accent3"/>
                </a:solidFill>
              </a:rPr>
              <a:t>Smoke test: 20 test cases</a:t>
            </a:r>
            <a:endParaRPr lang="en-GB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65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Smoke </a:t>
            </a:r>
            <a:r>
              <a:rPr lang="en-GB" dirty="0">
                <a:solidFill>
                  <a:schemeClr val="accent3"/>
                </a:solidFill>
              </a:rPr>
              <a:t>t</a:t>
            </a:r>
            <a:r>
              <a:rPr lang="en-GB" dirty="0" smtClean="0">
                <a:solidFill>
                  <a:schemeClr val="accent3"/>
                </a:solidFill>
              </a:rPr>
              <a:t>est cases result</a:t>
            </a:r>
            <a:endParaRPr lang="en-GB" dirty="0">
              <a:solidFill>
                <a:schemeClr val="accent3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451493"/>
              </p:ext>
            </p:extLst>
          </p:nvPr>
        </p:nvGraphicFramePr>
        <p:xfrm>
          <a:off x="1096963" y="1846263"/>
          <a:ext cx="10058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No. </a:t>
                      </a:r>
                      <a:r>
                        <a:rPr lang="en-GB" baseline="0" dirty="0" smtClean="0"/>
                        <a:t>of test cases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Passed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Failed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Defects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Install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User experience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Create</a:t>
                      </a:r>
                      <a:r>
                        <a:rPr lang="en-GB" baseline="0" dirty="0" smtClean="0"/>
                        <a:t> account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Log 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Add</a:t>
                      </a:r>
                      <a:r>
                        <a:rPr lang="en-GB" baseline="0" dirty="0" smtClean="0"/>
                        <a:t> card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hlinkClick r:id="rId2"/>
                        </a:rPr>
                        <a:t>12252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Remove card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Search card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3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Uninstall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Total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Percentage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94.7%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5.3%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9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Defects distribution</a:t>
            </a:r>
            <a:br>
              <a:rPr lang="en-GB" dirty="0" smtClean="0">
                <a:solidFill>
                  <a:schemeClr val="accent3"/>
                </a:solidFill>
              </a:rPr>
            </a:br>
            <a:r>
              <a:rPr lang="en-GB" sz="3600" dirty="0" smtClean="0">
                <a:solidFill>
                  <a:schemeClr val="accent3"/>
                </a:solidFill>
              </a:rPr>
              <a:t>14 bugs</a:t>
            </a:r>
            <a:endParaRPr lang="en-GB" sz="3600" dirty="0">
              <a:solidFill>
                <a:schemeClr val="accent3"/>
              </a:solidFill>
            </a:endParaRPr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186609"/>
              </p:ext>
            </p:extLst>
          </p:nvPr>
        </p:nvGraphicFramePr>
        <p:xfrm>
          <a:off x="1096963" y="2228850"/>
          <a:ext cx="9542462" cy="3640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93477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12099</TotalTime>
  <Words>342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Virtual Cards App</vt:lpstr>
      <vt:lpstr>Short description</vt:lpstr>
      <vt:lpstr>How to use Virtual cards app</vt:lpstr>
      <vt:lpstr>TESTING APPROACH</vt:lpstr>
      <vt:lpstr>Used Tools </vt:lpstr>
      <vt:lpstr>Testing types covered Manual, dynamic, black-box, functional testing types:</vt:lpstr>
      <vt:lpstr>Test Cases Overview</vt:lpstr>
      <vt:lpstr>Smoke test cases result</vt:lpstr>
      <vt:lpstr>Defects distribution 14 bugs</vt:lpstr>
      <vt:lpstr>Conclusions</vt:lpstr>
      <vt:lpstr>Lessons learnt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cards App</dc:title>
  <dc:creator>corina</dc:creator>
  <cp:lastModifiedBy>corina</cp:lastModifiedBy>
  <cp:revision>75</cp:revision>
  <dcterms:created xsi:type="dcterms:W3CDTF">2017-11-26T17:35:55Z</dcterms:created>
  <dcterms:modified xsi:type="dcterms:W3CDTF">2018-01-25T19:44:28Z</dcterms:modified>
</cp:coreProperties>
</file>