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337" r:id="rId6"/>
    <p:sldId id="327" r:id="rId7"/>
    <p:sldId id="328" r:id="rId8"/>
    <p:sldId id="330" r:id="rId9"/>
    <p:sldId id="329" r:id="rId10"/>
    <p:sldId id="332" r:id="rId11"/>
    <p:sldId id="331" r:id="rId12"/>
    <p:sldId id="333" r:id="rId13"/>
    <p:sldId id="335" r:id="rId14"/>
    <p:sldId id="336" r:id="rId15"/>
    <p:sldId id="334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1" r:id="rId25"/>
    <p:sldId id="272" r:id="rId26"/>
    <p:sldId id="281" r:id="rId27"/>
    <p:sldId id="284" r:id="rId28"/>
    <p:sldId id="273" r:id="rId29"/>
    <p:sldId id="274" r:id="rId30"/>
    <p:sldId id="275" r:id="rId31"/>
    <p:sldId id="276" r:id="rId32"/>
    <p:sldId id="323" r:id="rId33"/>
    <p:sldId id="324" r:id="rId34"/>
    <p:sldId id="325" r:id="rId35"/>
    <p:sldId id="277" r:id="rId36"/>
    <p:sldId id="278" r:id="rId37"/>
    <p:sldId id="279" r:id="rId38"/>
    <p:sldId id="280" r:id="rId39"/>
    <p:sldId id="285" r:id="rId40"/>
    <p:sldId id="287" r:id="rId41"/>
    <p:sldId id="288" r:id="rId42"/>
    <p:sldId id="326" r:id="rId43"/>
    <p:sldId id="289" r:id="rId44"/>
    <p:sldId id="282" r:id="rId45"/>
    <p:sldId id="283" r:id="rId46"/>
    <p:sldId id="291" r:id="rId47"/>
    <p:sldId id="292" r:id="rId48"/>
    <p:sldId id="293" r:id="rId49"/>
    <p:sldId id="294" r:id="rId50"/>
    <p:sldId id="295" r:id="rId51"/>
    <p:sldId id="296" r:id="rId52"/>
    <p:sldId id="299" r:id="rId53"/>
    <p:sldId id="321" r:id="rId54"/>
    <p:sldId id="322" r:id="rId5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57"/>
      <p:bold r:id="rId58"/>
      <p:italic r:id="rId59"/>
      <p:boldItalic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37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13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1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26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73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07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957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711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874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801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498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83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8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62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87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/>
              <a:t>16 September 2016 – Javascript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49" cy="3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615950" y="2069525"/>
            <a:ext cx="5912100" cy="79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8739" y="855500"/>
            <a:ext cx="1746525" cy="75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57200" y="802125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Problem solving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Produce an ordered sequence of steps that describe solution of problem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This sequence of steps is called algorithm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Implementat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ion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Implement the program in some programming language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Problem solving and implementation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00658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Pseudo code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An artificial and informal language that helps programmers develop algorithms. It is very similar to everyday English</a:t>
            </a: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Example: Write an algorithm to determine the sum of 2 numbers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540" lvl="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Pseudo code: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Input 2 numbers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Calculate their Sum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Print Sum</a:t>
            </a:r>
            <a:endParaRPr lang="en" sz="1200" b="1" dirty="0">
              <a:latin typeface="Calibri"/>
              <a:ea typeface="Calibri"/>
              <a:cs typeface="Calibri"/>
              <a:sym typeface="Calibri"/>
            </a:endParaRPr>
          </a:p>
          <a:p>
            <a:pPr marL="2540" lvl="0">
              <a:buSzPct val="100000"/>
            </a:pP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Pseudo code: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Step1: Input N1, N2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Step2: Sum &lt;- N1+N2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Steps3: Print Sum</a:t>
            </a:r>
            <a:endParaRPr lang="en" sz="1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Steps in problem solving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32455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The Flowchart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A schematic representation of a sequence of operations, as in a manufacturing process or computer program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Shows logic of an algorithm 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Emphasizes individual steps and their interconnections</a:t>
            </a: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dirty="0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Steps in problem solving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82750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The Flowchart</a:t>
            </a:r>
          </a:p>
          <a:p>
            <a:pPr marL="282575" lvl="4" indent="-280035">
              <a:buSzPct val="100000"/>
              <a:buFont typeface="Calibri"/>
              <a:buChar char="●"/>
            </a:pPr>
            <a:endParaRPr lang="en-US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dirty="0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Steps in problem solving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2737A-440E-48AF-9AD6-54841ED1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958" y="386080"/>
            <a:ext cx="4513207" cy="382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73C6D-FFDE-4E9C-B9FC-748454B6D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8" y="1402080"/>
            <a:ext cx="1936381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8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Decision structures</a:t>
            </a:r>
          </a:p>
          <a:p>
            <a:pPr marL="406400" lvl="1">
              <a:spcBef>
                <a:spcPts val="1200"/>
              </a:spcBef>
              <a:buSzPct val="100000"/>
            </a:pPr>
            <a:endParaRPr lang="en-US" sz="18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406400" lvl="1">
              <a:spcBef>
                <a:spcPts val="1200"/>
              </a:spcBef>
              <a:buSzPct val="100000"/>
            </a:pP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If condition then</a:t>
            </a:r>
          </a:p>
          <a:p>
            <a:pPr marL="406400" lvl="1">
              <a:spcBef>
                <a:spcPts val="1200"/>
              </a:spcBef>
              <a:buSzPct val="100000"/>
            </a:pP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	True alternative</a:t>
            </a:r>
          </a:p>
          <a:p>
            <a:pPr marL="406400" lvl="1">
              <a:spcBef>
                <a:spcPts val="1200"/>
              </a:spcBef>
              <a:buSzPct val="100000"/>
            </a:pP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Else </a:t>
            </a:r>
          </a:p>
          <a:p>
            <a:pPr marL="406400" lvl="1">
              <a:spcBef>
                <a:spcPts val="1200"/>
              </a:spcBef>
              <a:buSzPct val="100000"/>
            </a:pP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	False alternative</a:t>
            </a:r>
          </a:p>
          <a:p>
            <a:pPr marL="406400" lvl="1">
              <a:spcBef>
                <a:spcPts val="1200"/>
              </a:spcBef>
              <a:buSzPct val="100000"/>
            </a:pP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Endif</a:t>
            </a:r>
            <a:endParaRPr lang="en" sz="18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dirty="0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Steps in problem solving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E30F-1505-44BF-B8D1-D64697207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700" y="1753364"/>
            <a:ext cx="3945757" cy="18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311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57300" y="802125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Exercises: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Average mean of 3 numbers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Maximum from 2 numbers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Calculate student final grade (from 3 grades) and indicate if he is passing or failing the class</a:t>
            </a: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Highest number from 3 given numbers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Highest number from a list of numbers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Group exercise: Guess the number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Class: Compute factorial</a:t>
            </a: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endParaRPr lang="en" sz="1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dirty="0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Steps in problem solving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190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one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15950" y="1531200"/>
            <a:ext cx="59121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What is DHTML?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DHTML?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835475"/>
            <a:ext cx="8229600" cy="37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DHTML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Dynamic Behavior at the Client Side</a:t>
            </a:r>
          </a:p>
        </p:txBody>
      </p:sp>
      <p:pic>
        <p:nvPicPr>
          <p:cNvPr id="108" name="Shape 108" descr="http://www.adobe.com/devnet/education/articles/technologies_elearning/dhtml_exampl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5200" y="1740414"/>
            <a:ext cx="3127500" cy="27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http://www.dhtml-menu.com/dhtml/apdhtml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5140" y="1740374"/>
            <a:ext cx="3110399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Dynamic HTML (DHTML)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Makes possible a Web page to react and change in response to the user’s actions</a:t>
            </a:r>
          </a:p>
          <a:p>
            <a:pPr marL="282575" lvl="0" indent="-280035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DHTML = HTML + CSS + JavaScript</a:t>
            </a:r>
          </a:p>
          <a:p>
            <a:pPr marL="630237" lvl="1" indent="-223837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DHTML</a:t>
            </a:r>
          </a:p>
          <a:p>
            <a:pPr marL="630237" lvl="1" indent="-223837" rtl="0">
              <a:lnSpc>
                <a:spcPct val="100000"/>
              </a:lnSpc>
              <a:spcBef>
                <a:spcPts val="25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marL="630237" lvl="1" indent="-223837" rtl="0">
              <a:lnSpc>
                <a:spcPct val="100000"/>
              </a:lnSpc>
              <a:spcBef>
                <a:spcPts val="25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630237" lvl="1" indent="-223837" rtl="0">
              <a:lnSpc>
                <a:spcPct val="100000"/>
              </a:lnSpc>
              <a:spcBef>
                <a:spcPts val="25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marL="630237" lvl="1" indent="-223837" rtl="0">
              <a:lnSpc>
                <a:spcPct val="100000"/>
              </a:lnSpc>
              <a:spcBef>
                <a:spcPts val="25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DOM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DHTML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</a:t>
            </a:r>
            <a:r>
              <a:rPr lang="en" sz="1000" b="1"/>
              <a:t>two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615950" y="1531200"/>
            <a:ext cx="59121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DHTML Technologies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XHTML, CSS, Javascript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lvl="0" indent="-581660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Recap from previous session</a:t>
            </a:r>
          </a:p>
          <a:p>
            <a:pPr marL="609600" lvl="0" indent="-581660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an algorithm? </a:t>
            </a:r>
          </a:p>
          <a:p>
            <a:pPr marL="609600" lvl="0" indent="-581660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●"/>
            </a:pP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58166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DHTML?</a:t>
            </a:r>
          </a:p>
          <a:p>
            <a:pPr marL="609600" lvl="0" indent="-58166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DHTML Technologies</a:t>
            </a:r>
          </a:p>
          <a:p>
            <a:pPr marL="990600" lvl="1" indent="-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HTML, CSS, JavaScript</a:t>
            </a:r>
          </a:p>
          <a:p>
            <a:pPr marL="609600" lvl="0" indent="-58166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Introduction to JavaScript</a:t>
            </a:r>
          </a:p>
          <a:p>
            <a:pPr marL="990600" lvl="1" indent="-45720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JavaScript ?</a:t>
            </a:r>
          </a:p>
          <a:p>
            <a:pPr marL="990600" lvl="1" indent="-45720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Implementing JavaScript into Web pages</a:t>
            </a:r>
          </a:p>
          <a:p>
            <a:pPr marL="609600" lvl="0" indent="-58166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JavaScript Syntax</a:t>
            </a:r>
          </a:p>
          <a:p>
            <a:pPr marL="609600" lvl="0" indent="-58166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5000"/>
              </a:lnSpc>
              <a:spcBef>
                <a:spcPts val="1200"/>
              </a:spcBef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0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defines Web sites content through semantic tags (headings, paragraphs, lists, …)</a:t>
            </a:r>
          </a:p>
          <a:p>
            <a:pPr marL="282575" lvl="0" indent="-267335" rtl="0">
              <a:spcBef>
                <a:spcPts val="1200"/>
              </a:spcBef>
              <a:buSzPct val="100000"/>
              <a:buFont typeface="Calibri"/>
              <a:buChar char="●"/>
            </a:pPr>
            <a:r>
              <a:rPr lang="en" sz="20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defines 'rules' or 'styles' for presenting every aspect of an HTML document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Font (family, size, color, weight, etc.)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Background (color, image, position, repeat)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Position and layout (of any object on the page)</a:t>
            </a:r>
          </a:p>
          <a:p>
            <a:pPr marL="282575" lvl="0" indent="-267335" rtl="0">
              <a:spcBef>
                <a:spcPts val="1200"/>
              </a:spcBef>
              <a:buSzPct val="100000"/>
              <a:buFont typeface="Calibri"/>
              <a:buChar char="●"/>
            </a:pPr>
            <a:r>
              <a:rPr lang="en" sz="20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defines dynamic behavior</a:t>
            </a:r>
          </a:p>
          <a:p>
            <a:pPr marL="630237" lvl="1" indent="-211137" rtl="0"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Programming logic for interaction with the user, to handle events, etc.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DHTML Technologies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DHTML = HTML + CSS + JavaScript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</a:t>
            </a:r>
            <a:r>
              <a:rPr lang="en" sz="1000" b="1"/>
              <a:t>three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615950" y="1531200"/>
            <a:ext cx="5912100" cy="14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 Introduction to JavaScript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Dynamic Behavior in a Web Page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28600" y="725925"/>
            <a:ext cx="8686800" cy="363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JavaScript is a front-end scripting language developed by Netscape for dynamic content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Lightweight, but with limited capabilities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Can be used as object-oriented language</a:t>
            </a:r>
          </a:p>
          <a:p>
            <a:pPr marL="282575" lvl="0" indent="-267335" rtl="0"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Client-side technology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Embedded in your HTML page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Interpreted by the Web browser</a:t>
            </a:r>
          </a:p>
          <a:p>
            <a:pPr marL="282575" lvl="0" indent="-267335" rtl="0"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Simple and flexible</a:t>
            </a:r>
          </a:p>
          <a:p>
            <a:pPr marL="282575" lvl="0" indent="-267335" rtl="0">
              <a:spcBef>
                <a:spcPts val="1200"/>
              </a:spcBef>
              <a:spcAft>
                <a:spcPts val="600"/>
              </a:spcAft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Powerful to manipulate the DOM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JavaScript ?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802125"/>
            <a:ext cx="8686800" cy="363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54634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JavaScript allows interactivity such as: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Implementing form validation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React to user actions, e.g. handle keys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Changing an image on moving mouse over it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Sections of a page appearing and disappearing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Content loading and changing dynamically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Performing complex calculations</a:t>
            </a:r>
          </a:p>
          <a:p>
            <a:pPr marL="630237" lvl="1" indent="-1984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Custom HTML controls, e.g. scrollable table</a:t>
            </a:r>
          </a:p>
          <a:p>
            <a:pPr marL="630237" lvl="1" indent="-198437" rtl="0"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Implementing AJAX functionality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Advantages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28600" y="762575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The JavaScript code can be placed in: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tag in the head 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tag in the body – not recommended</a:t>
            </a:r>
          </a:p>
          <a:p>
            <a:pPr marL="630237" lvl="1" indent="-2111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External files, linked via </a:t>
            </a: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tag the head</a:t>
            </a:r>
          </a:p>
          <a:p>
            <a:pPr marL="922337" lvl="2" indent="-223837" rtl="0">
              <a:spcBef>
                <a:spcPts val="1200"/>
              </a:spcBef>
              <a:spcAft>
                <a:spcPts val="1000"/>
              </a:spcAft>
              <a:buSzPct val="100000"/>
              <a:buFont typeface="Noto Sans Symbols"/>
              <a:buChar char="■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Files usually have </a:t>
            </a: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.js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extension</a:t>
            </a:r>
          </a:p>
          <a:p>
            <a:pPr marL="922337" lvl="2" indent="-274637" rtl="0">
              <a:spcBef>
                <a:spcPts val="1200"/>
              </a:spcBef>
              <a:buClr>
                <a:srgbClr val="FFAD9F"/>
              </a:buClr>
              <a:buFont typeface="Noto Sans Symbols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922337" lvl="2" indent="-274637" rtl="0">
              <a:spcBef>
                <a:spcPts val="1200"/>
              </a:spcBef>
              <a:buClr>
                <a:srgbClr val="FFAD9F"/>
              </a:buClr>
              <a:buFont typeface="Noto Sans Symbols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922337" lvl="2" indent="-223837" rtl="0">
              <a:spcBef>
                <a:spcPts val="0"/>
              </a:spcBef>
              <a:buSzPct val="100000"/>
              <a:buFont typeface="Noto Sans Symbols"/>
              <a:buChar char="■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Highly recommended</a:t>
            </a:r>
          </a:p>
          <a:p>
            <a:pPr marL="922337" lvl="2" indent="-223837" rtl="0">
              <a:spcBef>
                <a:spcPts val="1200"/>
              </a:spcBef>
              <a:spcAft>
                <a:spcPts val="600"/>
              </a:spcAft>
              <a:buSzPct val="100000"/>
              <a:buFont typeface="Noto Sans Symbols"/>
              <a:buChar char="■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.js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files get cached by the browser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Using JavaScript Code</a:t>
            </a:r>
          </a:p>
        </p:txBody>
      </p:sp>
      <p:sp>
        <p:nvSpPr>
          <p:cNvPr id="204" name="Shape 204"/>
          <p:cNvSpPr/>
          <p:nvPr/>
        </p:nvSpPr>
        <p:spPr>
          <a:xfrm>
            <a:off x="1001400" y="2989775"/>
            <a:ext cx="7178700" cy="8763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&lt;script src="scripts.js"&gt;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&lt;!– code placed here will not be executed! --&gt;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228600" y="762575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JavaScript code is executed during the page loading or when the browser fires an event</a:t>
            </a: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All statements are executed at page loading</a:t>
            </a: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Some statements just define functions that can be called later</a:t>
            </a:r>
          </a:p>
          <a:p>
            <a:pPr marL="282575" lvl="0" indent="-280035" rtl="0"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Function calls or code can be attached as "event handlers" via tag attributes</a:t>
            </a:r>
          </a:p>
          <a:p>
            <a:pPr marL="630237" lvl="1" indent="-223837" rtl="0"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Executed when the event is fired by the browser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- When is Executed ?</a:t>
            </a:r>
          </a:p>
        </p:txBody>
      </p:sp>
      <p:sp>
        <p:nvSpPr>
          <p:cNvPr id="214" name="Shape 214"/>
          <p:cNvSpPr/>
          <p:nvPr/>
        </p:nvSpPr>
        <p:spPr>
          <a:xfrm>
            <a:off x="925200" y="3827975"/>
            <a:ext cx="7178700" cy="3936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&lt;img src="logo.gif" onclick="alert('clicked!')" /&gt;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Standard Popup Boxes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28600" y="802125"/>
            <a:ext cx="8791500" cy="372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lnSpc>
                <a:spcPct val="10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Alert box with text and [OK] button</a:t>
            </a:r>
          </a:p>
          <a:p>
            <a:pPr marL="973137" lvl="1" indent="-287337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Just a message shown in a dialog box:</a:t>
            </a:r>
          </a:p>
          <a:p>
            <a:pPr lvl="0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Font typeface="Arial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67335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Confirmation box</a:t>
            </a:r>
          </a:p>
          <a:p>
            <a:pPr marL="973137" lvl="1" indent="-287337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Contains text, [OK] button and [Cancel] button:</a:t>
            </a:r>
          </a:p>
          <a:p>
            <a:pPr lvl="0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Font typeface="Arial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82575" lvl="0" indent="-267335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Prompt box</a:t>
            </a:r>
          </a:p>
          <a:p>
            <a:pPr marL="973137" lvl="1" indent="-287337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Contains text, input field with default value: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990600" y="1550313"/>
            <a:ext cx="7162800" cy="430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("Some text here");</a:t>
            </a:r>
          </a:p>
        </p:txBody>
      </p:sp>
      <p:sp>
        <p:nvSpPr>
          <p:cNvPr id="317" name="Shape 317"/>
          <p:cNvSpPr/>
          <p:nvPr/>
        </p:nvSpPr>
        <p:spPr>
          <a:xfrm>
            <a:off x="990600" y="2845712"/>
            <a:ext cx="7162800" cy="430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("Are you sure?");</a:t>
            </a:r>
          </a:p>
        </p:txBody>
      </p:sp>
      <p:sp>
        <p:nvSpPr>
          <p:cNvPr id="318" name="Shape 318"/>
          <p:cNvSpPr/>
          <p:nvPr/>
        </p:nvSpPr>
        <p:spPr>
          <a:xfrm>
            <a:off x="990600" y="4114800"/>
            <a:ext cx="7162800" cy="430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nter amount", 10);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</a:t>
            </a:r>
            <a:r>
              <a:rPr lang="en" sz="1000" b="1"/>
              <a:t>three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Prompt - Example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28600" y="802125"/>
            <a:ext cx="8686800" cy="3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600"/>
              </a:spcAft>
              <a:buNone/>
            </a:pPr>
            <a:endParaRPr sz="2000"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95325" y="1030725"/>
            <a:ext cx="7762800" cy="8085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price =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("Enter the price", "10.00");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alert('Price + VAT = ' + price * 1.24);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775" y="1928925"/>
            <a:ext cx="4827900" cy="1358700"/>
          </a:xfrm>
          <a:prstGeom prst="roundRect">
            <a:avLst>
              <a:gd name="adj" fmla="val 4167"/>
            </a:avLst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8591" y="3377324"/>
            <a:ext cx="1405800" cy="1152900"/>
          </a:xfrm>
          <a:prstGeom prst="roundRect">
            <a:avLst>
              <a:gd name="adj" fmla="val 5877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28600" y="762575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Calling a JavaScript Function from Event Handler - Example</a:t>
            </a:r>
          </a:p>
        </p:txBody>
      </p:sp>
      <p:sp>
        <p:nvSpPr>
          <p:cNvPr id="224" name="Shape 224"/>
          <p:cNvSpPr/>
          <p:nvPr/>
        </p:nvSpPr>
        <p:spPr>
          <a:xfrm>
            <a:off x="925200" y="779975"/>
            <a:ext cx="7178700" cy="37290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&lt;script&gt;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function test(message)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alert(message);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&lt;img src="logo.gif"</a:t>
            </a:r>
            <a:r>
              <a:rPr lang="en" sz="1800"/>
              <a:t>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onclick="test('clicked!')" 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1602750"/>
            <a:ext cx="3303300" cy="1852500"/>
          </a:xfrm>
          <a:prstGeom prst="roundRect">
            <a:avLst>
              <a:gd name="adj" fmla="val 2389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228600" y="686375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511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Using external script files:</a:t>
            </a:r>
          </a:p>
          <a:p>
            <a:pPr marL="282575" lvl="0" indent="-282575" rtl="0"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2575" rtl="0"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2575" rtl="0"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-124460" rtl="0"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5115" rtl="0">
              <a:spcBef>
                <a:spcPts val="4200"/>
              </a:spcBef>
              <a:spcAft>
                <a:spcPts val="600"/>
              </a:spcAft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External JavaScript file: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JavaScript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Using External Script Files</a:t>
            </a:r>
          </a:p>
        </p:txBody>
      </p:sp>
      <p:sp>
        <p:nvSpPr>
          <p:cNvPr id="235" name="Shape 235"/>
          <p:cNvSpPr/>
          <p:nvPr/>
        </p:nvSpPr>
        <p:spPr>
          <a:xfrm>
            <a:off x="925200" y="1084775"/>
            <a:ext cx="7178700" cy="22461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&lt;img 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&lt;script src="sample.js"&gt;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&lt;button onclick="sample()" value="Call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  function from sample.js"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200" y="3751775"/>
            <a:ext cx="7178700" cy="733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function sample()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alert('Hello from sample.js!')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384775" y="1886025"/>
            <a:ext cx="4140000" cy="446700"/>
          </a:xfrm>
          <a:prstGeom prst="rect">
            <a:avLst/>
          </a:prstGeom>
          <a:solidFill>
            <a:srgbClr val="8064A2"/>
          </a:solidFill>
          <a:ln w="9525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&lt;script&gt; tag is always empty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2222275" y="1892462"/>
            <a:ext cx="1162500" cy="220500"/>
          </a:xfrm>
          <a:prstGeom prst="straightConnector1">
            <a:avLst/>
          </a:prstGeom>
          <a:noFill/>
          <a:ln w="76200" cap="flat" cmpd="sng">
            <a:solidFill>
              <a:srgbClr val="8064A2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449" y="3027523"/>
            <a:ext cx="2234699" cy="1673700"/>
          </a:xfrm>
          <a:prstGeom prst="roundRect">
            <a:avLst>
              <a:gd name="adj" fmla="val 2715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one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615950" y="1531200"/>
            <a:ext cx="5912100" cy="13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Recap from previous session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Chapter four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360825" y="1531200"/>
            <a:ext cx="6473400" cy="14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JavaScript Syntax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Syntax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4043" y="691818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JavaScript statements (instructions to be executed):</a:t>
            </a: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Values</a:t>
            </a:r>
          </a:p>
          <a:p>
            <a:pPr marL="749300" lvl="7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Fixed values (literals)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(e.g. </a:t>
            </a:r>
          </a:p>
          <a:p>
            <a:pPr marL="749300" lvl="7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Variable values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(variables) (e.g.var x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10.5, “Mary Johansen”)</a:t>
            </a: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Operators </a:t>
            </a: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(+ - * /)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Expressions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values, variables, and operators. E.g. 1*2)</a:t>
            </a:r>
            <a:endParaRPr lang="en"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Keywords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identify actions to be performed. E.g. Break, continue, do …while, for, function, if … else, return, switch, try…catch,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"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Comments </a:t>
            </a:r>
            <a:r>
              <a:rPr lang="en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e.g.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x = 1;   // I will be executed )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Functions (can return values)</a:t>
            </a:r>
            <a:endParaRPr lang="en"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rtl="0">
              <a:spcBef>
                <a:spcPts val="1200"/>
              </a:spcBef>
              <a:spcAft>
                <a:spcPts val="600"/>
              </a:spcAft>
              <a:buNone/>
            </a:pP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Variables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4043" y="691818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>
              <a:buSzPct val="100000"/>
              <a:buFont typeface="Noto Sans Symbols"/>
              <a:buChar char="●"/>
            </a:pPr>
            <a:r>
              <a:rPr lang="en-US" sz="2000" dirty="0"/>
              <a:t>JavaScript variables are containers for storing data values</a:t>
            </a:r>
            <a:r>
              <a:rPr lang="en-US" dirty="0"/>
              <a:t>.</a:t>
            </a: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40" lvl="1">
              <a:buSzPct val="100000"/>
            </a:pPr>
            <a:endParaRPr lang="en-US" sz="1800" dirty="0"/>
          </a:p>
          <a:p>
            <a:pPr marL="282575" lvl="0" indent="-280035">
              <a:buSzPct val="100000"/>
              <a:buFont typeface="Noto Sans Symbols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JavaScript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must be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with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unique names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2575" lvl="0" indent="-280035">
              <a:buSzPct val="100000"/>
              <a:buFont typeface="Noto Sans Symbols"/>
              <a:buChar char="●"/>
            </a:pPr>
            <a:r>
              <a:rPr lang="en-US" sz="2000" dirty="0"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Assignment operator ( “=“)</a:t>
            </a:r>
          </a:p>
          <a:p>
            <a:pPr marL="282575" lvl="0" indent="-280035">
              <a:buSzPct val="100000"/>
              <a:buFont typeface="Noto Sans Symbols"/>
              <a:buChar char="●"/>
            </a:pP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67"/>
          <p:cNvSpPr/>
          <p:nvPr/>
        </p:nvSpPr>
        <p:spPr>
          <a:xfrm>
            <a:off x="515815" y="1141110"/>
            <a:ext cx="8001000" cy="769334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540" lvl="1">
              <a:buSzPct val="100000"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price1 = 2;</a:t>
            </a:r>
          </a:p>
          <a:p>
            <a:pPr marL="2540" lvl="1">
              <a:buSzPct val="100000"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price2 = 3;</a:t>
            </a:r>
          </a:p>
          <a:p>
            <a:pPr marL="2540" lvl="1">
              <a:buSzPct val="100000"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total = price1+price2;</a:t>
            </a:r>
          </a:p>
        </p:txBody>
      </p:sp>
      <p:sp>
        <p:nvSpPr>
          <p:cNvPr id="8" name="Shape 267"/>
          <p:cNvSpPr/>
          <p:nvPr/>
        </p:nvSpPr>
        <p:spPr>
          <a:xfrm>
            <a:off x="515815" y="2016050"/>
            <a:ext cx="8001000" cy="509435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540" lvl="1">
              <a:buSzPct val="100000"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summary = “Ana are mere”;</a:t>
            </a:r>
          </a:p>
          <a:p>
            <a:pPr marL="2540" lvl="1">
              <a:buSzPct val="100000"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confirmation_message</a:t>
            </a:r>
            <a:r>
              <a:rPr lang="en-US" b="1" dirty="0">
                <a:latin typeface="Consolas" panose="020B0609020204030204" pitchFamily="49" charset="0"/>
              </a:rPr>
              <a:t> = “Da! Am!”</a:t>
            </a:r>
          </a:p>
        </p:txBody>
      </p:sp>
    </p:spTree>
    <p:extLst>
      <p:ext uri="{BB962C8B-B14F-4D97-AF65-F5344CB8AC3E}">
        <p14:creationId xmlns:p14="http://schemas.microsoft.com/office/powerpoint/2010/main" val="162008040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Operators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4043" y="691818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>
              <a:buSzPct val="100000"/>
              <a:buFont typeface="Noto Sans Symbols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Assignment operators assign values to JavaScript variables.</a:t>
            </a:r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40" lvl="1">
              <a:buSzPct val="100000"/>
            </a:pPr>
            <a:endParaRPr lang="en-US" sz="1800" dirty="0"/>
          </a:p>
          <a:p>
            <a:pPr marL="2540" lvl="0">
              <a:buSzPct val="100000"/>
            </a:pP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13125"/>
              </p:ext>
            </p:extLst>
          </p:nvPr>
        </p:nvGraphicFramePr>
        <p:xfrm>
          <a:off x="464830" y="1387725"/>
          <a:ext cx="7888224" cy="2346960"/>
        </p:xfrm>
        <a:graphic>
          <a:graphicData uri="http://schemas.openxmlformats.org/drawingml/2006/table">
            <a:tbl>
              <a:tblPr/>
              <a:tblGrid>
                <a:gridCol w="1969008">
                  <a:extLst>
                    <a:ext uri="{9D8B030D-6E8A-4147-A177-3AD203B41FA5}">
                      <a16:colId xmlns:a16="http://schemas.microsoft.com/office/drawing/2014/main" val="1782289398"/>
                    </a:ext>
                  </a:extLst>
                </a:gridCol>
                <a:gridCol w="2959608">
                  <a:extLst>
                    <a:ext uri="{9D8B030D-6E8A-4147-A177-3AD203B41FA5}">
                      <a16:colId xmlns:a16="http://schemas.microsoft.com/office/drawing/2014/main" val="3107758596"/>
                    </a:ext>
                  </a:extLst>
                </a:gridCol>
                <a:gridCol w="2959608">
                  <a:extLst>
                    <a:ext uri="{9D8B030D-6E8A-4147-A177-3AD203B41FA5}">
                      <a16:colId xmlns:a16="http://schemas.microsoft.com/office/drawing/2014/main" val="4119947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C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C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C000"/>
                          </a:solidFill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8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1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1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5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2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46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005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JavaScript Operator Presedence Value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4043" y="691818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>
              <a:buSzPct val="100000"/>
              <a:buFont typeface="Noto Sans Symbols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Assignment operators assign values to JavaScript variables.</a:t>
            </a: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290" lvl="1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40" lvl="1">
              <a:buSzPct val="100000"/>
            </a:pPr>
            <a:endParaRPr lang="en-US" sz="1800" dirty="0"/>
          </a:p>
          <a:p>
            <a:pPr marL="2540" lvl="0">
              <a:buSzPct val="100000"/>
            </a:pP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0538"/>
              </p:ext>
            </p:extLst>
          </p:nvPr>
        </p:nvGraphicFramePr>
        <p:xfrm>
          <a:off x="1173480" y="1093644"/>
          <a:ext cx="5358341" cy="33402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275354547"/>
                    </a:ext>
                  </a:extLst>
                </a:gridCol>
                <a:gridCol w="2127269">
                  <a:extLst>
                    <a:ext uri="{9D8B030D-6E8A-4147-A177-3AD203B41FA5}">
                      <a16:colId xmlns:a16="http://schemas.microsoft.com/office/drawing/2014/main" val="2114679674"/>
                    </a:ext>
                  </a:extLst>
                </a:gridCol>
                <a:gridCol w="2240472">
                  <a:extLst>
                    <a:ext uri="{9D8B030D-6E8A-4147-A177-3AD203B41FA5}">
                      <a16:colId xmlns:a16="http://schemas.microsoft.com/office/drawing/2014/main" val="1930551907"/>
                    </a:ext>
                  </a:extLst>
                </a:gridCol>
              </a:tblGrid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FFC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FFC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6496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( 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Expression grouping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(3 + 4)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4110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Member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person.name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1545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[]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Member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person["name"]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95690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()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Function call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solidFill>
                            <a:schemeClr val="bg2"/>
                          </a:solidFill>
                          <a:effectLst/>
                        </a:rPr>
                        <a:t>myFunction</a:t>
                      </a:r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()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25468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new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Create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new Date()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7763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++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Postfix Increment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++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81055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--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Postfix Decrement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--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85279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!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Logical not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!(x==y)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38005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typeof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solidFill>
                            <a:schemeClr val="bg2"/>
                          </a:solidFill>
                          <a:effectLst/>
                        </a:rPr>
                        <a:t>typeof</a:t>
                      </a:r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 x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90960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**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Exponentiation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10 ** 2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54137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&lt;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&lt; y 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27296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&lt;=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Less than or 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&lt;=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01230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&gt;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x &gt;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80893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&gt;=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Greater than or 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&gt;=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66889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==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==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16985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===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Strict 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===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97068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!=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Unequal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!=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08089"/>
                  </a:ext>
                </a:extLst>
              </a:tr>
              <a:tr h="888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</a:rPr>
                        <a:t>!==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Strict unequal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</a:rPr>
                        <a:t>x !== y</a:t>
                      </a:r>
                    </a:p>
                  </a:txBody>
                  <a:tcPr marL="9296" marR="9296" marT="9296" marB="92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99368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</a:t>
            </a:r>
            <a:r>
              <a:rPr lang="en" sz="1000" b="1"/>
              <a:t>three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600" b="1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28600" y="762575"/>
            <a:ext cx="8686800" cy="38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54634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JavaScript data types:</a:t>
            </a:r>
          </a:p>
          <a:p>
            <a:pPr marL="313691" lvl="0" indent="-285750" rtl="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Numbers (integer, floating-point)</a:t>
            </a:r>
          </a:p>
          <a:p>
            <a:pPr marL="313691" lvl="0" indent="-285750" rtl="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Boolean (true / false)</a:t>
            </a:r>
          </a:p>
          <a:p>
            <a:pPr marL="27941" lvl="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313691" lvl="0" indent="-28575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String type – string of characters</a:t>
            </a:r>
          </a:p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0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Arrays and associative arrays (hash tables)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Undefined and null types</a:t>
            </a:r>
          </a:p>
          <a:p>
            <a:pPr marL="0" lvl="0" indent="0" rtl="0">
              <a:spcBef>
                <a:spcPts val="1200"/>
              </a:spcBef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15815" y="2502835"/>
            <a:ext cx="8001000" cy="355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var myName = "You can use both single or double quotes for strings";</a:t>
            </a:r>
          </a:p>
        </p:txBody>
      </p:sp>
      <p:sp>
        <p:nvSpPr>
          <p:cNvPr id="268" name="Shape 268"/>
          <p:cNvSpPr/>
          <p:nvPr/>
        </p:nvSpPr>
        <p:spPr>
          <a:xfrm>
            <a:off x="527800" y="3349323"/>
            <a:ext cx="8001000" cy="589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var my_array = [1, 5.3, "aaa"];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var my_hash = {a:2, b:3, c:"text"};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endParaRPr lang="en"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571500" y="4367075"/>
            <a:ext cx="8001000" cy="589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someData;			// undefined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someData = null;</a:t>
            </a:r>
          </a:p>
        </p:txBody>
      </p:sp>
      <p:sp>
        <p:nvSpPr>
          <p:cNvPr id="10" name="Shape 267"/>
          <p:cNvSpPr/>
          <p:nvPr/>
        </p:nvSpPr>
        <p:spPr>
          <a:xfrm>
            <a:off x="515815" y="1765821"/>
            <a:ext cx="8001000" cy="355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" sz="16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= true;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r>
              <a:rPr lang="en"/>
              <a:t>*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Everything is Object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28600" y="802123"/>
            <a:ext cx="8686800" cy="36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Every variable can be considered as object</a:t>
            </a:r>
          </a:p>
          <a:p>
            <a:pPr marL="630237" lvl="1" indent="-223837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For example strings and arrays have member functions: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66800" y="1524000"/>
            <a:ext cx="6840600" cy="15273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test = "some string";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alert(test[7]); // shows letter 'r'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alert(test.charAt(5)); // shows letter 's'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alert("test".charAt(1)); //shows letter 'e'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alert("test".substring(1, 3)); //shows 'es'</a:t>
            </a:r>
          </a:p>
        </p:txBody>
      </p:sp>
      <p:sp>
        <p:nvSpPr>
          <p:cNvPr id="280" name="Shape 280"/>
          <p:cNvSpPr/>
          <p:nvPr/>
        </p:nvSpPr>
        <p:spPr>
          <a:xfrm>
            <a:off x="966800" y="3201650"/>
            <a:ext cx="6840600" cy="12015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arr = [1, 3, 4];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alert(arr.length); // shows 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arr.push(7); // appends 7 to end of array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alert(arr[3]); // shows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4th element which is </a:t>
            </a: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String Operations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operator joins strings</a:t>
            </a:r>
          </a:p>
          <a:p>
            <a:pPr marL="282575" lvl="0" indent="-210184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Font typeface="Arial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10184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Font typeface="Arial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5000"/>
              </a:lnSpc>
              <a:spcBef>
                <a:spcPts val="252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What is "9" + 9?</a:t>
            </a:r>
          </a:p>
          <a:p>
            <a:pPr marL="282575" lvl="0" indent="-210184" rtl="0">
              <a:lnSpc>
                <a:spcPct val="105000"/>
              </a:lnSpc>
              <a:spcBef>
                <a:spcPts val="1200"/>
              </a:spcBef>
              <a:buClr>
                <a:srgbClr val="000000"/>
              </a:buClr>
              <a:buFont typeface="Arial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Converting string to number: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6922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85800" y="1295400"/>
            <a:ext cx="7830900" cy="10161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string1 = "fat 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string2 = "cats";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alert(string1 </a:t>
            </a:r>
            <a:r>
              <a:rPr lang="en" sz="20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 string2);  // fat cats</a:t>
            </a:r>
          </a:p>
        </p:txBody>
      </p:sp>
      <p:sp>
        <p:nvSpPr>
          <p:cNvPr id="291" name="Shape 291"/>
          <p:cNvSpPr/>
          <p:nvPr/>
        </p:nvSpPr>
        <p:spPr>
          <a:xfrm>
            <a:off x="685800" y="2971800"/>
            <a:ext cx="7868700" cy="4467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alert("9" </a:t>
            </a:r>
            <a:r>
              <a:rPr lang="en" sz="20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 9); // 99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+ acts as concaten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ation</a:t>
            </a:r>
          </a:p>
        </p:txBody>
      </p:sp>
      <p:sp>
        <p:nvSpPr>
          <p:cNvPr id="292" name="Shape 292"/>
          <p:cNvSpPr/>
          <p:nvPr/>
        </p:nvSpPr>
        <p:spPr>
          <a:xfrm>
            <a:off x="685800" y="4038600"/>
            <a:ext cx="7868700" cy="3936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alert(parseInt("9") </a:t>
            </a:r>
            <a:r>
              <a:rPr lang="en" sz="20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 9); // 18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, + acts as addition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Arrays Operations and Properties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20925" y="649725"/>
            <a:ext cx="8808600" cy="385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54634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Declaring new empty array:</a:t>
            </a:r>
          </a:p>
          <a:p>
            <a:pPr marL="282575" lvl="0" indent="-219075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Declaring an array holding few elements:</a:t>
            </a:r>
          </a:p>
          <a:p>
            <a:pPr marL="282575" lvl="0" indent="-219075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Appending an element / getting the last element:</a:t>
            </a:r>
          </a:p>
          <a:p>
            <a:pPr marL="282575" lvl="0" indent="-219075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24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Reading the number of elements (array length):</a:t>
            </a:r>
          </a:p>
          <a:p>
            <a:pPr marL="282575" lvl="0" indent="-219075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Finding element's index in the array:</a:t>
            </a:r>
          </a:p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09600" y="990600"/>
            <a:ext cx="7924800" cy="3600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arr = new Array();</a:t>
            </a:r>
          </a:p>
        </p:txBody>
      </p:sp>
      <p:sp>
        <p:nvSpPr>
          <p:cNvPr id="303" name="Shape 303"/>
          <p:cNvSpPr/>
          <p:nvPr/>
        </p:nvSpPr>
        <p:spPr>
          <a:xfrm>
            <a:off x="609600" y="1717474"/>
            <a:ext cx="7924800" cy="3600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var arr = [1, 2, 3, 4, 5];</a:t>
            </a:r>
          </a:p>
        </p:txBody>
      </p:sp>
      <p:sp>
        <p:nvSpPr>
          <p:cNvPr id="304" name="Shape 304"/>
          <p:cNvSpPr/>
          <p:nvPr/>
        </p:nvSpPr>
        <p:spPr>
          <a:xfrm>
            <a:off x="609600" y="2444275"/>
            <a:ext cx="7924800" cy="6321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arr.push(3);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element = arr.pop();</a:t>
            </a:r>
          </a:p>
        </p:txBody>
      </p:sp>
      <p:sp>
        <p:nvSpPr>
          <p:cNvPr id="305" name="Shape 305"/>
          <p:cNvSpPr/>
          <p:nvPr/>
        </p:nvSpPr>
        <p:spPr>
          <a:xfrm>
            <a:off x="609600" y="3450932"/>
            <a:ext cx="7924800" cy="3600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arr.length;</a:t>
            </a:r>
          </a:p>
        </p:txBody>
      </p:sp>
      <p:sp>
        <p:nvSpPr>
          <p:cNvPr id="306" name="Shape 306"/>
          <p:cNvSpPr/>
          <p:nvPr/>
        </p:nvSpPr>
        <p:spPr>
          <a:xfrm>
            <a:off x="592015" y="4253449"/>
            <a:ext cx="7924800" cy="3600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>
                <a:latin typeface="Consolas"/>
                <a:ea typeface="Consolas"/>
                <a:cs typeface="Consolas"/>
                <a:sym typeface="Consolas"/>
              </a:rPr>
              <a:t>arr.indexOf(1);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Conditional Statement (if)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90335" y="602194"/>
            <a:ext cx="8686800" cy="355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sz="2000" b="1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27798" y="3254450"/>
            <a:ext cx="4514625" cy="138867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unitPrice = 1.30;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(quantity &gt; 100) {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 unitPrice = 1.20;}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 unitPrice = 1.40;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201874" y="1052075"/>
            <a:ext cx="26385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6358017" y="1077533"/>
            <a:ext cx="28338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Greater than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43500" y="1052075"/>
            <a:ext cx="10584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143500" y="1432064"/>
            <a:ext cx="1058400" cy="379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201874" y="1432064"/>
            <a:ext cx="2638500" cy="379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143500" y="1812054"/>
            <a:ext cx="10584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199323" y="1812050"/>
            <a:ext cx="26385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201874" y="2192044"/>
            <a:ext cx="26385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143500" y="2572034"/>
            <a:ext cx="10584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201874" y="2572034"/>
            <a:ext cx="26385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143500" y="2952023"/>
            <a:ext cx="1058400" cy="379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201874" y="2952023"/>
            <a:ext cx="2638500" cy="379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5558200" y="1077525"/>
            <a:ext cx="579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5558200" y="1457515"/>
            <a:ext cx="579900" cy="379799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358017" y="1457522"/>
            <a:ext cx="28338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Less than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558200" y="1837505"/>
            <a:ext cx="579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302975" y="1837525"/>
            <a:ext cx="2565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Greater than or equal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358017" y="2217498"/>
            <a:ext cx="28338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Less than or equal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5558200" y="2597485"/>
            <a:ext cx="579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358017" y="2597487"/>
            <a:ext cx="28338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Equal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5558200" y="2977474"/>
            <a:ext cx="579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358017" y="2977476"/>
            <a:ext cx="28338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Not equal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43500" y="2182828"/>
            <a:ext cx="1058400" cy="3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2C2F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5558200" y="2197584"/>
            <a:ext cx="579900" cy="3798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" name="Shape 361"/>
          <p:cNvSpPr/>
          <p:nvPr/>
        </p:nvSpPr>
        <p:spPr>
          <a:xfrm>
            <a:off x="527798" y="1098954"/>
            <a:ext cx="4514625" cy="155624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(condition) {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 block of code to be executed if the condition is true</a:t>
            </a:r>
          </a:p>
          <a:p>
            <a:pPr>
              <a:buSzPct val="25000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b="1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lock of code to be executed if the condition is false</a:t>
            </a:r>
          </a:p>
          <a:p>
            <a:pPr>
              <a:buSzPct val="25000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endParaRPr lang="en-US" sz="2000" b="1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20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 lang="en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HTML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lang="en" sz="2600" b="1" dirty="0">
              <a:solidFill>
                <a:srgbClr val="642C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57200" y="835475"/>
            <a:ext cx="8229600" cy="3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a Web Page?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HTML Basics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Hyperlinks, Images &amp; Formatting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Headings and paragraphs 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The &lt;head&gt; section: Title, Meta, Script, Style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The &lt;body&gt; section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Text styling and formatting tags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Hyperlinks: &lt;a&gt;, Hyperlinks and sections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Images: &lt;img&gt;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Lists: &lt;ol&gt;, &lt;ul&gt; and &lt;dl&gt;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The &lt;div&gt; and the &lt;span&gt; elements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HTML tables</a:t>
            </a:r>
          </a:p>
          <a:p>
            <a:pPr marL="457200" lvl="0" indent="-342900"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HTML forms</a:t>
            </a:r>
            <a:br>
              <a:rPr lang="en" sz="1800" b="1" dirty="0">
                <a:latin typeface="Calibri"/>
                <a:ea typeface="Calibri"/>
                <a:cs typeface="Calibri"/>
                <a:sym typeface="Calibri"/>
              </a:rPr>
            </a:b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2575" rtl="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Font typeface="Calibri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640"/>
              </a:spcBef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r>
              <a:rPr lang="en"/>
              <a:t>*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Switch Statement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67335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 statement works like in C#: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685800" y="1178350"/>
            <a:ext cx="7772400" cy="33426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600" b="1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(variable)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1: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// do something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600" b="1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'a':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// do something else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3.14: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// another code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// something completely different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036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Like in C#</a:t>
            </a:r>
          </a:p>
          <a:p>
            <a:pPr marL="742950" lvl="1" indent="-6985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○"/>
            </a:pP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loop</a:t>
            </a:r>
          </a:p>
          <a:p>
            <a:pPr marL="742950" lvl="1" indent="-6985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○"/>
            </a:pP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loop</a:t>
            </a:r>
          </a:p>
          <a:p>
            <a:pPr marL="742950" lvl="1" indent="-6985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○"/>
            </a:pP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2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22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loop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85800" y="2381125"/>
            <a:ext cx="7772400" cy="20457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var counter;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(counter=0; counter&lt;4; counter++)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alert(counter);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(counter &lt; 5)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alert(++counter);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20925" y="649725"/>
            <a:ext cx="8808600" cy="385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54634">
              <a:lnSpc>
                <a:spcPct val="115000"/>
              </a:lnSpc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JavaScript function </a:t>
            </a:r>
          </a:p>
          <a:p>
            <a:pPr marL="313691" lvl="1" indent="-285750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block of code designed to perform a particular task.</a:t>
            </a:r>
            <a:endParaRPr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2575" lvl="0" indent="-219075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Declaration</a:t>
            </a:r>
          </a:p>
          <a:p>
            <a:pPr marL="282575" lvl="0" indent="-219075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19075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Invocation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19075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54634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17992" y="3476231"/>
            <a:ext cx="7924800" cy="1151649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latin typeface="Consolas" panose="020B0609020204030204" pitchFamily="49" charset="0"/>
              </a:rPr>
              <a:t>function sum(a1, a2)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   return a1 + a2;              // The function returns the sum of a1 and a2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lvl="0">
              <a:buSzPct val="25000"/>
            </a:pPr>
            <a:r>
              <a:rPr lang="en-US" b="1" i="0" u="none" strike="noStrike" cap="none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</a:t>
            </a:r>
            <a:r>
              <a:rPr lang="en" b="1" i="0" u="none" strike="noStrike" cap="none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 result = sum(1,2); //will return 3</a:t>
            </a:r>
          </a:p>
        </p:txBody>
      </p:sp>
      <p:sp>
        <p:nvSpPr>
          <p:cNvPr id="12" name="Shape 306"/>
          <p:cNvSpPr/>
          <p:nvPr/>
        </p:nvSpPr>
        <p:spPr>
          <a:xfrm>
            <a:off x="357300" y="1636211"/>
            <a:ext cx="7924800" cy="770671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1" dirty="0">
                <a:latin typeface="Consolas" panose="020B0609020204030204" pitchFamily="49" charset="0"/>
              </a:rPr>
              <a:t>function </a:t>
            </a:r>
            <a:r>
              <a:rPr lang="en-US" sz="1200" b="1" i="1" dirty="0">
                <a:latin typeface="Consolas" panose="020B0609020204030204" pitchFamily="49" charset="0"/>
              </a:rPr>
              <a:t>name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parameter1, parameter2, parameter3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    </a:t>
            </a:r>
            <a:r>
              <a:rPr lang="en-US" sz="1200" b="1" i="1" dirty="0">
                <a:latin typeface="Consolas" panose="020B0609020204030204" pitchFamily="49" charset="0"/>
              </a:rPr>
              <a:t>code to be executed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}</a:t>
            </a:r>
            <a:endParaRPr lang="en" sz="1200" b="1" i="0" u="none" strike="noStrike" cap="none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3" name="Shape 306"/>
          <p:cNvSpPr/>
          <p:nvPr/>
        </p:nvSpPr>
        <p:spPr>
          <a:xfrm>
            <a:off x="357300" y="2719349"/>
            <a:ext cx="7924800" cy="358788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b="1" i="1" dirty="0" err="1">
                <a:latin typeface="Consolas" panose="020B0609020204030204" pitchFamily="49" charset="0"/>
                <a:ea typeface="Consolas"/>
              </a:rPr>
              <a:t>var</a:t>
            </a:r>
            <a:r>
              <a:rPr lang="en-US" b="1" i="1" dirty="0">
                <a:latin typeface="Consolas" panose="020B0609020204030204" pitchFamily="49" charset="0"/>
                <a:ea typeface="Consolas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ea typeface="Consolas"/>
              </a:rPr>
              <a:t>my_variable</a:t>
            </a:r>
            <a:r>
              <a:rPr lang="en-US" b="1" i="1" dirty="0">
                <a:latin typeface="Consolas" panose="020B0609020204030204" pitchFamily="49" charset="0"/>
                <a:ea typeface="Consolas"/>
              </a:rPr>
              <a:t> = name(argument1, argument2,argument3);</a:t>
            </a:r>
            <a:endParaRPr lang="en" sz="1800" b="1" i="1" u="none" strike="noStrike" cap="none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3408324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8300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Code structure – splitting code into parts</a:t>
            </a:r>
          </a:p>
          <a:p>
            <a:pPr marL="457200" lvl="0" indent="-368300" rtl="0">
              <a:lnSpc>
                <a:spcPct val="10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Data comes in, processed, result returned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85800" y="2076325"/>
            <a:ext cx="3808800" cy="18024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function average(a, b, c)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var total;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total = a + b + c;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return total / 3;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5170325" y="1974750"/>
            <a:ext cx="3440400" cy="463500"/>
          </a:xfrm>
          <a:prstGeom prst="rect">
            <a:avLst/>
          </a:prstGeom>
          <a:solidFill>
            <a:srgbClr val="8064A2"/>
          </a:solidFill>
          <a:ln w="9525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 come in here</a:t>
            </a:r>
          </a:p>
        </p:txBody>
      </p:sp>
      <p:cxnSp>
        <p:nvCxnSpPr>
          <p:cNvPr id="427" name="Shape 427"/>
          <p:cNvCxnSpPr/>
          <p:nvPr/>
        </p:nvCxnSpPr>
        <p:spPr>
          <a:xfrm rot="10800000" flipH="1">
            <a:off x="4312925" y="2282700"/>
            <a:ext cx="857400" cy="3300"/>
          </a:xfrm>
          <a:prstGeom prst="straightConnector1">
            <a:avLst/>
          </a:prstGeom>
          <a:noFill/>
          <a:ln w="76200" cap="flat" cmpd="sng">
            <a:solidFill>
              <a:srgbClr val="8064A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28" name="Shape 428"/>
          <p:cNvSpPr/>
          <p:nvPr/>
        </p:nvSpPr>
        <p:spPr>
          <a:xfrm>
            <a:off x="5170325" y="2593275"/>
            <a:ext cx="3440400" cy="1145400"/>
          </a:xfrm>
          <a:prstGeom prst="rect">
            <a:avLst/>
          </a:prstGeom>
          <a:solidFill>
            <a:srgbClr val="8064A2"/>
          </a:solidFill>
          <a:ln w="9525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Declaring variables is optional. Type is never declared</a:t>
            </a:r>
          </a:p>
        </p:txBody>
      </p:sp>
      <p:cxnSp>
        <p:nvCxnSpPr>
          <p:cNvPr id="429" name="Shape 429"/>
          <p:cNvCxnSpPr/>
          <p:nvPr/>
        </p:nvCxnSpPr>
        <p:spPr>
          <a:xfrm>
            <a:off x="2726525" y="2941425"/>
            <a:ext cx="2443800" cy="280800"/>
          </a:xfrm>
          <a:prstGeom prst="straightConnector1">
            <a:avLst/>
          </a:prstGeom>
          <a:noFill/>
          <a:ln w="76200" cap="flat" cmpd="sng">
            <a:solidFill>
              <a:srgbClr val="8064A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0" name="Shape 430"/>
          <p:cNvSpPr/>
          <p:nvPr/>
        </p:nvSpPr>
        <p:spPr>
          <a:xfrm>
            <a:off x="5170325" y="4032150"/>
            <a:ext cx="3440400" cy="463500"/>
          </a:xfrm>
          <a:prstGeom prst="rect">
            <a:avLst/>
          </a:prstGeom>
          <a:solidFill>
            <a:srgbClr val="8064A2"/>
          </a:solidFill>
          <a:ln w="9525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 returned here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x="3404475" y="3611825"/>
            <a:ext cx="1765800" cy="576000"/>
          </a:xfrm>
          <a:prstGeom prst="straightConnector1">
            <a:avLst/>
          </a:prstGeom>
          <a:noFill/>
          <a:ln w="76200" cap="flat" cmpd="sng">
            <a:solidFill>
              <a:srgbClr val="8064A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44</a:t>
            </a:fld>
            <a:endParaRPr lang="en"/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Sum of Numbers - Example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28600" y="835600"/>
            <a:ext cx="8686800" cy="355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900125" y="854550"/>
            <a:ext cx="7343700" cy="34485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&lt;title&gt;JavaScript Demo&lt;/title&gt;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&lt;script type="text/javascript"&gt;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function calcSum()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  value1 = parseInt(document.mainForm.textBox1.value);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  value2 = parseInt(document.mainForm.textBox2.value);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  sum = value1 + value2;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  document.mainForm.textBoxSum.value = sum;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&lt;/script&gt;	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JavaScript Syntax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Sum of Numbers - Example (2)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28600" y="802124"/>
            <a:ext cx="8686800" cy="372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695325" y="892399"/>
            <a:ext cx="7762800" cy="34458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&lt;form name="mainForm"&gt;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&lt;input type="text" name="textBox1" /&gt; &lt;br/&gt;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&lt;input type="text" name="textBox2" /&gt; &lt;br/&gt;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&lt;input type="button" value="Process"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onclick="javascript: calcSum()" 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&lt;input type="text" name="textBoxSum"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readonly="readonly"/&gt;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&lt;/form&gt;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1550" y="2923025"/>
            <a:ext cx="3254399" cy="2149800"/>
          </a:xfrm>
          <a:prstGeom prst="roundRect">
            <a:avLst>
              <a:gd name="adj" fmla="val 2288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Chapter five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360825" y="1531200"/>
            <a:ext cx="6473400" cy="14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Document Object Model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(DOM)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4115700" y="195450"/>
            <a:ext cx="912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</a:p>
        </p:txBody>
      </p:sp>
      <p:grpSp>
        <p:nvGrpSpPr>
          <p:cNvPr id="459" name="Shape 459"/>
          <p:cNvGrpSpPr/>
          <p:nvPr/>
        </p:nvGrpSpPr>
        <p:grpSpPr>
          <a:xfrm>
            <a:off x="1928694" y="514112"/>
            <a:ext cx="5076009" cy="429787"/>
            <a:chOff x="1928673" y="1657150"/>
            <a:chExt cx="5076009" cy="744607"/>
          </a:xfrm>
        </p:grpSpPr>
        <p:cxnSp>
          <p:nvCxnSpPr>
            <p:cNvPr id="460" name="Shape 460"/>
            <p:cNvCxnSpPr/>
            <p:nvPr/>
          </p:nvCxnSpPr>
          <p:spPr>
            <a:xfrm>
              <a:off x="7004682" y="2014757"/>
              <a:ext cx="0" cy="387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1930016" y="2014757"/>
              <a:ext cx="0" cy="387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grpSp>
          <p:nvGrpSpPr>
            <p:cNvPr id="462" name="Shape 462"/>
            <p:cNvGrpSpPr/>
            <p:nvPr/>
          </p:nvGrpSpPr>
          <p:grpSpPr>
            <a:xfrm>
              <a:off x="1928673" y="1657150"/>
              <a:ext cx="5076000" cy="744607"/>
              <a:chOff x="1928673" y="1657150"/>
              <a:chExt cx="5076000" cy="744607"/>
            </a:xfrm>
          </p:grpSpPr>
          <p:cxnSp>
            <p:nvCxnSpPr>
              <p:cNvPr id="463" name="Shape 463"/>
              <p:cNvCxnSpPr/>
              <p:nvPr/>
            </p:nvCxnSpPr>
            <p:spPr>
              <a:xfrm>
                <a:off x="1928673" y="2014757"/>
                <a:ext cx="5076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Shape 464"/>
              <p:cNvCxnSpPr/>
              <p:nvPr/>
            </p:nvCxnSpPr>
            <p:spPr>
              <a:xfrm>
                <a:off x="4552002" y="2014757"/>
                <a:ext cx="0" cy="38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>
                <a:off x="4552000" y="1657150"/>
                <a:ext cx="0" cy="35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466" name="Shape 466"/>
          <p:cNvSpPr txBox="1"/>
          <p:nvPr/>
        </p:nvSpPr>
        <p:spPr>
          <a:xfrm>
            <a:off x="1448700" y="957450"/>
            <a:ext cx="912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542700" y="957450"/>
            <a:ext cx="912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4115700" y="943975"/>
            <a:ext cx="912600" cy="3321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1928694" y="1276112"/>
            <a:ext cx="5076009" cy="429787"/>
            <a:chOff x="1928694" y="1276112"/>
            <a:chExt cx="5076009" cy="429787"/>
          </a:xfrm>
        </p:grpSpPr>
        <p:grpSp>
          <p:nvGrpSpPr>
            <p:cNvPr id="470" name="Shape 470"/>
            <p:cNvGrpSpPr/>
            <p:nvPr/>
          </p:nvGrpSpPr>
          <p:grpSpPr>
            <a:xfrm>
              <a:off x="1928694" y="1482523"/>
              <a:ext cx="5076009" cy="223376"/>
              <a:chOff x="1928673" y="2014757"/>
              <a:chExt cx="5076009" cy="387000"/>
            </a:xfrm>
          </p:grpSpPr>
          <p:cxnSp>
            <p:nvCxnSpPr>
              <p:cNvPr id="471" name="Shape 471"/>
              <p:cNvCxnSpPr/>
              <p:nvPr/>
            </p:nvCxnSpPr>
            <p:spPr>
              <a:xfrm>
                <a:off x="7004682" y="2014757"/>
                <a:ext cx="0" cy="38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472" name="Shape 472"/>
              <p:cNvCxnSpPr/>
              <p:nvPr/>
            </p:nvCxnSpPr>
            <p:spPr>
              <a:xfrm>
                <a:off x="1930016" y="2014757"/>
                <a:ext cx="0" cy="38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grpSp>
            <p:nvGrpSpPr>
              <p:cNvPr id="473" name="Shape 473"/>
              <p:cNvGrpSpPr/>
              <p:nvPr/>
            </p:nvGrpSpPr>
            <p:grpSpPr>
              <a:xfrm>
                <a:off x="1928673" y="2014757"/>
                <a:ext cx="5076000" cy="387000"/>
                <a:chOff x="1928673" y="2014757"/>
                <a:chExt cx="5076000" cy="387000"/>
              </a:xfrm>
            </p:grpSpPr>
            <p:cxnSp>
              <p:nvCxnSpPr>
                <p:cNvPr id="474" name="Shape 474"/>
                <p:cNvCxnSpPr/>
                <p:nvPr/>
              </p:nvCxnSpPr>
              <p:spPr>
                <a:xfrm>
                  <a:off x="1928673" y="2014757"/>
                  <a:ext cx="507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Shape 475"/>
                <p:cNvCxnSpPr/>
                <p:nvPr/>
              </p:nvCxnSpPr>
              <p:spPr>
                <a:xfrm>
                  <a:off x="4552002" y="2014757"/>
                  <a:ext cx="0" cy="38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</p:grpSp>
        <p:cxnSp>
          <p:nvCxnSpPr>
            <p:cNvPr id="476" name="Shape 476"/>
            <p:cNvCxnSpPr/>
            <p:nvPr/>
          </p:nvCxnSpPr>
          <p:spPr>
            <a:xfrm>
              <a:off x="4552021" y="1276112"/>
              <a:ext cx="0" cy="206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7" name="Shape 477"/>
          <p:cNvSpPr txBox="1"/>
          <p:nvPr/>
        </p:nvSpPr>
        <p:spPr>
          <a:xfrm>
            <a:off x="1448700" y="1719450"/>
            <a:ext cx="912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 name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6487950" y="1719450"/>
            <a:ext cx="10221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anchor name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115700" y="1705975"/>
            <a:ext cx="912600" cy="3321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 name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014317" y="2038304"/>
            <a:ext cx="6850074" cy="2048486"/>
            <a:chOff x="1928694" y="2038112"/>
            <a:chExt cx="5076009" cy="2048486"/>
          </a:xfrm>
        </p:grpSpPr>
        <p:grpSp>
          <p:nvGrpSpPr>
            <p:cNvPr id="481" name="Shape 481"/>
            <p:cNvGrpSpPr/>
            <p:nvPr/>
          </p:nvGrpSpPr>
          <p:grpSpPr>
            <a:xfrm>
              <a:off x="1928694" y="2038112"/>
              <a:ext cx="5076009" cy="2048486"/>
              <a:chOff x="1928694" y="1276112"/>
              <a:chExt cx="5076009" cy="2048486"/>
            </a:xfrm>
          </p:grpSpPr>
          <p:grpSp>
            <p:nvGrpSpPr>
              <p:cNvPr id="482" name="Shape 482"/>
              <p:cNvGrpSpPr/>
              <p:nvPr/>
            </p:nvGrpSpPr>
            <p:grpSpPr>
              <a:xfrm>
                <a:off x="1928694" y="1482523"/>
                <a:ext cx="5076009" cy="1842076"/>
                <a:chOff x="1928673" y="2014757"/>
                <a:chExt cx="5076009" cy="3191400"/>
              </a:xfrm>
            </p:grpSpPr>
            <p:cxnSp>
              <p:nvCxnSpPr>
                <p:cNvPr id="483" name="Shape 483"/>
                <p:cNvCxnSpPr/>
                <p:nvPr/>
              </p:nvCxnSpPr>
              <p:spPr>
                <a:xfrm>
                  <a:off x="7004682" y="2014757"/>
                  <a:ext cx="0" cy="319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484" name="Shape 484"/>
                <p:cNvCxnSpPr/>
                <p:nvPr/>
              </p:nvCxnSpPr>
              <p:spPr>
                <a:xfrm>
                  <a:off x="1930016" y="2014757"/>
                  <a:ext cx="0" cy="38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grpSp>
              <p:nvGrpSpPr>
                <p:cNvPr id="485" name="Shape 485"/>
                <p:cNvGrpSpPr/>
                <p:nvPr/>
              </p:nvGrpSpPr>
              <p:grpSpPr>
                <a:xfrm>
                  <a:off x="1928673" y="2014757"/>
                  <a:ext cx="5076000" cy="2195715"/>
                  <a:chOff x="1928673" y="2014757"/>
                  <a:chExt cx="5076000" cy="2195715"/>
                </a:xfrm>
              </p:grpSpPr>
              <p:cxnSp>
                <p:nvCxnSpPr>
                  <p:cNvPr id="486" name="Shape 486"/>
                  <p:cNvCxnSpPr/>
                  <p:nvPr/>
                </p:nvCxnSpPr>
                <p:spPr>
                  <a:xfrm>
                    <a:off x="1928673" y="2014757"/>
                    <a:ext cx="50760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7" name="Shape 487"/>
                  <p:cNvCxnSpPr/>
                  <p:nvPr/>
                </p:nvCxnSpPr>
                <p:spPr>
                  <a:xfrm flipH="1">
                    <a:off x="4549744" y="2014772"/>
                    <a:ext cx="2100" cy="2195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</p:spPr>
              </p:cxnSp>
            </p:grpSp>
          </p:grpSp>
          <p:cxnSp>
            <p:nvCxnSpPr>
              <p:cNvPr id="488" name="Shape 488"/>
              <p:cNvCxnSpPr/>
              <p:nvPr/>
            </p:nvCxnSpPr>
            <p:spPr>
              <a:xfrm>
                <a:off x="4552021" y="1276112"/>
                <a:ext cx="0" cy="20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89" name="Shape 489"/>
            <p:cNvCxnSpPr/>
            <p:nvPr/>
          </p:nvCxnSpPr>
          <p:spPr>
            <a:xfrm>
              <a:off x="3880503" y="2244523"/>
              <a:ext cx="0" cy="22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5175903" y="2244523"/>
              <a:ext cx="0" cy="1821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5861703" y="2244523"/>
              <a:ext cx="0" cy="22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/>
            <p:nvPr/>
          </p:nvCxnSpPr>
          <p:spPr>
            <a:xfrm>
              <a:off x="6471308" y="2254847"/>
              <a:ext cx="0" cy="1268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3194703" y="2244523"/>
              <a:ext cx="0" cy="1821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>
              <a:off x="2624624" y="2248272"/>
              <a:ext cx="3600" cy="1267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95" name="Shape 495"/>
          <p:cNvSpPr txBox="1"/>
          <p:nvPr/>
        </p:nvSpPr>
        <p:spPr>
          <a:xfrm>
            <a:off x="434750" y="2468475"/>
            <a:ext cx="1132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textbox name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65200" y="3010575"/>
            <a:ext cx="673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497" name="Shape 497"/>
          <p:cNvCxnSpPr/>
          <p:nvPr/>
        </p:nvCxnSpPr>
        <p:spPr>
          <a:xfrm>
            <a:off x="1000992" y="2787065"/>
            <a:ext cx="0" cy="2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8" name="Shape 498"/>
          <p:cNvSpPr txBox="1"/>
          <p:nvPr/>
        </p:nvSpPr>
        <p:spPr>
          <a:xfrm>
            <a:off x="3072350" y="2468437"/>
            <a:ext cx="1132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button name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302800" y="3010537"/>
            <a:ext cx="673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3638592" y="2787027"/>
            <a:ext cx="0" cy="2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1" name="Shape 501"/>
          <p:cNvSpPr txBox="1"/>
          <p:nvPr/>
        </p:nvSpPr>
        <p:spPr>
          <a:xfrm>
            <a:off x="5748700" y="2481450"/>
            <a:ext cx="1132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radio name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979150" y="3023550"/>
            <a:ext cx="673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6314942" y="2800040"/>
            <a:ext cx="0" cy="2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 txBox="1"/>
          <p:nvPr/>
        </p:nvSpPr>
        <p:spPr>
          <a:xfrm>
            <a:off x="1387450" y="3522900"/>
            <a:ext cx="1132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textarea name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019450" y="3522900"/>
            <a:ext cx="10905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submit name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555950" y="3516012"/>
            <a:ext cx="1200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checkbox name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2114650" y="4087050"/>
            <a:ext cx="1221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password name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949800" y="4087025"/>
            <a:ext cx="9126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reset name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7348900" y="4087050"/>
            <a:ext cx="1022100" cy="318600"/>
          </a:xfrm>
          <a:prstGeom prst="rect">
            <a:avLst/>
          </a:prstGeom>
          <a:solidFill>
            <a:srgbClr val="8064A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name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95275" rtl="0">
              <a:lnSpc>
                <a:spcPct val="105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Every HTML element is accessible via the JavaScript DOM API</a:t>
            </a:r>
          </a:p>
          <a:p>
            <a:pPr marL="282575" lvl="0" indent="-295275" rtl="0">
              <a:lnSpc>
                <a:spcPct val="105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Most DOM objects can be manipulated by the programmer</a:t>
            </a:r>
          </a:p>
          <a:p>
            <a:pPr marL="282575" lvl="0" indent="-295275" rtl="0">
              <a:lnSpc>
                <a:spcPct val="105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The event model lets a document to react when the user does something on the page</a:t>
            </a:r>
          </a:p>
          <a:p>
            <a:pPr marL="282575" lvl="0" indent="-295275" rtl="0">
              <a:lnSpc>
                <a:spcPct val="105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marL="630237" lvl="1" indent="-242887" rtl="0">
              <a:lnSpc>
                <a:spcPct val="105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Create interactive pages</a:t>
            </a:r>
          </a:p>
          <a:p>
            <a:pPr marL="630237" lvl="1" indent="-242887" rtl="0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Updates the objects of a page without reloading it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228600" y="802125"/>
            <a:ext cx="8686800" cy="37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5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Access elements via their ID attribute</a:t>
            </a:r>
          </a:p>
          <a:p>
            <a:pPr marL="282575" lvl="0" indent="-282575" rtl="0">
              <a:lnSpc>
                <a:spcPct val="105000"/>
              </a:lnSpc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5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Via the class name attribute</a:t>
            </a:r>
          </a:p>
          <a:p>
            <a:pPr marL="282575" lvl="0" indent="-282575" rtl="0">
              <a:lnSpc>
                <a:spcPct val="105000"/>
              </a:lnSpc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0035" rtl="0">
              <a:lnSpc>
                <a:spcPct val="105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Via tag name</a:t>
            </a:r>
          </a:p>
          <a:p>
            <a:pPr marL="282575" lvl="0" indent="-282575" rtl="0">
              <a:lnSpc>
                <a:spcPct val="105000"/>
              </a:lnSpc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630237" lvl="1" indent="-223837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Returns array of descendant </a:t>
            </a: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elements of the element "</a:t>
            </a: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630237" lvl="1" indent="-223837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Instead of document, any element can be used starting access point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Accessing Elements</a:t>
            </a:r>
          </a:p>
        </p:txBody>
      </p:sp>
      <p:sp>
        <p:nvSpPr>
          <p:cNvPr id="528" name="Shape 528"/>
          <p:cNvSpPr/>
          <p:nvPr/>
        </p:nvSpPr>
        <p:spPr>
          <a:xfrm>
            <a:off x="684225" y="1230875"/>
            <a:ext cx="7848600" cy="477599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elem = document.</a:t>
            </a:r>
            <a:r>
              <a:rPr lang="en" sz="20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("some_id")</a:t>
            </a:r>
          </a:p>
        </p:txBody>
      </p:sp>
      <p:sp>
        <p:nvSpPr>
          <p:cNvPr id="529" name="Shape 529"/>
          <p:cNvSpPr/>
          <p:nvPr/>
        </p:nvSpPr>
        <p:spPr>
          <a:xfrm>
            <a:off x="684225" y="2221475"/>
            <a:ext cx="7848600" cy="4776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cls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 = document.</a:t>
            </a:r>
            <a:r>
              <a:rPr lang="en" sz="20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("some_name")</a:t>
            </a:r>
          </a:p>
        </p:txBody>
      </p:sp>
      <p:sp>
        <p:nvSpPr>
          <p:cNvPr id="530" name="Shape 530"/>
          <p:cNvSpPr/>
          <p:nvPr/>
        </p:nvSpPr>
        <p:spPr>
          <a:xfrm>
            <a:off x="684225" y="3254575"/>
            <a:ext cx="7848600" cy="4776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images 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1" i="0" u="none" strike="noStrike" cap="none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en" sz="2000" b="1" i="0" u="none" strike="noStrike" cap="none">
                <a:latin typeface="Consolas"/>
                <a:ea typeface="Consolas"/>
                <a:cs typeface="Consolas"/>
                <a:sym typeface="Consolas"/>
              </a:rPr>
              <a:t>("img")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Introduction to HTML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57200" y="835475"/>
            <a:ext cx="8229600" cy="3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Selectors and style definitions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Linking HTML and CSS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Fonts, Backgrounds, Borders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The Box Model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Alignment, Z-Index, Margin, Padding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Positioning and Floating Elements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Visibility, Display, Overflow</a:t>
            </a:r>
            <a:br>
              <a:rPr lang="en" sz="1800" b="1">
                <a:latin typeface="Calibri"/>
                <a:ea typeface="Calibri"/>
                <a:cs typeface="Calibri"/>
                <a:sym typeface="Calibri"/>
              </a:rPr>
            </a:br>
            <a:endParaRPr lang="en" sz="18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2575" rtl="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Font typeface="Calibri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64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731281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50</a:t>
            </a:fld>
            <a:endParaRPr lang="en"/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DOM Manipulation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5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Once we access an element, we can read and write its attributes</a:t>
            </a:r>
          </a:p>
          <a:p>
            <a:pPr marL="282575" lvl="0" indent="-282575" rtl="0">
              <a:lnSpc>
                <a:spcPct val="105000"/>
              </a:lnSpc>
              <a:spcBef>
                <a:spcPts val="1200"/>
              </a:spcBef>
              <a:buClr>
                <a:srgbClr val="B4DAE4"/>
              </a:buClr>
              <a:buFont typeface="Noto Sans Symbols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0" indent="-282575" rtl="0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Clr>
                <a:srgbClr val="B4DAE4"/>
              </a:buClr>
              <a:buFont typeface="Noto Sans Symbols"/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598500" y="1222475"/>
            <a:ext cx="7918200" cy="32187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function change(state) {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var lampImg = document.getElementById("lamp");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lampImg.src = "lamp_" + state + ".png";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var statusDiv =</a:t>
            </a:r>
            <a:r>
              <a:rPr lang="en" sz="2000"/>
              <a:t>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document.getElementById("statusDiv");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statusDiv.innerHTML = "The lamp is " + state";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&lt;img src="test_on.gif" onmouseover="change('off')"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onmouseout="change('on')" /&gt;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51</a:t>
            </a:fld>
            <a:endParaRPr lang="en"/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Common Element Properties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Most of the properties are derived from the HTML attributes of the tag</a:t>
            </a: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etc…</a:t>
            </a:r>
          </a:p>
          <a:p>
            <a:pPr marL="282575" lvl="0" indent="-280035" rtl="0"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property – allows modifying the CSS styles of the element</a:t>
            </a:r>
          </a:p>
          <a:p>
            <a:pPr marL="630237" lvl="1" indent="-223837" rtl="0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Corresponds to the inline style of the element</a:t>
            </a:r>
          </a:p>
          <a:p>
            <a:pPr marL="922337" lvl="2" indent="-236537" rtl="0">
              <a:spcBef>
                <a:spcPts val="1200"/>
              </a:spcBef>
              <a:buSzPct val="100000"/>
              <a:buFont typeface="Noto Sans Symbols"/>
              <a:buChar char="■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Not the properties derived from embedded or external CSS rules</a:t>
            </a:r>
          </a:p>
          <a:p>
            <a:pPr marL="630237" lvl="1" indent="-223837" rtl="0">
              <a:spcBef>
                <a:spcPts val="1200"/>
              </a:spcBef>
              <a:spcAft>
                <a:spcPts val="600"/>
              </a:spcAft>
              <a:buSzPct val="100000"/>
              <a:buFont typeface="Calibri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style.width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style.marginTop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200" b="1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style.backgroundImage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228600" y="802125"/>
            <a:ext cx="8686800" cy="34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282575" lvl="1" indent="-28003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○"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Warning: may not return what you expected due to Browser differences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2200"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Document Object Model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52</a:t>
            </a:fld>
            <a:r>
              <a:rPr lang="en"/>
              <a:t>*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Accessing Elements through the DOM Tree - Example</a:t>
            </a:r>
          </a:p>
        </p:txBody>
      </p:sp>
      <p:sp>
        <p:nvSpPr>
          <p:cNvPr id="578" name="Shape 578"/>
          <p:cNvSpPr/>
          <p:nvPr/>
        </p:nvSpPr>
        <p:spPr>
          <a:xfrm>
            <a:off x="598500" y="750100"/>
            <a:ext cx="7489800" cy="2934900"/>
          </a:xfrm>
          <a:prstGeom prst="rect">
            <a:avLst/>
          </a:prstGeom>
          <a:solidFill>
            <a:srgbClr val="EEECE1"/>
          </a:solidFill>
          <a:ln w="12700" cap="flat" cmpd="sng">
            <a:solidFill>
              <a:srgbClr val="8064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var el = document.getElementById('div_tag');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alert(el.childNodes[0].value);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alert(el.childNodes[1].getElementsByTagName('span').id);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&lt;div id="div_tag"&gt;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&lt;input type="text" value="test text" /&gt;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&lt;div&gt;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&lt;span id="test"&gt;test span&lt;/span&gt;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&lt;/div&gt;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96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</a:t>
            </a:r>
            <a:r>
              <a:rPr lang="en" sz="1000" b="1"/>
              <a:t>seven</a:t>
            </a: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53</a:t>
            </a:fld>
            <a:endParaRPr lang="en"/>
          </a:p>
        </p:txBody>
      </p:sp>
      <p:pic>
        <p:nvPicPr>
          <p:cNvPr id="830" name="Shape 8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1615950" y="1531200"/>
            <a:ext cx="59121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Take Aways</a:t>
            </a: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457200" y="835475"/>
            <a:ext cx="8229600" cy="3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What is an algorithm?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How can an algorithm be represented?</a:t>
            </a: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DHTML?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DHTML Technologies: HTML, CSS, JavaScript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is JavaScript?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What datatypes can we use?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Javascript operators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Conditional statements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Loops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br>
              <a:rPr lang="en" sz="1800" b="1" dirty="0">
                <a:latin typeface="Calibri"/>
                <a:ea typeface="Calibri"/>
                <a:cs typeface="Calibri"/>
                <a:sym typeface="Calibri"/>
              </a:rPr>
            </a:br>
            <a:endParaRPr lang="en"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HTML Frames</a:t>
            </a:r>
          </a:p>
        </p:txBody>
      </p:sp>
      <p:sp>
        <p:nvSpPr>
          <p:cNvPr id="839" name="Shape 839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54</a:t>
            </a:fld>
            <a:endParaRPr lang="en"/>
          </a:p>
        </p:txBody>
      </p:sp>
      <p:pic>
        <p:nvPicPr>
          <p:cNvPr id="840" name="Shape 8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Take Aways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one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0" y="0"/>
            <a:ext cx="9144000" cy="38493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69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15950" y="1531200"/>
            <a:ext cx="5912100" cy="7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308155439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A set of steps from a computer program to accomplish a task</a:t>
            </a:r>
          </a:p>
          <a:p>
            <a:pPr marL="630237" lvl="1" indent="-223837"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Well-defined computational procedure that takes some value, or set of values, as input and produces some value, or set of values, as output -&gt; An algorithm is thus a sequence of computational steps that transform the input into the output. 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117072511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.g. Finding Google locations / Maze games, Chess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an Algorithm?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7" y="2011915"/>
            <a:ext cx="4817464" cy="21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100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C8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839450"/>
            <a:ext cx="8686800" cy="36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lvl="0" indent="-280035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ood algorithm 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Correctness</a:t>
            </a:r>
          </a:p>
          <a:p>
            <a:pPr marL="630237" lvl="1" indent="-223837" rtl="0">
              <a:lnSpc>
                <a:spcPct val="100000"/>
              </a:lnSpc>
              <a:spcBef>
                <a:spcPts val="1200"/>
              </a:spcBef>
              <a:buSzPct val="100000"/>
              <a:buFont typeface="Calibri"/>
              <a:buChar char="○"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lang="en"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1412" y="4696825"/>
            <a:ext cx="74379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000" b="1"/>
              <a:t>What is DHTML ?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16815" y="47233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00" y="4760950"/>
            <a:ext cx="732000" cy="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2600" b="1" dirty="0">
                <a:solidFill>
                  <a:srgbClr val="642C84"/>
                </a:solidFill>
                <a:latin typeface="Calibri"/>
                <a:ea typeface="Calibri"/>
                <a:cs typeface="Calibri"/>
                <a:sym typeface="Calibri"/>
              </a:rPr>
              <a:t>What is a good algorithm?</a:t>
            </a:r>
          </a:p>
        </p:txBody>
      </p:sp>
    </p:spTree>
    <p:extLst>
      <p:ext uri="{BB962C8B-B14F-4D97-AF65-F5344CB8AC3E}">
        <p14:creationId xmlns:p14="http://schemas.microsoft.com/office/powerpoint/2010/main" val="402000031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2913</Words>
  <Application>Microsoft Office PowerPoint</Application>
  <PresentationFormat>On-screen Show (16:9)</PresentationFormat>
  <Paragraphs>684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Verdana</vt:lpstr>
      <vt:lpstr>Arial</vt:lpstr>
      <vt:lpstr>Noto Sans Symbols</vt:lpstr>
      <vt:lpstr>Roboto</vt:lpstr>
      <vt:lpstr>Calibri</vt:lpstr>
      <vt:lpstr>Consolas</vt:lpstr>
      <vt:lpstr>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Codruta Bunea</cp:lastModifiedBy>
  <cp:revision>18</cp:revision>
  <dcterms:modified xsi:type="dcterms:W3CDTF">2017-07-01T08:27:45Z</dcterms:modified>
</cp:coreProperties>
</file>