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1445" autoAdjust="0"/>
  </p:normalViewPr>
  <p:slideViewPr>
    <p:cSldViewPr snapToGrid="0">
      <p:cViewPr varScale="1">
        <p:scale>
          <a:sx n="46" d="100"/>
          <a:sy n="46" d="100"/>
        </p:scale>
        <p:origin x="4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EBA6-C714-4BCA-934B-BF50D1D3B3D3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3ED9-A8DD-48C7-9305-B1A0E12B9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5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aspects of the GA were implemented, however, I ran into issues when implementing task 2 of the genetic algorithm. After initially attempting to a gene representing the amount to be traded in terms of stock, by genetic algorithm started to return some negative cash balance values for the best fitness. I failed to debug this before submission, and therefore commented out lines where I had started to implement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0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following slides break down the stages of the implementation, how it was done and what went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5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technical indicators were all successfully implemented using R Studio. R Studio was chosen for it’s simplicity for reading and manipulating data files. The completed dataset was saved as a new “Unilever.csv” file, ready to be loaded into java. No difficulties were encountered in this part of the process.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individual representation and fitness function were implemented effectively, and no issues were encountered.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3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1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genetic operators were implemented successfully. Initially each gene index had a 50% chance of crossover, however this was updated to use the crossover probability value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3ED9-A8DD-48C7-9305-B1A0E12B9C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7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7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6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56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0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5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92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3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8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9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1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1EF9-6271-49CC-AD34-F372B61D520C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F51EFB-BC71-45ED-9BBF-1877AE280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7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164C65B9-F23F-45B1-96A5-9FB7000EF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8262" r="1734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B94BE-C8A1-4831-BDDC-6568BEAA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GB" sz="4400"/>
              <a:t>Optimising Trading Strategies Based on Technical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0AC27-B20E-4E8C-9206-492C4772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GB" sz="1600"/>
              <a:t>COMP6560 Assignment</a:t>
            </a:r>
          </a:p>
          <a:p>
            <a:r>
              <a:rPr lang="en-GB" sz="1600"/>
              <a:t>By Corinne Batho-Newton (cb830)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1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8B596F-95A9-49D0-B4A9-C424717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still needs to be done…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2F1DF7-74A7-4A7B-A5E2-6355DDC7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was to continue working further on this assignment, the following alterations could be made:</a:t>
            </a:r>
          </a:p>
          <a:p>
            <a:pPr lvl="1"/>
            <a:r>
              <a:rPr lang="en-GB" dirty="0"/>
              <a:t>Further investigation of mutation and crossover method to find the error causing repeated weight values.</a:t>
            </a:r>
          </a:p>
          <a:p>
            <a:pPr lvl="1"/>
            <a:r>
              <a:rPr lang="en-GB" dirty="0"/>
              <a:t>Analysis of how changing the K value, Population size, max generation and mutation probability effects the fitness, in order to determine optimal values.</a:t>
            </a:r>
          </a:p>
          <a:p>
            <a:pPr lvl="1"/>
            <a:r>
              <a:rPr lang="en-GB" dirty="0"/>
              <a:t>Implement different crossover/mutation types and see how the effect the </a:t>
            </a:r>
            <a:r>
              <a:rPr lang="en-GB"/>
              <a:t>best fitness.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45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F288-4B54-4A8F-86F2-5BAD53EE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F25A-7868-4039-9403-74177718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479665"/>
            <a:ext cx="8957479" cy="501321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Part A: Implementing technical indicators and trading signals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i="1" dirty="0">
                <a:solidFill>
                  <a:schemeClr val="accent6">
                    <a:lumMod val="50000"/>
                  </a:schemeClr>
                </a:solidFill>
              </a:rPr>
              <a:t>The original dataset was manipulated, technical indictors successfully added, and trading signals generated using R studio.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Task 1: Technical Indicators (10%)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Task 2: Trading Signals (10%)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Part B: Genetic Algorithm	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Task 1 (40%)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Individual representation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Fitness function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Selection method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Genetic operators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Termination criteria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✓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accent5"/>
                </a:solidFill>
              </a:rPr>
              <a:t>Task 2 (20%) </a:t>
            </a:r>
            <a:r>
              <a:rPr lang="en-GB" b="0" i="0" dirty="0">
                <a:solidFill>
                  <a:schemeClr val="accent5"/>
                </a:solidFill>
                <a:effectLst/>
                <a:latin typeface="-apple-system"/>
              </a:rPr>
              <a:t>✗</a:t>
            </a:r>
            <a:endParaRPr lang="en-GB" dirty="0">
              <a:solidFill>
                <a:schemeClr val="accent5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chemeClr val="accent5"/>
                </a:solidFill>
              </a:rPr>
              <a:t>Modification: some aspects were implemented but commented out due to functionality within the fitness function not being achieved.</a:t>
            </a:r>
          </a:p>
        </p:txBody>
      </p:sp>
    </p:spTree>
    <p:extLst>
      <p:ext uri="{BB962C8B-B14F-4D97-AF65-F5344CB8AC3E}">
        <p14:creationId xmlns:p14="http://schemas.microsoft.com/office/powerpoint/2010/main" val="30788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4B539A-5518-480D-80B2-613DA921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20" y="4050833"/>
            <a:ext cx="8694883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Difficulties encountered during implementation, what went well, and what has gone wrong.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63EB80-FD46-41F4-8188-F8A39CEE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04534"/>
            <a:ext cx="8816803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Implementation Broken Down</a:t>
            </a:r>
          </a:p>
        </p:txBody>
      </p:sp>
    </p:spTree>
    <p:extLst>
      <p:ext uri="{BB962C8B-B14F-4D97-AF65-F5344CB8AC3E}">
        <p14:creationId xmlns:p14="http://schemas.microsoft.com/office/powerpoint/2010/main" val="190415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E3A58-181C-4115-95C0-FA64926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A: Implementing technical indicators and trading signals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400D4-A5BA-4167-BB4A-D8C4E4C9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2852738"/>
            <a:ext cx="4185623" cy="576262"/>
          </a:xfrm>
        </p:spPr>
        <p:txBody>
          <a:bodyPr/>
          <a:lstStyle/>
          <a:p>
            <a:r>
              <a:rPr lang="en-GB" dirty="0"/>
              <a:t>Task 1: Technical 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7035C-DEC0-43B8-8FC7-6B9915CF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3429000"/>
            <a:ext cx="4185623" cy="2612362"/>
          </a:xfrm>
        </p:spPr>
        <p:txBody>
          <a:bodyPr/>
          <a:lstStyle/>
          <a:p>
            <a:r>
              <a:rPr lang="en-GB" dirty="0"/>
              <a:t>Exponential Moving Average (EMA)</a:t>
            </a:r>
          </a:p>
          <a:p>
            <a:r>
              <a:rPr lang="en-GB" dirty="0"/>
              <a:t>24-Day Break Out Rule (TBR)</a:t>
            </a:r>
          </a:p>
          <a:p>
            <a:r>
              <a:rPr lang="en-GB" dirty="0"/>
              <a:t>29-Day Volatility (VOL)</a:t>
            </a:r>
          </a:p>
          <a:p>
            <a:r>
              <a:rPr lang="en-GB" dirty="0"/>
              <a:t>25-Day Momentum (MOM)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AA12D8-AB81-4646-B223-F9B8E0E59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852738"/>
            <a:ext cx="4185618" cy="576262"/>
          </a:xfrm>
        </p:spPr>
        <p:txBody>
          <a:bodyPr/>
          <a:lstStyle/>
          <a:p>
            <a:r>
              <a:rPr lang="en-GB" dirty="0"/>
              <a:t>Task 2: Trading Signals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E6F36-A338-4A56-8116-79C5D06F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3429000"/>
            <a:ext cx="4185617" cy="2612362"/>
          </a:xfrm>
        </p:spPr>
        <p:txBody>
          <a:bodyPr/>
          <a:lstStyle/>
          <a:p>
            <a:r>
              <a:rPr lang="en-GB" dirty="0"/>
              <a:t>EMA Action</a:t>
            </a:r>
          </a:p>
          <a:p>
            <a:r>
              <a:rPr lang="en-GB" dirty="0"/>
              <a:t>TBR Action</a:t>
            </a:r>
          </a:p>
          <a:p>
            <a:r>
              <a:rPr lang="en-GB" dirty="0"/>
              <a:t>VOL Action</a:t>
            </a:r>
          </a:p>
          <a:p>
            <a:r>
              <a:rPr lang="en-GB" dirty="0"/>
              <a:t>MOM Action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ABCE42D-91C1-43ED-AC28-C68061F2BE90}"/>
              </a:ext>
            </a:extLst>
          </p:cNvPr>
          <p:cNvSpPr txBox="1">
            <a:spLocks/>
          </p:cNvSpPr>
          <p:nvPr/>
        </p:nvSpPr>
        <p:spPr>
          <a:xfrm>
            <a:off x="675743" y="1930400"/>
            <a:ext cx="8596668" cy="92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technical indicators were all successfully implemented using R Studio. No difficulties were encountered in this process.</a:t>
            </a:r>
          </a:p>
        </p:txBody>
      </p:sp>
    </p:spTree>
    <p:extLst>
      <p:ext uri="{BB962C8B-B14F-4D97-AF65-F5344CB8AC3E}">
        <p14:creationId xmlns:p14="http://schemas.microsoft.com/office/powerpoint/2010/main" val="321705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D366-0F11-4341-8727-96D00BC2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B: Genetic Algorithm</a:t>
            </a:r>
            <a:br>
              <a:rPr lang="en-GB" dirty="0"/>
            </a:br>
            <a:r>
              <a:rPr lang="en-GB" i="1" dirty="0"/>
              <a:t>- Individual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3BCA-DEF1-46BF-A0FE-5AE06D7B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662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Random values for each individual in the population generate.</a:t>
            </a:r>
          </a:p>
          <a:p>
            <a:r>
              <a:rPr lang="en-GB" dirty="0"/>
              <a:t>Each individual has 4 genes, each holding the weight for each trading signal.</a:t>
            </a:r>
          </a:p>
          <a:p>
            <a:r>
              <a:rPr lang="en-GB" dirty="0"/>
              <a:t>No issues in the implementation of this task.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11E070-F0C9-477F-A40C-AF500BADDA41}"/>
              </a:ext>
            </a:extLst>
          </p:cNvPr>
          <p:cNvSpPr txBox="1">
            <a:spLocks/>
          </p:cNvSpPr>
          <p:nvPr/>
        </p:nvSpPr>
        <p:spPr>
          <a:xfrm>
            <a:off x="677334" y="31906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 dirty="0"/>
              <a:t>- Fitness Function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B0753-9BB5-4D68-B289-861F08509E7D}"/>
              </a:ext>
            </a:extLst>
          </p:cNvPr>
          <p:cNvSpPr txBox="1">
            <a:spLocks/>
          </p:cNvSpPr>
          <p:nvPr/>
        </p:nvSpPr>
        <p:spPr>
          <a:xfrm>
            <a:off x="677334" y="3979452"/>
            <a:ext cx="8965430" cy="1637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Fitness function starts the simulation of a trading session for the individual being evaluated.</a:t>
            </a:r>
          </a:p>
          <a:p>
            <a:r>
              <a:rPr lang="en-GB" dirty="0"/>
              <a:t>Trading session calculates the </a:t>
            </a:r>
            <a:r>
              <a:rPr lang="en-GB" b="1" dirty="0"/>
              <a:t>strength</a:t>
            </a:r>
            <a:r>
              <a:rPr lang="en-GB" dirty="0"/>
              <a:t> of each signal (buy, sell, hold).</a:t>
            </a:r>
          </a:p>
          <a:p>
            <a:r>
              <a:rPr lang="en-GB" dirty="0"/>
              <a:t>The signal with the strongest weight is executed (unless hold, in which case do nothing).</a:t>
            </a:r>
          </a:p>
          <a:p>
            <a:r>
              <a:rPr lang="en-GB" dirty="0"/>
              <a:t>The total cash after trading session is returned as the fitness for the given individual.</a:t>
            </a:r>
          </a:p>
        </p:txBody>
      </p:sp>
    </p:spTree>
    <p:extLst>
      <p:ext uri="{BB962C8B-B14F-4D97-AF65-F5344CB8AC3E}">
        <p14:creationId xmlns:p14="http://schemas.microsoft.com/office/powerpoint/2010/main" val="928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880F-4635-41F4-83BF-1BAF1235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B: Genetic Algorithm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Selection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49B8-FF62-4448-AE5D-99A7100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 uses tournament selection to choose parent where K = the side of the tournament.</a:t>
            </a:r>
          </a:p>
          <a:p>
            <a:r>
              <a:rPr lang="en-GB" dirty="0"/>
              <a:t>The size of K was explored to see how it effects the fitness, there was a slight increase in fitness with a K value of 6, so this was chosen. Overall there was little variation.</a:t>
            </a:r>
          </a:p>
          <a:p>
            <a:r>
              <a:rPr lang="en-GB" dirty="0"/>
              <a:t>Elitism was also used to select the best 2</a:t>
            </a:r>
            <a:br>
              <a:rPr lang="en-GB" dirty="0"/>
            </a:br>
            <a:r>
              <a:rPr lang="en-GB" dirty="0"/>
              <a:t>candidates to survive to the next population.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2DE7D-452B-4BFF-855E-62686494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08" y="3597815"/>
            <a:ext cx="2725060" cy="2824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C4E98-25D7-426F-AF8F-D68248D19DB7}"/>
              </a:ext>
            </a:extLst>
          </p:cNvPr>
          <p:cNvSpPr txBox="1"/>
          <p:nvPr/>
        </p:nvSpPr>
        <p:spPr>
          <a:xfrm>
            <a:off x="5081622" y="4769739"/>
            <a:ext cx="165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65CEC-F4D4-4161-ACA9-9948A2AF0CB9}"/>
              </a:ext>
            </a:extLst>
          </p:cNvPr>
          <p:cNvSpPr txBox="1"/>
          <p:nvPr/>
        </p:nvSpPr>
        <p:spPr>
          <a:xfrm>
            <a:off x="7225243" y="6387252"/>
            <a:ext cx="165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Value</a:t>
            </a:r>
          </a:p>
        </p:txBody>
      </p:sp>
    </p:spTree>
    <p:extLst>
      <p:ext uri="{BB962C8B-B14F-4D97-AF65-F5344CB8AC3E}">
        <p14:creationId xmlns:p14="http://schemas.microsoft.com/office/powerpoint/2010/main" val="26763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9A647-9554-4683-9EFD-FD26FFC1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A: Genetic Algorithm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Genetic Operators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BABFA-590B-449B-952C-F35A279F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78600"/>
            <a:ext cx="4185623" cy="576262"/>
          </a:xfrm>
        </p:spPr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0C940-8D21-4C9D-A3F1-352CC367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54863"/>
            <a:ext cx="4185623" cy="1735000"/>
          </a:xfrm>
        </p:spPr>
        <p:txBody>
          <a:bodyPr/>
          <a:lstStyle/>
          <a:p>
            <a:r>
              <a:rPr lang="en-GB" dirty="0"/>
              <a:t>Swap Mutation was chosen as the mutation method.</a:t>
            </a:r>
          </a:p>
          <a:p>
            <a:pPr lvl="1"/>
            <a:r>
              <a:rPr lang="en-GB" dirty="0"/>
              <a:t>Two genes in the chromosome are randomly chosen, and their values are swapped.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569592-0F35-4D2A-AC72-70825A339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78600"/>
            <a:ext cx="4185618" cy="576262"/>
          </a:xfrm>
        </p:spPr>
        <p:txBody>
          <a:bodyPr/>
          <a:lstStyle/>
          <a:p>
            <a:r>
              <a:rPr lang="en-GB" dirty="0"/>
              <a:t>Crossover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4709ED-8549-4AA4-80A4-E8F65403A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54862"/>
            <a:ext cx="4185617" cy="1735001"/>
          </a:xfrm>
        </p:spPr>
        <p:txBody>
          <a:bodyPr/>
          <a:lstStyle/>
          <a:p>
            <a:r>
              <a:rPr lang="en-GB" dirty="0"/>
              <a:t>Uniform Crossover was chosen as the crossover method.</a:t>
            </a:r>
          </a:p>
          <a:p>
            <a:pPr lvl="1"/>
            <a:r>
              <a:rPr lang="en-GB" dirty="0"/>
              <a:t>The crossover probability is used to determine if a gene in the same index for two parents should swap.</a:t>
            </a:r>
          </a:p>
          <a:p>
            <a:endParaRPr lang="en-GB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358E09E-F623-425F-922A-A73C3E4853C8}"/>
              </a:ext>
            </a:extLst>
          </p:cNvPr>
          <p:cNvSpPr txBox="1">
            <a:spLocks/>
          </p:cNvSpPr>
          <p:nvPr/>
        </p:nvSpPr>
        <p:spPr>
          <a:xfrm>
            <a:off x="563034" y="4267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- </a:t>
            </a:r>
            <a:r>
              <a:rPr lang="en-GB" i="1" dirty="0"/>
              <a:t>Termination Criteria</a:t>
            </a:r>
            <a:endParaRPr lang="en-GB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07D94B2-5450-4FFF-8095-58D6B43F811B}"/>
              </a:ext>
            </a:extLst>
          </p:cNvPr>
          <p:cNvSpPr txBox="1">
            <a:spLocks/>
          </p:cNvSpPr>
          <p:nvPr/>
        </p:nvSpPr>
        <p:spPr>
          <a:xfrm>
            <a:off x="675744" y="4927601"/>
            <a:ext cx="8483958" cy="17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Maximum generation value is set to 300.</a:t>
            </a:r>
          </a:p>
        </p:txBody>
      </p:sp>
    </p:spTree>
    <p:extLst>
      <p:ext uri="{BB962C8B-B14F-4D97-AF65-F5344CB8AC3E}">
        <p14:creationId xmlns:p14="http://schemas.microsoft.com/office/powerpoint/2010/main" val="15437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EF784F-B350-43B8-9CCB-B16A4621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2: Modification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E1DE9-FE87-404B-8815-BE2544B7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was an attempt to modify the GA to include a gene for each individual, that represents the amount of stock to be traded.</a:t>
            </a:r>
          </a:p>
          <a:p>
            <a:endParaRPr lang="en-GB" dirty="0"/>
          </a:p>
          <a:p>
            <a:r>
              <a:rPr lang="en-GB" dirty="0"/>
              <a:t>However, this caused the fitness value to decrease, with the cash balance being negative in some instance.</a:t>
            </a:r>
          </a:p>
          <a:p>
            <a:endParaRPr lang="en-GB" dirty="0"/>
          </a:p>
          <a:p>
            <a:r>
              <a:rPr lang="en-GB" dirty="0"/>
              <a:t>Consequently, lines where this was implemented were commented out so better results could be analysed.</a:t>
            </a:r>
          </a:p>
        </p:txBody>
      </p:sp>
    </p:spTree>
    <p:extLst>
      <p:ext uri="{BB962C8B-B14F-4D97-AF65-F5344CB8AC3E}">
        <p14:creationId xmlns:p14="http://schemas.microsoft.com/office/powerpoint/2010/main" val="193136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C396-8D16-428E-96C8-9176F742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7FDD348-4F32-467D-AC9E-0007B3C3A3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709970"/>
              </p:ext>
            </p:extLst>
          </p:nvPr>
        </p:nvGraphicFramePr>
        <p:xfrm>
          <a:off x="677334" y="1673225"/>
          <a:ext cx="7935710" cy="351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42">
                  <a:extLst>
                    <a:ext uri="{9D8B030D-6E8A-4147-A177-3AD203B41FA5}">
                      <a16:colId xmlns:a16="http://schemas.microsoft.com/office/drawing/2014/main" val="1122036010"/>
                    </a:ext>
                  </a:extLst>
                </a:gridCol>
                <a:gridCol w="1587142">
                  <a:extLst>
                    <a:ext uri="{9D8B030D-6E8A-4147-A177-3AD203B41FA5}">
                      <a16:colId xmlns:a16="http://schemas.microsoft.com/office/drawing/2014/main" val="3478286193"/>
                    </a:ext>
                  </a:extLst>
                </a:gridCol>
                <a:gridCol w="1587142">
                  <a:extLst>
                    <a:ext uri="{9D8B030D-6E8A-4147-A177-3AD203B41FA5}">
                      <a16:colId xmlns:a16="http://schemas.microsoft.com/office/drawing/2014/main" val="1356673330"/>
                    </a:ext>
                  </a:extLst>
                </a:gridCol>
                <a:gridCol w="1587142">
                  <a:extLst>
                    <a:ext uri="{9D8B030D-6E8A-4147-A177-3AD203B41FA5}">
                      <a16:colId xmlns:a16="http://schemas.microsoft.com/office/drawing/2014/main" val="3833012245"/>
                    </a:ext>
                  </a:extLst>
                </a:gridCol>
                <a:gridCol w="1587142">
                  <a:extLst>
                    <a:ext uri="{9D8B030D-6E8A-4147-A177-3AD203B41FA5}">
                      <a16:colId xmlns:a16="http://schemas.microsoft.com/office/drawing/2014/main" val="3068777636"/>
                    </a:ext>
                  </a:extLst>
                </a:gridCol>
              </a:tblGrid>
              <a:tr h="702310">
                <a:tc>
                  <a:txBody>
                    <a:bodyPr/>
                    <a:lstStyle/>
                    <a:p>
                      <a:r>
                        <a:rPr lang="en-GB" dirty="0"/>
                        <a:t>Fitness (Balance)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MOM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37573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n-GB" dirty="0"/>
                        <a:t>422.68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77064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n-GB" dirty="0"/>
                        <a:t>422.78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5028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n-GB" dirty="0"/>
                        <a:t>373.01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8378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n-GB" dirty="0"/>
                        <a:t>348.7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0.786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536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5C6A9-D9C6-43CE-860D-6FA06DC2E3E1}"/>
              </a:ext>
            </a:extLst>
          </p:cNvPr>
          <p:cNvSpPr txBox="1">
            <a:spLocks/>
          </p:cNvSpPr>
          <p:nvPr/>
        </p:nvSpPr>
        <p:spPr>
          <a:xfrm>
            <a:off x="677334" y="5652655"/>
            <a:ext cx="8725362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 can be seen, many values are repeating, suggesting that there is an issue within the mutation and/or crossover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18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891</Words>
  <Application>Microsoft Office PowerPoint</Application>
  <PresentationFormat>Widescreen</PresentationFormat>
  <Paragraphs>105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Trebuchet MS</vt:lpstr>
      <vt:lpstr>Wingdings 3</vt:lpstr>
      <vt:lpstr>Facet</vt:lpstr>
      <vt:lpstr>Optimising Trading Strategies Based on Technical Analysis</vt:lpstr>
      <vt:lpstr>Implementation Achieved</vt:lpstr>
      <vt:lpstr>Implementation Broken Down</vt:lpstr>
      <vt:lpstr>Part A: Implementing technical indicators and trading signals</vt:lpstr>
      <vt:lpstr>Part B: Genetic Algorithm - Individual Representation</vt:lpstr>
      <vt:lpstr>Part B: Genetic Algorithm - Selection Method</vt:lpstr>
      <vt:lpstr>Part A: Genetic Algorithm - Genetic Operators</vt:lpstr>
      <vt:lpstr>Task 2: Modification</vt:lpstr>
      <vt:lpstr>Results</vt:lpstr>
      <vt:lpstr>What still needs to be done…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Trading Strategies Based on Technical Analysis</dc:title>
  <dc:creator>Corinne Batho Newton</dc:creator>
  <cp:lastModifiedBy>Corinne Batho Newton</cp:lastModifiedBy>
  <cp:revision>1</cp:revision>
  <dcterms:created xsi:type="dcterms:W3CDTF">2021-12-15T18:05:00Z</dcterms:created>
  <dcterms:modified xsi:type="dcterms:W3CDTF">2021-12-15T21:42:14Z</dcterms:modified>
</cp:coreProperties>
</file>