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71"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4663"/>
  </p:normalViewPr>
  <p:slideViewPr>
    <p:cSldViewPr snapToGrid="0" snapToObjects="1">
      <p:cViewPr varScale="1">
        <p:scale>
          <a:sx n="117" d="100"/>
          <a:sy n="117" d="100"/>
        </p:scale>
        <p:origin x="2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7F724-772F-4EF0-BE0E-E1153DA51A9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8ED40C-C46E-4D72-896D-DFA69BEE26BA}">
      <dgm:prSet/>
      <dgm:spPr/>
      <dgm:t>
        <a:bodyPr/>
        <a:lstStyle/>
        <a:p>
          <a:pPr>
            <a:lnSpc>
              <a:spcPct val="100000"/>
            </a:lnSpc>
          </a:pPr>
          <a:r>
            <a:rPr lang="en-US" b="1"/>
            <a:t>Date</a:t>
          </a:r>
          <a:r>
            <a:rPr lang="en-US"/>
            <a:t> - Date (dd-Mon-yy, where dd=day, Mon=month, and yy=year)</a:t>
          </a:r>
        </a:p>
      </dgm:t>
    </dgm:pt>
    <dgm:pt modelId="{4673151C-70A9-42B1-8CA2-AD61771D19DB}" type="parTrans" cxnId="{530526E6-0670-4201-A3E8-0923572DC647}">
      <dgm:prSet/>
      <dgm:spPr/>
      <dgm:t>
        <a:bodyPr/>
        <a:lstStyle/>
        <a:p>
          <a:endParaRPr lang="en-US"/>
        </a:p>
      </dgm:t>
    </dgm:pt>
    <dgm:pt modelId="{45C144D8-B803-48CF-8B35-E85BE60F58CD}" type="sibTrans" cxnId="{530526E6-0670-4201-A3E8-0923572DC647}">
      <dgm:prSet/>
      <dgm:spPr/>
      <dgm:t>
        <a:bodyPr/>
        <a:lstStyle/>
        <a:p>
          <a:pPr>
            <a:lnSpc>
              <a:spcPct val="100000"/>
            </a:lnSpc>
          </a:pPr>
          <a:endParaRPr lang="en-US"/>
        </a:p>
      </dgm:t>
    </dgm:pt>
    <dgm:pt modelId="{C9E8698D-50D3-4B7F-AA73-B9A965BEED1A}">
      <dgm:prSet/>
      <dgm:spPr/>
      <dgm:t>
        <a:bodyPr/>
        <a:lstStyle/>
        <a:p>
          <a:pPr>
            <a:lnSpc>
              <a:spcPct val="100000"/>
            </a:lnSpc>
          </a:pPr>
          <a:r>
            <a:rPr lang="en-US" b="1"/>
            <a:t>All species </a:t>
          </a:r>
          <a:r>
            <a:rPr lang="en-US"/>
            <a:t>- Number of all species listed as threatened or endangered </a:t>
          </a:r>
        </a:p>
      </dgm:t>
    </dgm:pt>
    <dgm:pt modelId="{0FE12F3B-1AC8-43D8-8659-9BE41C951076}" type="parTrans" cxnId="{BA7AC68A-6C02-42CC-BF67-0B5072842BCA}">
      <dgm:prSet/>
      <dgm:spPr/>
      <dgm:t>
        <a:bodyPr/>
        <a:lstStyle/>
        <a:p>
          <a:endParaRPr lang="en-US"/>
        </a:p>
      </dgm:t>
    </dgm:pt>
    <dgm:pt modelId="{D951A3CA-2B26-4B35-947C-6D805F451267}" type="sibTrans" cxnId="{BA7AC68A-6C02-42CC-BF67-0B5072842BCA}">
      <dgm:prSet/>
      <dgm:spPr/>
      <dgm:t>
        <a:bodyPr/>
        <a:lstStyle/>
        <a:p>
          <a:pPr>
            <a:lnSpc>
              <a:spcPct val="100000"/>
            </a:lnSpc>
          </a:pPr>
          <a:endParaRPr lang="en-US"/>
        </a:p>
      </dgm:t>
    </dgm:pt>
    <dgm:pt modelId="{84BB5F28-2618-41AF-ABBA-04218CC44884}">
      <dgm:prSet/>
      <dgm:spPr/>
      <dgm:t>
        <a:bodyPr/>
        <a:lstStyle/>
        <a:p>
          <a:pPr>
            <a:lnSpc>
              <a:spcPct val="100000"/>
            </a:lnSpc>
          </a:pPr>
          <a:r>
            <a:rPr lang="en-US" b="1"/>
            <a:t>All mammals </a:t>
          </a:r>
          <a:r>
            <a:rPr lang="en-US"/>
            <a:t>- Number of mammals listed as threatened or endangered</a:t>
          </a:r>
        </a:p>
      </dgm:t>
    </dgm:pt>
    <dgm:pt modelId="{A519A9FF-FC5B-48FE-9A81-993C710F37C7}" type="parTrans" cxnId="{24112EA8-460C-4D18-9F74-C81BEE67954D}">
      <dgm:prSet/>
      <dgm:spPr/>
      <dgm:t>
        <a:bodyPr/>
        <a:lstStyle/>
        <a:p>
          <a:endParaRPr lang="en-US"/>
        </a:p>
      </dgm:t>
    </dgm:pt>
    <dgm:pt modelId="{A04EA7D3-6242-467E-8C3A-401D8833F2B3}" type="sibTrans" cxnId="{24112EA8-460C-4D18-9F74-C81BEE67954D}">
      <dgm:prSet/>
      <dgm:spPr/>
      <dgm:t>
        <a:bodyPr/>
        <a:lstStyle/>
        <a:p>
          <a:pPr>
            <a:lnSpc>
              <a:spcPct val="100000"/>
            </a:lnSpc>
          </a:pPr>
          <a:endParaRPr lang="en-US"/>
        </a:p>
      </dgm:t>
    </dgm:pt>
    <dgm:pt modelId="{A2FA73F9-998D-4AB5-AC2A-1A28B8A46D00}">
      <dgm:prSet/>
      <dgm:spPr/>
      <dgm:t>
        <a:bodyPr/>
        <a:lstStyle/>
        <a:p>
          <a:pPr>
            <a:lnSpc>
              <a:spcPct val="100000"/>
            </a:lnSpc>
          </a:pPr>
          <a:r>
            <a:rPr lang="en-US" b="1"/>
            <a:t>All birds </a:t>
          </a:r>
          <a:r>
            <a:rPr lang="en-US"/>
            <a:t>- Number of birds listed as threatened or endangered</a:t>
          </a:r>
        </a:p>
      </dgm:t>
    </dgm:pt>
    <dgm:pt modelId="{3C9BDA4B-C0C0-4D26-BF6C-CA35856BD612}" type="parTrans" cxnId="{024BFBDC-714E-4E7E-A191-D5AA6A067556}">
      <dgm:prSet/>
      <dgm:spPr/>
      <dgm:t>
        <a:bodyPr/>
        <a:lstStyle/>
        <a:p>
          <a:endParaRPr lang="en-US"/>
        </a:p>
      </dgm:t>
    </dgm:pt>
    <dgm:pt modelId="{A3305B3E-76A7-4926-96C1-85EDFC78C9DA}" type="sibTrans" cxnId="{024BFBDC-714E-4E7E-A191-D5AA6A067556}">
      <dgm:prSet/>
      <dgm:spPr/>
      <dgm:t>
        <a:bodyPr/>
        <a:lstStyle/>
        <a:p>
          <a:pPr>
            <a:lnSpc>
              <a:spcPct val="100000"/>
            </a:lnSpc>
          </a:pPr>
          <a:endParaRPr lang="en-US"/>
        </a:p>
      </dgm:t>
    </dgm:pt>
    <dgm:pt modelId="{A001DD52-0129-4B10-9B35-73C50BC556FE}">
      <dgm:prSet/>
      <dgm:spPr/>
      <dgm:t>
        <a:bodyPr/>
        <a:lstStyle/>
        <a:p>
          <a:pPr>
            <a:lnSpc>
              <a:spcPct val="100000"/>
            </a:lnSpc>
          </a:pPr>
          <a:r>
            <a:rPr lang="en-US" b="1"/>
            <a:t>All reptiles </a:t>
          </a:r>
          <a:r>
            <a:rPr lang="en-US"/>
            <a:t>- Number of reptiles listed as threatened or endangered</a:t>
          </a:r>
        </a:p>
      </dgm:t>
    </dgm:pt>
    <dgm:pt modelId="{EC2D3722-1059-41EE-ADBA-2FA27E19666C}" type="parTrans" cxnId="{45F5AFD7-CF3E-4D95-96EE-21E3572A4BF0}">
      <dgm:prSet/>
      <dgm:spPr/>
      <dgm:t>
        <a:bodyPr/>
        <a:lstStyle/>
        <a:p>
          <a:endParaRPr lang="en-US"/>
        </a:p>
      </dgm:t>
    </dgm:pt>
    <dgm:pt modelId="{614393DB-9BAC-4FFA-85A6-BA7AF6B44CD0}" type="sibTrans" cxnId="{45F5AFD7-CF3E-4D95-96EE-21E3572A4BF0}">
      <dgm:prSet/>
      <dgm:spPr/>
      <dgm:t>
        <a:bodyPr/>
        <a:lstStyle/>
        <a:p>
          <a:pPr>
            <a:lnSpc>
              <a:spcPct val="100000"/>
            </a:lnSpc>
          </a:pPr>
          <a:endParaRPr lang="en-US"/>
        </a:p>
      </dgm:t>
    </dgm:pt>
    <dgm:pt modelId="{3188988A-8C63-49AC-88B0-72E1A3324FDC}">
      <dgm:prSet/>
      <dgm:spPr/>
      <dgm:t>
        <a:bodyPr/>
        <a:lstStyle/>
        <a:p>
          <a:pPr>
            <a:lnSpc>
              <a:spcPct val="100000"/>
            </a:lnSpc>
          </a:pPr>
          <a:r>
            <a:rPr lang="en-US" b="1"/>
            <a:t>All amphibians </a:t>
          </a:r>
          <a:r>
            <a:rPr lang="en-US"/>
            <a:t>- Number of amphibians listed as threatened or endangered</a:t>
          </a:r>
        </a:p>
      </dgm:t>
    </dgm:pt>
    <dgm:pt modelId="{47A140CE-5EC5-44E7-A0D4-5163F12FB3AB}" type="parTrans" cxnId="{48F22A6C-70A5-4164-949C-DFEAA932672B}">
      <dgm:prSet/>
      <dgm:spPr/>
      <dgm:t>
        <a:bodyPr/>
        <a:lstStyle/>
        <a:p>
          <a:endParaRPr lang="en-US"/>
        </a:p>
      </dgm:t>
    </dgm:pt>
    <dgm:pt modelId="{12B6F5C4-C2C9-4DF4-ABDF-8ECDA3223240}" type="sibTrans" cxnId="{48F22A6C-70A5-4164-949C-DFEAA932672B}">
      <dgm:prSet/>
      <dgm:spPr/>
      <dgm:t>
        <a:bodyPr/>
        <a:lstStyle/>
        <a:p>
          <a:pPr>
            <a:lnSpc>
              <a:spcPct val="100000"/>
            </a:lnSpc>
          </a:pPr>
          <a:endParaRPr lang="en-US"/>
        </a:p>
      </dgm:t>
    </dgm:pt>
    <dgm:pt modelId="{B794DE3F-967D-435A-8265-6C2B53A1C291}" type="pres">
      <dgm:prSet presAssocID="{E327F724-772F-4EF0-BE0E-E1153DA51A9A}" presName="root" presStyleCnt="0">
        <dgm:presLayoutVars>
          <dgm:dir/>
          <dgm:resizeHandles val="exact"/>
        </dgm:presLayoutVars>
      </dgm:prSet>
      <dgm:spPr/>
    </dgm:pt>
    <dgm:pt modelId="{187EE973-747B-4CE7-82FD-E12C057D81CB}" type="pres">
      <dgm:prSet presAssocID="{E327F724-772F-4EF0-BE0E-E1153DA51A9A}" presName="container" presStyleCnt="0">
        <dgm:presLayoutVars>
          <dgm:dir/>
          <dgm:resizeHandles val="exact"/>
        </dgm:presLayoutVars>
      </dgm:prSet>
      <dgm:spPr/>
    </dgm:pt>
    <dgm:pt modelId="{63D06A33-A9B4-4367-A30C-144258E0086D}" type="pres">
      <dgm:prSet presAssocID="{CE8ED40C-C46E-4D72-896D-DFA69BEE26BA}" presName="compNode" presStyleCnt="0"/>
      <dgm:spPr/>
    </dgm:pt>
    <dgm:pt modelId="{DF2C8895-3DB8-4D97-BFEB-88F9BDCE99DE}" type="pres">
      <dgm:prSet presAssocID="{CE8ED40C-C46E-4D72-896D-DFA69BEE26BA}" presName="iconBgRect" presStyleLbl="bgShp" presStyleIdx="0" presStyleCnt="6"/>
      <dgm:spPr/>
    </dgm:pt>
    <dgm:pt modelId="{78A8AE37-8CC4-4AB8-99CB-F87DAC2F191F}" type="pres">
      <dgm:prSet presAssocID="{CE8ED40C-C46E-4D72-896D-DFA69BEE26B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ADDCC4C0-7411-41E0-B5CC-AA7D765D267C}" type="pres">
      <dgm:prSet presAssocID="{CE8ED40C-C46E-4D72-896D-DFA69BEE26BA}" presName="spaceRect" presStyleCnt="0"/>
      <dgm:spPr/>
    </dgm:pt>
    <dgm:pt modelId="{E1AD98E1-AF75-4E5D-9D36-580383AE58E6}" type="pres">
      <dgm:prSet presAssocID="{CE8ED40C-C46E-4D72-896D-DFA69BEE26BA}" presName="textRect" presStyleLbl="revTx" presStyleIdx="0" presStyleCnt="6">
        <dgm:presLayoutVars>
          <dgm:chMax val="1"/>
          <dgm:chPref val="1"/>
        </dgm:presLayoutVars>
      </dgm:prSet>
      <dgm:spPr/>
    </dgm:pt>
    <dgm:pt modelId="{35AF63B7-B562-4136-AFA7-082F1AEF49F4}" type="pres">
      <dgm:prSet presAssocID="{45C144D8-B803-48CF-8B35-E85BE60F58CD}" presName="sibTrans" presStyleLbl="sibTrans2D1" presStyleIdx="0" presStyleCnt="0"/>
      <dgm:spPr/>
    </dgm:pt>
    <dgm:pt modelId="{1E4E7481-A63F-4FE3-A1D3-9E6A231075AF}" type="pres">
      <dgm:prSet presAssocID="{C9E8698D-50D3-4B7F-AA73-B9A965BEED1A}" presName="compNode" presStyleCnt="0"/>
      <dgm:spPr/>
    </dgm:pt>
    <dgm:pt modelId="{5D9553C5-427D-4D3D-A3E7-36086A123266}" type="pres">
      <dgm:prSet presAssocID="{C9E8698D-50D3-4B7F-AA73-B9A965BEED1A}" presName="iconBgRect" presStyleLbl="bgShp" presStyleIdx="1" presStyleCnt="6"/>
      <dgm:spPr/>
    </dgm:pt>
    <dgm:pt modelId="{A54A7E5E-573F-46D9-BA3F-47E6A9B6FB47}" type="pres">
      <dgm:prSet presAssocID="{C9E8698D-50D3-4B7F-AA73-B9A965BEED1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dy bug"/>
        </a:ext>
      </dgm:extLst>
    </dgm:pt>
    <dgm:pt modelId="{92BBC557-DFD8-44D0-84A3-68425DE78774}" type="pres">
      <dgm:prSet presAssocID="{C9E8698D-50D3-4B7F-AA73-B9A965BEED1A}" presName="spaceRect" presStyleCnt="0"/>
      <dgm:spPr/>
    </dgm:pt>
    <dgm:pt modelId="{ADEDCD7F-B267-422A-A431-6893A86475CE}" type="pres">
      <dgm:prSet presAssocID="{C9E8698D-50D3-4B7F-AA73-B9A965BEED1A}" presName="textRect" presStyleLbl="revTx" presStyleIdx="1" presStyleCnt="6">
        <dgm:presLayoutVars>
          <dgm:chMax val="1"/>
          <dgm:chPref val="1"/>
        </dgm:presLayoutVars>
      </dgm:prSet>
      <dgm:spPr/>
    </dgm:pt>
    <dgm:pt modelId="{A1810455-2D0F-44E1-BE80-B13E3F1F09A7}" type="pres">
      <dgm:prSet presAssocID="{D951A3CA-2B26-4B35-947C-6D805F451267}" presName="sibTrans" presStyleLbl="sibTrans2D1" presStyleIdx="0" presStyleCnt="0"/>
      <dgm:spPr/>
    </dgm:pt>
    <dgm:pt modelId="{4B9C752C-8BB3-4DAA-AD28-17149DDD27C4}" type="pres">
      <dgm:prSet presAssocID="{84BB5F28-2618-41AF-ABBA-04218CC44884}" presName="compNode" presStyleCnt="0"/>
      <dgm:spPr/>
    </dgm:pt>
    <dgm:pt modelId="{F6EEFAE4-BB95-433E-BE3C-A3BCA6FC2E4B}" type="pres">
      <dgm:prSet presAssocID="{84BB5F28-2618-41AF-ABBA-04218CC44884}" presName="iconBgRect" presStyleLbl="bgShp" presStyleIdx="2" presStyleCnt="6"/>
      <dgm:spPr/>
    </dgm:pt>
    <dgm:pt modelId="{58A7E97A-636C-4A59-90BF-69EA2716A34F}" type="pres">
      <dgm:prSet presAssocID="{84BB5F28-2618-41AF-ABBA-04218CC4488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ger"/>
        </a:ext>
      </dgm:extLst>
    </dgm:pt>
    <dgm:pt modelId="{F7D66006-DF24-49F6-B18B-53EB70A3BD99}" type="pres">
      <dgm:prSet presAssocID="{84BB5F28-2618-41AF-ABBA-04218CC44884}" presName="spaceRect" presStyleCnt="0"/>
      <dgm:spPr/>
    </dgm:pt>
    <dgm:pt modelId="{DB726B57-6447-473A-8710-7CAF92DF0DD2}" type="pres">
      <dgm:prSet presAssocID="{84BB5F28-2618-41AF-ABBA-04218CC44884}" presName="textRect" presStyleLbl="revTx" presStyleIdx="2" presStyleCnt="6">
        <dgm:presLayoutVars>
          <dgm:chMax val="1"/>
          <dgm:chPref val="1"/>
        </dgm:presLayoutVars>
      </dgm:prSet>
      <dgm:spPr/>
    </dgm:pt>
    <dgm:pt modelId="{BF13132C-35A6-4015-862E-12AF39560AE1}" type="pres">
      <dgm:prSet presAssocID="{A04EA7D3-6242-467E-8C3A-401D8833F2B3}" presName="sibTrans" presStyleLbl="sibTrans2D1" presStyleIdx="0" presStyleCnt="0"/>
      <dgm:spPr/>
    </dgm:pt>
    <dgm:pt modelId="{148C9496-48BA-47F7-ADA0-F50DEBBF1E73}" type="pres">
      <dgm:prSet presAssocID="{A2FA73F9-998D-4AB5-AC2A-1A28B8A46D00}" presName="compNode" presStyleCnt="0"/>
      <dgm:spPr/>
    </dgm:pt>
    <dgm:pt modelId="{5777475D-3E71-44C3-BDD9-787A10690033}" type="pres">
      <dgm:prSet presAssocID="{A2FA73F9-998D-4AB5-AC2A-1A28B8A46D00}" presName="iconBgRect" presStyleLbl="bgShp" presStyleIdx="3" presStyleCnt="6"/>
      <dgm:spPr/>
    </dgm:pt>
    <dgm:pt modelId="{C0EA00F1-1E3F-4567-8F48-DCAE3A57CEF8}" type="pres">
      <dgm:prSet presAssocID="{A2FA73F9-998D-4AB5-AC2A-1A28B8A46D0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uck"/>
        </a:ext>
      </dgm:extLst>
    </dgm:pt>
    <dgm:pt modelId="{F8A67A71-FC82-44FD-A49E-3D7C1FCE5DAE}" type="pres">
      <dgm:prSet presAssocID="{A2FA73F9-998D-4AB5-AC2A-1A28B8A46D00}" presName="spaceRect" presStyleCnt="0"/>
      <dgm:spPr/>
    </dgm:pt>
    <dgm:pt modelId="{A284F4B2-29CF-40ED-9F83-0AD947CF2B34}" type="pres">
      <dgm:prSet presAssocID="{A2FA73F9-998D-4AB5-AC2A-1A28B8A46D00}" presName="textRect" presStyleLbl="revTx" presStyleIdx="3" presStyleCnt="6">
        <dgm:presLayoutVars>
          <dgm:chMax val="1"/>
          <dgm:chPref val="1"/>
        </dgm:presLayoutVars>
      </dgm:prSet>
      <dgm:spPr/>
    </dgm:pt>
    <dgm:pt modelId="{0B718DF4-BA7D-404F-96DF-B2DB7D6D06F5}" type="pres">
      <dgm:prSet presAssocID="{A3305B3E-76A7-4926-96C1-85EDFC78C9DA}" presName="sibTrans" presStyleLbl="sibTrans2D1" presStyleIdx="0" presStyleCnt="0"/>
      <dgm:spPr/>
    </dgm:pt>
    <dgm:pt modelId="{DF01E4D5-FA5A-4F6A-8B93-3941235376A4}" type="pres">
      <dgm:prSet presAssocID="{A001DD52-0129-4B10-9B35-73C50BC556FE}" presName="compNode" presStyleCnt="0"/>
      <dgm:spPr/>
    </dgm:pt>
    <dgm:pt modelId="{4D522151-BD07-4ACF-B5BD-AC0457E81423}" type="pres">
      <dgm:prSet presAssocID="{A001DD52-0129-4B10-9B35-73C50BC556FE}" presName="iconBgRect" presStyleLbl="bgShp" presStyleIdx="4" presStyleCnt="6"/>
      <dgm:spPr/>
    </dgm:pt>
    <dgm:pt modelId="{BEC2664A-7942-4062-AFDE-CAD678CD8DB0}" type="pres">
      <dgm:prSet presAssocID="{A001DD52-0129-4B10-9B35-73C50BC556F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nake"/>
        </a:ext>
      </dgm:extLst>
    </dgm:pt>
    <dgm:pt modelId="{25D528A2-7021-4716-A791-A7EF1DA34CCE}" type="pres">
      <dgm:prSet presAssocID="{A001DD52-0129-4B10-9B35-73C50BC556FE}" presName="spaceRect" presStyleCnt="0"/>
      <dgm:spPr/>
    </dgm:pt>
    <dgm:pt modelId="{42BF36C1-AF07-4388-BF94-8F4FC75E0671}" type="pres">
      <dgm:prSet presAssocID="{A001DD52-0129-4B10-9B35-73C50BC556FE}" presName="textRect" presStyleLbl="revTx" presStyleIdx="4" presStyleCnt="6">
        <dgm:presLayoutVars>
          <dgm:chMax val="1"/>
          <dgm:chPref val="1"/>
        </dgm:presLayoutVars>
      </dgm:prSet>
      <dgm:spPr/>
    </dgm:pt>
    <dgm:pt modelId="{4388B86F-306F-4C39-846A-B8037A0B253A}" type="pres">
      <dgm:prSet presAssocID="{614393DB-9BAC-4FFA-85A6-BA7AF6B44CD0}" presName="sibTrans" presStyleLbl="sibTrans2D1" presStyleIdx="0" presStyleCnt="0"/>
      <dgm:spPr/>
    </dgm:pt>
    <dgm:pt modelId="{9A5A6A35-A314-4D8D-9F26-84FDD114FDE0}" type="pres">
      <dgm:prSet presAssocID="{3188988A-8C63-49AC-88B0-72E1A3324FDC}" presName="compNode" presStyleCnt="0"/>
      <dgm:spPr/>
    </dgm:pt>
    <dgm:pt modelId="{E2247F10-7945-41EB-9914-818DA5C471E0}" type="pres">
      <dgm:prSet presAssocID="{3188988A-8C63-49AC-88B0-72E1A3324FDC}" presName="iconBgRect" presStyleLbl="bgShp" presStyleIdx="5" presStyleCnt="6"/>
      <dgm:spPr/>
    </dgm:pt>
    <dgm:pt modelId="{F3B72982-5EE2-4B96-B723-9C5E1D0C3571}" type="pres">
      <dgm:prSet presAssocID="{3188988A-8C63-49AC-88B0-72E1A3324FDC}" presName="iconRect" presStyleLbl="node1" presStyleIdx="5" presStyleCnt="6" custLinFactX="400000" custLinFactY="100000" custLinFactNeighborX="495018" custLinFactNeighborY="134766"/>
      <dgm:spPr>
        <a:blipFill>
          <a:blip xmlns:r="http://schemas.openxmlformats.org/officeDocument/2006/relationships" r:embed="rId11">
            <a:alphaModFix amt="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5D49A0FE-4AD8-4205-8E2F-1B9132127CE1}" type="pres">
      <dgm:prSet presAssocID="{3188988A-8C63-49AC-88B0-72E1A3324FDC}" presName="spaceRect" presStyleCnt="0"/>
      <dgm:spPr/>
    </dgm:pt>
    <dgm:pt modelId="{95349E20-ED93-4BF1-967E-704ABE985170}" type="pres">
      <dgm:prSet presAssocID="{3188988A-8C63-49AC-88B0-72E1A3324FDC}" presName="textRect" presStyleLbl="revTx" presStyleIdx="5" presStyleCnt="6">
        <dgm:presLayoutVars>
          <dgm:chMax val="1"/>
          <dgm:chPref val="1"/>
        </dgm:presLayoutVars>
      </dgm:prSet>
      <dgm:spPr/>
    </dgm:pt>
  </dgm:ptLst>
  <dgm:cxnLst>
    <dgm:cxn modelId="{CEBA080B-5A08-A340-B660-DAEF625E28AD}" type="presOf" srcId="{45C144D8-B803-48CF-8B35-E85BE60F58CD}" destId="{35AF63B7-B562-4136-AFA7-082F1AEF49F4}" srcOrd="0" destOrd="0" presId="urn:microsoft.com/office/officeart/2018/2/layout/IconCircleList"/>
    <dgm:cxn modelId="{00F32841-61C5-5A49-A62D-B58AB74CD8D1}" type="presOf" srcId="{3188988A-8C63-49AC-88B0-72E1A3324FDC}" destId="{95349E20-ED93-4BF1-967E-704ABE985170}" srcOrd="0" destOrd="0" presId="urn:microsoft.com/office/officeart/2018/2/layout/IconCircleList"/>
    <dgm:cxn modelId="{48F22A6C-70A5-4164-949C-DFEAA932672B}" srcId="{E327F724-772F-4EF0-BE0E-E1153DA51A9A}" destId="{3188988A-8C63-49AC-88B0-72E1A3324FDC}" srcOrd="5" destOrd="0" parTransId="{47A140CE-5EC5-44E7-A0D4-5163F12FB3AB}" sibTransId="{12B6F5C4-C2C9-4DF4-ABDF-8ECDA3223240}"/>
    <dgm:cxn modelId="{E23F616D-742A-FD4F-ABBC-FA7F08F1E490}" type="presOf" srcId="{A001DD52-0129-4B10-9B35-73C50BC556FE}" destId="{42BF36C1-AF07-4388-BF94-8F4FC75E0671}" srcOrd="0" destOrd="0" presId="urn:microsoft.com/office/officeart/2018/2/layout/IconCircleList"/>
    <dgm:cxn modelId="{767FDE80-D562-4442-9B03-FFE593DF61E5}" type="presOf" srcId="{CE8ED40C-C46E-4D72-896D-DFA69BEE26BA}" destId="{E1AD98E1-AF75-4E5D-9D36-580383AE58E6}" srcOrd="0" destOrd="0" presId="urn:microsoft.com/office/officeart/2018/2/layout/IconCircleList"/>
    <dgm:cxn modelId="{BA7AC68A-6C02-42CC-BF67-0B5072842BCA}" srcId="{E327F724-772F-4EF0-BE0E-E1153DA51A9A}" destId="{C9E8698D-50D3-4B7F-AA73-B9A965BEED1A}" srcOrd="1" destOrd="0" parTransId="{0FE12F3B-1AC8-43D8-8659-9BE41C951076}" sibTransId="{D951A3CA-2B26-4B35-947C-6D805F451267}"/>
    <dgm:cxn modelId="{A295AB8E-1097-124E-A833-1A3476C4386F}" type="presOf" srcId="{E327F724-772F-4EF0-BE0E-E1153DA51A9A}" destId="{B794DE3F-967D-435A-8265-6C2B53A1C291}" srcOrd="0" destOrd="0" presId="urn:microsoft.com/office/officeart/2018/2/layout/IconCircleList"/>
    <dgm:cxn modelId="{9CCA219E-432F-2D4D-9AE0-34DC8EA3E9E9}" type="presOf" srcId="{C9E8698D-50D3-4B7F-AA73-B9A965BEED1A}" destId="{ADEDCD7F-B267-422A-A431-6893A86475CE}" srcOrd="0" destOrd="0" presId="urn:microsoft.com/office/officeart/2018/2/layout/IconCircleList"/>
    <dgm:cxn modelId="{24112EA8-460C-4D18-9F74-C81BEE67954D}" srcId="{E327F724-772F-4EF0-BE0E-E1153DA51A9A}" destId="{84BB5F28-2618-41AF-ABBA-04218CC44884}" srcOrd="2" destOrd="0" parTransId="{A519A9FF-FC5B-48FE-9A81-993C710F37C7}" sibTransId="{A04EA7D3-6242-467E-8C3A-401D8833F2B3}"/>
    <dgm:cxn modelId="{5CC019C2-7462-E94A-B5ED-ABF73B741F8C}" type="presOf" srcId="{A3305B3E-76A7-4926-96C1-85EDFC78C9DA}" destId="{0B718DF4-BA7D-404F-96DF-B2DB7D6D06F5}" srcOrd="0" destOrd="0" presId="urn:microsoft.com/office/officeart/2018/2/layout/IconCircleList"/>
    <dgm:cxn modelId="{F7ED30C9-DC8D-1441-9FE7-93D7633676BF}" type="presOf" srcId="{A2FA73F9-998D-4AB5-AC2A-1A28B8A46D00}" destId="{A284F4B2-29CF-40ED-9F83-0AD947CF2B34}" srcOrd="0" destOrd="0" presId="urn:microsoft.com/office/officeart/2018/2/layout/IconCircleList"/>
    <dgm:cxn modelId="{98E51ED5-4526-6040-B8E3-1162BB6AE3C1}" type="presOf" srcId="{D951A3CA-2B26-4B35-947C-6D805F451267}" destId="{A1810455-2D0F-44E1-BE80-B13E3F1F09A7}" srcOrd="0" destOrd="0" presId="urn:microsoft.com/office/officeart/2018/2/layout/IconCircleList"/>
    <dgm:cxn modelId="{45F5AFD7-CF3E-4D95-96EE-21E3572A4BF0}" srcId="{E327F724-772F-4EF0-BE0E-E1153DA51A9A}" destId="{A001DD52-0129-4B10-9B35-73C50BC556FE}" srcOrd="4" destOrd="0" parTransId="{EC2D3722-1059-41EE-ADBA-2FA27E19666C}" sibTransId="{614393DB-9BAC-4FFA-85A6-BA7AF6B44CD0}"/>
    <dgm:cxn modelId="{024BFBDC-714E-4E7E-A191-D5AA6A067556}" srcId="{E327F724-772F-4EF0-BE0E-E1153DA51A9A}" destId="{A2FA73F9-998D-4AB5-AC2A-1A28B8A46D00}" srcOrd="3" destOrd="0" parTransId="{3C9BDA4B-C0C0-4D26-BF6C-CA35856BD612}" sibTransId="{A3305B3E-76A7-4926-96C1-85EDFC78C9DA}"/>
    <dgm:cxn modelId="{530526E6-0670-4201-A3E8-0923572DC647}" srcId="{E327F724-772F-4EF0-BE0E-E1153DA51A9A}" destId="{CE8ED40C-C46E-4D72-896D-DFA69BEE26BA}" srcOrd="0" destOrd="0" parTransId="{4673151C-70A9-42B1-8CA2-AD61771D19DB}" sibTransId="{45C144D8-B803-48CF-8B35-E85BE60F58CD}"/>
    <dgm:cxn modelId="{DB1194E8-AB71-3E49-B811-FD590C8E5F2D}" type="presOf" srcId="{614393DB-9BAC-4FFA-85A6-BA7AF6B44CD0}" destId="{4388B86F-306F-4C39-846A-B8037A0B253A}" srcOrd="0" destOrd="0" presId="urn:microsoft.com/office/officeart/2018/2/layout/IconCircleList"/>
    <dgm:cxn modelId="{19178DF2-B474-6142-955B-79122DE17BF5}" type="presOf" srcId="{A04EA7D3-6242-467E-8C3A-401D8833F2B3}" destId="{BF13132C-35A6-4015-862E-12AF39560AE1}" srcOrd="0" destOrd="0" presId="urn:microsoft.com/office/officeart/2018/2/layout/IconCircleList"/>
    <dgm:cxn modelId="{5F5D19FC-B708-304D-A0DF-20DFF77497DB}" type="presOf" srcId="{84BB5F28-2618-41AF-ABBA-04218CC44884}" destId="{DB726B57-6447-473A-8710-7CAF92DF0DD2}" srcOrd="0" destOrd="0" presId="urn:microsoft.com/office/officeart/2018/2/layout/IconCircleList"/>
    <dgm:cxn modelId="{86F2F80D-D7C9-C148-85F2-47AC4482EAE9}" type="presParOf" srcId="{B794DE3F-967D-435A-8265-6C2B53A1C291}" destId="{187EE973-747B-4CE7-82FD-E12C057D81CB}" srcOrd="0" destOrd="0" presId="urn:microsoft.com/office/officeart/2018/2/layout/IconCircleList"/>
    <dgm:cxn modelId="{136D5A16-51AA-A941-90D0-D47FA12B8998}" type="presParOf" srcId="{187EE973-747B-4CE7-82FD-E12C057D81CB}" destId="{63D06A33-A9B4-4367-A30C-144258E0086D}" srcOrd="0" destOrd="0" presId="urn:microsoft.com/office/officeart/2018/2/layout/IconCircleList"/>
    <dgm:cxn modelId="{B14EF13C-4CE5-FA46-9794-ED7CD39E158F}" type="presParOf" srcId="{63D06A33-A9B4-4367-A30C-144258E0086D}" destId="{DF2C8895-3DB8-4D97-BFEB-88F9BDCE99DE}" srcOrd="0" destOrd="0" presId="urn:microsoft.com/office/officeart/2018/2/layout/IconCircleList"/>
    <dgm:cxn modelId="{24C9652B-54F1-9F4D-AD3A-FC0D11A196BF}" type="presParOf" srcId="{63D06A33-A9B4-4367-A30C-144258E0086D}" destId="{78A8AE37-8CC4-4AB8-99CB-F87DAC2F191F}" srcOrd="1" destOrd="0" presId="urn:microsoft.com/office/officeart/2018/2/layout/IconCircleList"/>
    <dgm:cxn modelId="{C3799B7D-D5A7-0E4A-BDC4-D4D35EC04F2A}" type="presParOf" srcId="{63D06A33-A9B4-4367-A30C-144258E0086D}" destId="{ADDCC4C0-7411-41E0-B5CC-AA7D765D267C}" srcOrd="2" destOrd="0" presId="urn:microsoft.com/office/officeart/2018/2/layout/IconCircleList"/>
    <dgm:cxn modelId="{06A31A60-E28A-5A43-9B87-FB78CF18CF0D}" type="presParOf" srcId="{63D06A33-A9B4-4367-A30C-144258E0086D}" destId="{E1AD98E1-AF75-4E5D-9D36-580383AE58E6}" srcOrd="3" destOrd="0" presId="urn:microsoft.com/office/officeart/2018/2/layout/IconCircleList"/>
    <dgm:cxn modelId="{070544A1-A877-E846-A79C-8BCBA684FADA}" type="presParOf" srcId="{187EE973-747B-4CE7-82FD-E12C057D81CB}" destId="{35AF63B7-B562-4136-AFA7-082F1AEF49F4}" srcOrd="1" destOrd="0" presId="urn:microsoft.com/office/officeart/2018/2/layout/IconCircleList"/>
    <dgm:cxn modelId="{6655A437-D3EB-AE4F-BE9F-108F0D29109B}" type="presParOf" srcId="{187EE973-747B-4CE7-82FD-E12C057D81CB}" destId="{1E4E7481-A63F-4FE3-A1D3-9E6A231075AF}" srcOrd="2" destOrd="0" presId="urn:microsoft.com/office/officeart/2018/2/layout/IconCircleList"/>
    <dgm:cxn modelId="{41C7CB4F-FC81-7147-9104-BE6527E74962}" type="presParOf" srcId="{1E4E7481-A63F-4FE3-A1D3-9E6A231075AF}" destId="{5D9553C5-427D-4D3D-A3E7-36086A123266}" srcOrd="0" destOrd="0" presId="urn:microsoft.com/office/officeart/2018/2/layout/IconCircleList"/>
    <dgm:cxn modelId="{12F68E4B-1F6F-6C43-9224-21B9FCEBD852}" type="presParOf" srcId="{1E4E7481-A63F-4FE3-A1D3-9E6A231075AF}" destId="{A54A7E5E-573F-46D9-BA3F-47E6A9B6FB47}" srcOrd="1" destOrd="0" presId="urn:microsoft.com/office/officeart/2018/2/layout/IconCircleList"/>
    <dgm:cxn modelId="{4E0B4A7A-5638-DB46-96A5-64E3705801FD}" type="presParOf" srcId="{1E4E7481-A63F-4FE3-A1D3-9E6A231075AF}" destId="{92BBC557-DFD8-44D0-84A3-68425DE78774}" srcOrd="2" destOrd="0" presId="urn:microsoft.com/office/officeart/2018/2/layout/IconCircleList"/>
    <dgm:cxn modelId="{CB039D10-B118-DA48-9B07-30A5108B9504}" type="presParOf" srcId="{1E4E7481-A63F-4FE3-A1D3-9E6A231075AF}" destId="{ADEDCD7F-B267-422A-A431-6893A86475CE}" srcOrd="3" destOrd="0" presId="urn:microsoft.com/office/officeart/2018/2/layout/IconCircleList"/>
    <dgm:cxn modelId="{31D2B9AD-13E0-8D4B-98EB-DED87B613B07}" type="presParOf" srcId="{187EE973-747B-4CE7-82FD-E12C057D81CB}" destId="{A1810455-2D0F-44E1-BE80-B13E3F1F09A7}" srcOrd="3" destOrd="0" presId="urn:microsoft.com/office/officeart/2018/2/layout/IconCircleList"/>
    <dgm:cxn modelId="{6E34B605-DE99-FC41-8B4F-A8334ED958E6}" type="presParOf" srcId="{187EE973-747B-4CE7-82FD-E12C057D81CB}" destId="{4B9C752C-8BB3-4DAA-AD28-17149DDD27C4}" srcOrd="4" destOrd="0" presId="urn:microsoft.com/office/officeart/2018/2/layout/IconCircleList"/>
    <dgm:cxn modelId="{5A02A18F-FFAE-7148-9E5E-5ED0C549B929}" type="presParOf" srcId="{4B9C752C-8BB3-4DAA-AD28-17149DDD27C4}" destId="{F6EEFAE4-BB95-433E-BE3C-A3BCA6FC2E4B}" srcOrd="0" destOrd="0" presId="urn:microsoft.com/office/officeart/2018/2/layout/IconCircleList"/>
    <dgm:cxn modelId="{7390D5E8-692B-B142-BE8F-7EC1AE8E2288}" type="presParOf" srcId="{4B9C752C-8BB3-4DAA-AD28-17149DDD27C4}" destId="{58A7E97A-636C-4A59-90BF-69EA2716A34F}" srcOrd="1" destOrd="0" presId="urn:microsoft.com/office/officeart/2018/2/layout/IconCircleList"/>
    <dgm:cxn modelId="{98522690-1EBE-7143-892D-703EC8D3DB35}" type="presParOf" srcId="{4B9C752C-8BB3-4DAA-AD28-17149DDD27C4}" destId="{F7D66006-DF24-49F6-B18B-53EB70A3BD99}" srcOrd="2" destOrd="0" presId="urn:microsoft.com/office/officeart/2018/2/layout/IconCircleList"/>
    <dgm:cxn modelId="{14635E15-C38B-F747-9D71-84630C2B591F}" type="presParOf" srcId="{4B9C752C-8BB3-4DAA-AD28-17149DDD27C4}" destId="{DB726B57-6447-473A-8710-7CAF92DF0DD2}" srcOrd="3" destOrd="0" presId="urn:microsoft.com/office/officeart/2018/2/layout/IconCircleList"/>
    <dgm:cxn modelId="{6EC9338C-2BC1-6348-8453-17019ED5748B}" type="presParOf" srcId="{187EE973-747B-4CE7-82FD-E12C057D81CB}" destId="{BF13132C-35A6-4015-862E-12AF39560AE1}" srcOrd="5" destOrd="0" presId="urn:microsoft.com/office/officeart/2018/2/layout/IconCircleList"/>
    <dgm:cxn modelId="{5780F76A-286E-8A40-8BAE-43DE8BA72D87}" type="presParOf" srcId="{187EE973-747B-4CE7-82FD-E12C057D81CB}" destId="{148C9496-48BA-47F7-ADA0-F50DEBBF1E73}" srcOrd="6" destOrd="0" presId="urn:microsoft.com/office/officeart/2018/2/layout/IconCircleList"/>
    <dgm:cxn modelId="{C59DC210-DFA9-2F4D-B62A-6B7EDA983954}" type="presParOf" srcId="{148C9496-48BA-47F7-ADA0-F50DEBBF1E73}" destId="{5777475D-3E71-44C3-BDD9-787A10690033}" srcOrd="0" destOrd="0" presId="urn:microsoft.com/office/officeart/2018/2/layout/IconCircleList"/>
    <dgm:cxn modelId="{B880D668-0ACC-8D4B-9EFE-70DF58CACD57}" type="presParOf" srcId="{148C9496-48BA-47F7-ADA0-F50DEBBF1E73}" destId="{C0EA00F1-1E3F-4567-8F48-DCAE3A57CEF8}" srcOrd="1" destOrd="0" presId="urn:microsoft.com/office/officeart/2018/2/layout/IconCircleList"/>
    <dgm:cxn modelId="{3FAD561C-612F-F14A-8A5E-8FBE136F555E}" type="presParOf" srcId="{148C9496-48BA-47F7-ADA0-F50DEBBF1E73}" destId="{F8A67A71-FC82-44FD-A49E-3D7C1FCE5DAE}" srcOrd="2" destOrd="0" presId="urn:microsoft.com/office/officeart/2018/2/layout/IconCircleList"/>
    <dgm:cxn modelId="{83449488-9A17-D445-9E5F-9F6176DB65F5}" type="presParOf" srcId="{148C9496-48BA-47F7-ADA0-F50DEBBF1E73}" destId="{A284F4B2-29CF-40ED-9F83-0AD947CF2B34}" srcOrd="3" destOrd="0" presId="urn:microsoft.com/office/officeart/2018/2/layout/IconCircleList"/>
    <dgm:cxn modelId="{0EAE62DB-1D76-B348-ACDA-A639A257E2C7}" type="presParOf" srcId="{187EE973-747B-4CE7-82FD-E12C057D81CB}" destId="{0B718DF4-BA7D-404F-96DF-B2DB7D6D06F5}" srcOrd="7" destOrd="0" presId="urn:microsoft.com/office/officeart/2018/2/layout/IconCircleList"/>
    <dgm:cxn modelId="{3BDD7DE4-7FE9-1442-9962-F6A65D775A7F}" type="presParOf" srcId="{187EE973-747B-4CE7-82FD-E12C057D81CB}" destId="{DF01E4D5-FA5A-4F6A-8B93-3941235376A4}" srcOrd="8" destOrd="0" presId="urn:microsoft.com/office/officeart/2018/2/layout/IconCircleList"/>
    <dgm:cxn modelId="{79641B1A-5B2D-3847-B06A-796134E68447}" type="presParOf" srcId="{DF01E4D5-FA5A-4F6A-8B93-3941235376A4}" destId="{4D522151-BD07-4ACF-B5BD-AC0457E81423}" srcOrd="0" destOrd="0" presId="urn:microsoft.com/office/officeart/2018/2/layout/IconCircleList"/>
    <dgm:cxn modelId="{7598F1B6-40B4-3640-86E0-6BD17F6983DE}" type="presParOf" srcId="{DF01E4D5-FA5A-4F6A-8B93-3941235376A4}" destId="{BEC2664A-7942-4062-AFDE-CAD678CD8DB0}" srcOrd="1" destOrd="0" presId="urn:microsoft.com/office/officeart/2018/2/layout/IconCircleList"/>
    <dgm:cxn modelId="{BC041E11-6C4A-8F49-B9AB-4C3396DC51CE}" type="presParOf" srcId="{DF01E4D5-FA5A-4F6A-8B93-3941235376A4}" destId="{25D528A2-7021-4716-A791-A7EF1DA34CCE}" srcOrd="2" destOrd="0" presId="urn:microsoft.com/office/officeart/2018/2/layout/IconCircleList"/>
    <dgm:cxn modelId="{C23B0EBB-D94E-F544-89FF-ED5FA98EB8EA}" type="presParOf" srcId="{DF01E4D5-FA5A-4F6A-8B93-3941235376A4}" destId="{42BF36C1-AF07-4388-BF94-8F4FC75E0671}" srcOrd="3" destOrd="0" presId="urn:microsoft.com/office/officeart/2018/2/layout/IconCircleList"/>
    <dgm:cxn modelId="{815ABE87-ABA3-0648-908F-E08CA83E2620}" type="presParOf" srcId="{187EE973-747B-4CE7-82FD-E12C057D81CB}" destId="{4388B86F-306F-4C39-846A-B8037A0B253A}" srcOrd="9" destOrd="0" presId="urn:microsoft.com/office/officeart/2018/2/layout/IconCircleList"/>
    <dgm:cxn modelId="{FC32AF24-3782-FA4E-96DC-B394722EB1DC}" type="presParOf" srcId="{187EE973-747B-4CE7-82FD-E12C057D81CB}" destId="{9A5A6A35-A314-4D8D-9F26-84FDD114FDE0}" srcOrd="10" destOrd="0" presId="urn:microsoft.com/office/officeart/2018/2/layout/IconCircleList"/>
    <dgm:cxn modelId="{24229552-F628-4743-9C22-17485E07764B}" type="presParOf" srcId="{9A5A6A35-A314-4D8D-9F26-84FDD114FDE0}" destId="{E2247F10-7945-41EB-9914-818DA5C471E0}" srcOrd="0" destOrd="0" presId="urn:microsoft.com/office/officeart/2018/2/layout/IconCircleList"/>
    <dgm:cxn modelId="{398D281B-915D-744A-821C-C6AF328F051D}" type="presParOf" srcId="{9A5A6A35-A314-4D8D-9F26-84FDD114FDE0}" destId="{F3B72982-5EE2-4B96-B723-9C5E1D0C3571}" srcOrd="1" destOrd="0" presId="urn:microsoft.com/office/officeart/2018/2/layout/IconCircleList"/>
    <dgm:cxn modelId="{7D14C8B4-A86B-1244-87C6-97CABF458421}" type="presParOf" srcId="{9A5A6A35-A314-4D8D-9F26-84FDD114FDE0}" destId="{5D49A0FE-4AD8-4205-8E2F-1B9132127CE1}" srcOrd="2" destOrd="0" presId="urn:microsoft.com/office/officeart/2018/2/layout/IconCircleList"/>
    <dgm:cxn modelId="{923937F3-FFC8-4D4E-AEE9-B3DED5317EE5}" type="presParOf" srcId="{9A5A6A35-A314-4D8D-9F26-84FDD114FDE0}" destId="{95349E20-ED93-4BF1-967E-704ABE98517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C8895-3DB8-4D97-BFEB-88F9BDCE99DE}">
      <dsp:nvSpPr>
        <dsp:cNvPr id="0" name=""/>
        <dsp:cNvSpPr/>
      </dsp:nvSpPr>
      <dsp:spPr>
        <a:xfrm>
          <a:off x="186662" y="579450"/>
          <a:ext cx="800214" cy="8002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8AE37-8CC4-4AB8-99CB-F87DAC2F191F}">
      <dsp:nvSpPr>
        <dsp:cNvPr id="0" name=""/>
        <dsp:cNvSpPr/>
      </dsp:nvSpPr>
      <dsp:spPr>
        <a:xfrm>
          <a:off x="354707" y="747495"/>
          <a:ext cx="464124" cy="464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AD98E1-AF75-4E5D-9D36-580383AE58E6}">
      <dsp:nvSpPr>
        <dsp:cNvPr id="0" name=""/>
        <dsp:cNvSpPr/>
      </dsp:nvSpPr>
      <dsp:spPr>
        <a:xfrm>
          <a:off x="1158352"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Date</a:t>
          </a:r>
          <a:r>
            <a:rPr lang="en-US" sz="1300" kern="1200"/>
            <a:t> - Date (dd-Mon-yy, where dd=day, Mon=month, and yy=year)</a:t>
          </a:r>
        </a:p>
      </dsp:txBody>
      <dsp:txXfrm>
        <a:off x="1158352" y="579450"/>
        <a:ext cx="1886220" cy="800214"/>
      </dsp:txXfrm>
    </dsp:sp>
    <dsp:sp modelId="{5D9553C5-427D-4D3D-A3E7-36086A123266}">
      <dsp:nvSpPr>
        <dsp:cNvPr id="0" name=""/>
        <dsp:cNvSpPr/>
      </dsp:nvSpPr>
      <dsp:spPr>
        <a:xfrm>
          <a:off x="3373232" y="579450"/>
          <a:ext cx="800214" cy="8002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A7E5E-573F-46D9-BA3F-47E6A9B6FB47}">
      <dsp:nvSpPr>
        <dsp:cNvPr id="0" name=""/>
        <dsp:cNvSpPr/>
      </dsp:nvSpPr>
      <dsp:spPr>
        <a:xfrm>
          <a:off x="3541277" y="747495"/>
          <a:ext cx="464124" cy="464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EDCD7F-B267-422A-A431-6893A86475CE}">
      <dsp:nvSpPr>
        <dsp:cNvPr id="0" name=""/>
        <dsp:cNvSpPr/>
      </dsp:nvSpPr>
      <dsp:spPr>
        <a:xfrm>
          <a:off x="4344921"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All species </a:t>
          </a:r>
          <a:r>
            <a:rPr lang="en-US" sz="1300" kern="1200"/>
            <a:t>- Number of all species listed as threatened or endangered </a:t>
          </a:r>
        </a:p>
      </dsp:txBody>
      <dsp:txXfrm>
        <a:off x="4344921" y="579450"/>
        <a:ext cx="1886220" cy="800214"/>
      </dsp:txXfrm>
    </dsp:sp>
    <dsp:sp modelId="{F6EEFAE4-BB95-433E-BE3C-A3BCA6FC2E4B}">
      <dsp:nvSpPr>
        <dsp:cNvPr id="0" name=""/>
        <dsp:cNvSpPr/>
      </dsp:nvSpPr>
      <dsp:spPr>
        <a:xfrm>
          <a:off x="6559802" y="579450"/>
          <a:ext cx="800214" cy="8002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7E97A-636C-4A59-90BF-69EA2716A34F}">
      <dsp:nvSpPr>
        <dsp:cNvPr id="0" name=""/>
        <dsp:cNvSpPr/>
      </dsp:nvSpPr>
      <dsp:spPr>
        <a:xfrm>
          <a:off x="6727847" y="747495"/>
          <a:ext cx="464124" cy="464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26B57-6447-473A-8710-7CAF92DF0DD2}">
      <dsp:nvSpPr>
        <dsp:cNvPr id="0" name=""/>
        <dsp:cNvSpPr/>
      </dsp:nvSpPr>
      <dsp:spPr>
        <a:xfrm>
          <a:off x="7531491"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All mammals </a:t>
          </a:r>
          <a:r>
            <a:rPr lang="en-US" sz="1300" kern="1200"/>
            <a:t>- Number of mammals listed as threatened or endangered</a:t>
          </a:r>
        </a:p>
      </dsp:txBody>
      <dsp:txXfrm>
        <a:off x="7531491" y="579450"/>
        <a:ext cx="1886220" cy="800214"/>
      </dsp:txXfrm>
    </dsp:sp>
    <dsp:sp modelId="{5777475D-3E71-44C3-BDD9-787A10690033}">
      <dsp:nvSpPr>
        <dsp:cNvPr id="0" name=""/>
        <dsp:cNvSpPr/>
      </dsp:nvSpPr>
      <dsp:spPr>
        <a:xfrm>
          <a:off x="186662" y="1944828"/>
          <a:ext cx="800214" cy="8002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A00F1-1E3F-4567-8F48-DCAE3A57CEF8}">
      <dsp:nvSpPr>
        <dsp:cNvPr id="0" name=""/>
        <dsp:cNvSpPr/>
      </dsp:nvSpPr>
      <dsp:spPr>
        <a:xfrm>
          <a:off x="354707" y="2112874"/>
          <a:ext cx="464124" cy="464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84F4B2-29CF-40ED-9F83-0AD947CF2B34}">
      <dsp:nvSpPr>
        <dsp:cNvPr id="0" name=""/>
        <dsp:cNvSpPr/>
      </dsp:nvSpPr>
      <dsp:spPr>
        <a:xfrm>
          <a:off x="1158352" y="1944828"/>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All birds </a:t>
          </a:r>
          <a:r>
            <a:rPr lang="en-US" sz="1300" kern="1200"/>
            <a:t>- Number of birds listed as threatened or endangered</a:t>
          </a:r>
        </a:p>
      </dsp:txBody>
      <dsp:txXfrm>
        <a:off x="1158352" y="1944828"/>
        <a:ext cx="1886220" cy="800214"/>
      </dsp:txXfrm>
    </dsp:sp>
    <dsp:sp modelId="{4D522151-BD07-4ACF-B5BD-AC0457E81423}">
      <dsp:nvSpPr>
        <dsp:cNvPr id="0" name=""/>
        <dsp:cNvSpPr/>
      </dsp:nvSpPr>
      <dsp:spPr>
        <a:xfrm>
          <a:off x="3373232" y="1944828"/>
          <a:ext cx="800214" cy="8002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2664A-7942-4062-AFDE-CAD678CD8DB0}">
      <dsp:nvSpPr>
        <dsp:cNvPr id="0" name=""/>
        <dsp:cNvSpPr/>
      </dsp:nvSpPr>
      <dsp:spPr>
        <a:xfrm>
          <a:off x="3541277" y="2112874"/>
          <a:ext cx="464124" cy="464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BF36C1-AF07-4388-BF94-8F4FC75E0671}">
      <dsp:nvSpPr>
        <dsp:cNvPr id="0" name=""/>
        <dsp:cNvSpPr/>
      </dsp:nvSpPr>
      <dsp:spPr>
        <a:xfrm>
          <a:off x="4344921" y="1944828"/>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All reptiles </a:t>
          </a:r>
          <a:r>
            <a:rPr lang="en-US" sz="1300" kern="1200"/>
            <a:t>- Number of reptiles listed as threatened or endangered</a:t>
          </a:r>
        </a:p>
      </dsp:txBody>
      <dsp:txXfrm>
        <a:off x="4344921" y="1944828"/>
        <a:ext cx="1886220" cy="800214"/>
      </dsp:txXfrm>
    </dsp:sp>
    <dsp:sp modelId="{E2247F10-7945-41EB-9914-818DA5C471E0}">
      <dsp:nvSpPr>
        <dsp:cNvPr id="0" name=""/>
        <dsp:cNvSpPr/>
      </dsp:nvSpPr>
      <dsp:spPr>
        <a:xfrm>
          <a:off x="6559802" y="1944828"/>
          <a:ext cx="800214" cy="8002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72982-5EE2-4B96-B723-9C5E1D0C3571}">
      <dsp:nvSpPr>
        <dsp:cNvPr id="0" name=""/>
        <dsp:cNvSpPr/>
      </dsp:nvSpPr>
      <dsp:spPr>
        <a:xfrm>
          <a:off x="9140250" y="2860369"/>
          <a:ext cx="464124" cy="464124"/>
        </a:xfrm>
        <a:prstGeom prst="rect">
          <a:avLst/>
        </a:prstGeom>
        <a:blipFill>
          <a:blip xmlns:r="http://schemas.openxmlformats.org/officeDocument/2006/relationships" r:embed="rId11">
            <a:alphaModFix amt="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349E20-ED93-4BF1-967E-704ABE985170}">
      <dsp:nvSpPr>
        <dsp:cNvPr id="0" name=""/>
        <dsp:cNvSpPr/>
      </dsp:nvSpPr>
      <dsp:spPr>
        <a:xfrm>
          <a:off x="7531491" y="1944828"/>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All amphibians </a:t>
          </a:r>
          <a:r>
            <a:rPr lang="en-US" sz="1300" kern="1200"/>
            <a:t>- Number of amphibians listed as threatened or endangered</a:t>
          </a:r>
        </a:p>
      </dsp:txBody>
      <dsp:txXfrm>
        <a:off x="7531491" y="1944828"/>
        <a:ext cx="1886220" cy="8002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CD983-64A5-BE41-BE7F-751043B04BA3}" type="datetimeFigureOut">
              <a:rPr lang="en-US" smtClean="0"/>
              <a:t>11/15/19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10EFD-DCEC-8947-9148-5C4C686CE59E}" type="slidenum">
              <a:rPr lang="en-US" smtClean="0"/>
              <a:t>‹#›</a:t>
            </a:fld>
            <a:endParaRPr lang="en-US"/>
          </a:p>
        </p:txBody>
      </p:sp>
    </p:spTree>
    <p:extLst>
      <p:ext uri="{BB962C8B-B14F-4D97-AF65-F5344CB8AC3E}">
        <p14:creationId xmlns:p14="http://schemas.microsoft.com/office/powerpoint/2010/main" val="3962673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10EFD-DCEC-8947-9148-5C4C686CE59E}" type="slidenum">
              <a:rPr lang="en-US" smtClean="0"/>
              <a:t>12</a:t>
            </a:fld>
            <a:endParaRPr lang="en-US"/>
          </a:p>
        </p:txBody>
      </p:sp>
    </p:spTree>
    <p:extLst>
      <p:ext uri="{BB962C8B-B14F-4D97-AF65-F5344CB8AC3E}">
        <p14:creationId xmlns:p14="http://schemas.microsoft.com/office/powerpoint/2010/main" val="283464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11/14/19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11/14/19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jp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5.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4.png"/><Relationship Id="rId5" Type="http://schemas.openxmlformats.org/officeDocument/2006/relationships/image" Target="../media/image2.png"/><Relationship Id="rId10" Type="http://schemas.openxmlformats.org/officeDocument/2006/relationships/image" Target="../media/image11.svg"/><Relationship Id="rId4" Type="http://schemas.openxmlformats.org/officeDocument/2006/relationships/image" Target="../media/image1.jp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hyperlink" Target="https://doi.org/10.2737/RDS-2014-000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6A18-C14B-8342-8CEB-76C776C0E5F7}"/>
              </a:ext>
            </a:extLst>
          </p:cNvPr>
          <p:cNvSpPr>
            <a:spLocks noGrp="1"/>
          </p:cNvSpPr>
          <p:nvPr>
            <p:ph type="ctrTitle"/>
          </p:nvPr>
        </p:nvSpPr>
        <p:spPr>
          <a:xfrm>
            <a:off x="2417779" y="802298"/>
            <a:ext cx="8637073" cy="2541431"/>
          </a:xfrm>
        </p:spPr>
        <p:txBody>
          <a:bodyPr>
            <a:normAutofit fontScale="90000"/>
          </a:bodyPr>
          <a:lstStyle/>
          <a:p>
            <a:r>
              <a:rPr lang="en-US"/>
              <a:t>Wildlife population &amp; Harvest data</a:t>
            </a:r>
            <a:endParaRPr lang="en-US" dirty="0"/>
          </a:p>
        </p:txBody>
      </p:sp>
      <p:sp>
        <p:nvSpPr>
          <p:cNvPr id="3" name="Subtitle 2">
            <a:extLst>
              <a:ext uri="{FF2B5EF4-FFF2-40B4-BE49-F238E27FC236}">
                <a16:creationId xmlns:a16="http://schemas.microsoft.com/office/drawing/2014/main" id="{B84A9B04-1919-6B4A-AC2B-97F6FC1BC77F}"/>
              </a:ext>
            </a:extLst>
          </p:cNvPr>
          <p:cNvSpPr>
            <a:spLocks noGrp="1"/>
          </p:cNvSpPr>
          <p:nvPr>
            <p:ph type="subTitle" idx="1"/>
          </p:nvPr>
        </p:nvSpPr>
        <p:spPr>
          <a:xfrm>
            <a:off x="2417780" y="3531204"/>
            <a:ext cx="8637072" cy="977621"/>
          </a:xfrm>
        </p:spPr>
        <p:txBody>
          <a:bodyPr>
            <a:normAutofit fontScale="62500" lnSpcReduction="20000"/>
          </a:bodyPr>
          <a:lstStyle/>
          <a:p>
            <a:r>
              <a:rPr lang="en-US"/>
              <a:t>Dsc 530 Data exploration and analysis</a:t>
            </a:r>
          </a:p>
          <a:p>
            <a:r>
              <a:rPr lang="en-US"/>
              <a:t>Corinne Medeiros</a:t>
            </a:r>
          </a:p>
          <a:p>
            <a:r>
              <a:rPr lang="en-US"/>
              <a:t>11.16.2019</a:t>
            </a:r>
            <a:endParaRPr lang="en-US" dirty="0"/>
          </a:p>
        </p:txBody>
      </p:sp>
    </p:spTree>
    <p:extLst>
      <p:ext uri="{BB962C8B-B14F-4D97-AF65-F5344CB8AC3E}">
        <p14:creationId xmlns:p14="http://schemas.microsoft.com/office/powerpoint/2010/main" val="4243811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18BB-B70C-5B42-9FEF-5177054EE42A}"/>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Probability mass function (PMF)</a:t>
            </a:r>
          </a:p>
        </p:txBody>
      </p:sp>
      <p:sp>
        <p:nvSpPr>
          <p:cNvPr id="3" name="TextBox 2">
            <a:extLst>
              <a:ext uri="{FF2B5EF4-FFF2-40B4-BE49-F238E27FC236}">
                <a16:creationId xmlns:a16="http://schemas.microsoft.com/office/drawing/2014/main" id="{5B04DCFA-33FE-7547-BFE4-0DBE32AADB61}"/>
              </a:ext>
            </a:extLst>
          </p:cNvPr>
          <p:cNvSpPr txBox="1"/>
          <p:nvPr/>
        </p:nvSpPr>
        <p:spPr>
          <a:xfrm>
            <a:off x="1451580" y="2026620"/>
            <a:ext cx="4097726"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This PMF compares all mammals threatened or endangered during the early years (1976 – 1980) to other years as both a bar graph and a step function.</a:t>
            </a:r>
          </a:p>
          <a:p>
            <a:pPr indent="-228600" defTabSz="914400">
              <a:lnSpc>
                <a:spcPct val="120000"/>
              </a:lnSpc>
              <a:spcAft>
                <a:spcPts val="600"/>
              </a:spcAft>
              <a:buClr>
                <a:schemeClr val="accent1"/>
              </a:buClr>
              <a:buSzPct val="100000"/>
              <a:buFont typeface="Arial" panose="020B0604020202020204" pitchFamily="34" charset="0"/>
              <a:buChar char="•"/>
            </a:pPr>
            <a:r>
              <a:rPr lang="en-US" dirty="0"/>
              <a:t>There is a much higher probability of seeing values below 40 during the early years (1976 - 1980) versus all other years.</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id="{B0431F45-DB48-764B-9D7E-EDC914A804DB}"/>
              </a:ext>
            </a:extLst>
          </p:cNvPr>
          <p:cNvPicPr>
            <a:picLocks noGrp="1" noChangeAspect="1"/>
          </p:cNvPicPr>
          <p:nvPr>
            <p:ph idx="1"/>
          </p:nvPr>
        </p:nvPicPr>
        <p:blipFill>
          <a:blip r:embed="rId2"/>
          <a:stretch>
            <a:fillRect/>
          </a:stretch>
        </p:blipFill>
        <p:spPr>
          <a:xfrm>
            <a:off x="5549305" y="2068291"/>
            <a:ext cx="5559555" cy="2895600"/>
          </a:xfrm>
          <a:prstGeom prst="rect">
            <a:avLst/>
          </a:prstGeom>
        </p:spPr>
      </p:pic>
    </p:spTree>
    <p:extLst>
      <p:ext uri="{BB962C8B-B14F-4D97-AF65-F5344CB8AC3E}">
        <p14:creationId xmlns:p14="http://schemas.microsoft.com/office/powerpoint/2010/main" val="93523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F13A524-849A-F540-95D6-4921849EDBF7}"/>
              </a:ext>
            </a:extLst>
          </p:cNvPr>
          <p:cNvSpPr>
            <a:spLocks noGrp="1"/>
          </p:cNvSpPr>
          <p:nvPr>
            <p:ph type="title"/>
          </p:nvPr>
        </p:nvSpPr>
        <p:spPr>
          <a:xfrm>
            <a:off x="1451580" y="641233"/>
            <a:ext cx="5471733" cy="1502701"/>
          </a:xfrm>
        </p:spPr>
        <p:txBody>
          <a:bodyPr>
            <a:normAutofit/>
          </a:bodyPr>
          <a:lstStyle/>
          <a:p>
            <a:r>
              <a:rPr lang="en-US" dirty="0"/>
              <a:t>Cumulative distribution function (CDF)</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B84BE11-A387-7046-B547-62870BD9B2F5}"/>
              </a:ext>
            </a:extLst>
          </p:cNvPr>
          <p:cNvSpPr>
            <a:spLocks noGrp="1"/>
          </p:cNvSpPr>
          <p:nvPr>
            <p:ph idx="1"/>
          </p:nvPr>
        </p:nvSpPr>
        <p:spPr>
          <a:xfrm>
            <a:off x="1451581" y="2099414"/>
            <a:ext cx="4172212" cy="3366931"/>
          </a:xfrm>
        </p:spPr>
        <p:txBody>
          <a:bodyPr>
            <a:normAutofit fontScale="92500" lnSpcReduction="20000"/>
          </a:bodyPr>
          <a:lstStyle/>
          <a:p>
            <a:r>
              <a:rPr lang="en-US" dirty="0"/>
              <a:t>Over the years, less than 10% of the assessments were below 10 reptiles endangered or threatened, the most common number was 26, and the highest values, in the mid 30s, are higher than or equal to about 80% of the assessments. </a:t>
            </a:r>
          </a:p>
          <a:p>
            <a:r>
              <a:rPr lang="en-US" dirty="0"/>
              <a:t>This graph can tell us how a specific reading for reptiles falls within the range of readings for all reptiles.</a:t>
            </a:r>
          </a:p>
        </p:txBody>
      </p:sp>
      <p:pic>
        <p:nvPicPr>
          <p:cNvPr id="5" name="Picture 4">
            <a:extLst>
              <a:ext uri="{FF2B5EF4-FFF2-40B4-BE49-F238E27FC236}">
                <a16:creationId xmlns:a16="http://schemas.microsoft.com/office/drawing/2014/main" id="{AF74276E-8FC5-704F-9528-6A2DA4F71736}"/>
              </a:ext>
            </a:extLst>
          </p:cNvPr>
          <p:cNvPicPr>
            <a:picLocks noChangeAspect="1"/>
          </p:cNvPicPr>
          <p:nvPr/>
        </p:nvPicPr>
        <p:blipFill>
          <a:blip r:embed="rId2"/>
          <a:stretch>
            <a:fillRect/>
          </a:stretch>
        </p:blipFill>
        <p:spPr>
          <a:xfrm>
            <a:off x="6094411" y="1452498"/>
            <a:ext cx="4960442" cy="3366931"/>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descr="Snake">
            <a:extLst>
              <a:ext uri="{FF2B5EF4-FFF2-40B4-BE49-F238E27FC236}">
                <a16:creationId xmlns:a16="http://schemas.microsoft.com/office/drawing/2014/main" id="{5EE615EA-E2DA-BD4B-831D-6F740973F360}"/>
              </a:ext>
            </a:extLst>
          </p:cNvPr>
          <p:cNvSpPr/>
          <p:nvPr/>
        </p:nvSpPr>
        <p:spPr>
          <a:xfrm>
            <a:off x="8574632" y="4791470"/>
            <a:ext cx="388564" cy="38856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207730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B219DC7-3079-3642-B266-3DD1A5C4370B}"/>
              </a:ext>
            </a:extLst>
          </p:cNvPr>
          <p:cNvSpPr>
            <a:spLocks noGrp="1"/>
          </p:cNvSpPr>
          <p:nvPr>
            <p:ph type="title"/>
          </p:nvPr>
        </p:nvSpPr>
        <p:spPr>
          <a:xfrm>
            <a:off x="1451579" y="804519"/>
            <a:ext cx="5550357" cy="1049235"/>
          </a:xfrm>
        </p:spPr>
        <p:txBody>
          <a:bodyPr>
            <a:normAutofit/>
          </a:bodyPr>
          <a:lstStyle/>
          <a:p>
            <a:r>
              <a:rPr lang="en-US" sz="3000" dirty="0"/>
              <a:t>Analytical Distribution</a:t>
            </a:r>
            <a:br>
              <a:rPr lang="en-US" sz="3000" dirty="0"/>
            </a:br>
            <a:endParaRPr lang="en-US" sz="3000" i="1" dirty="0"/>
          </a:p>
        </p:txBody>
      </p:sp>
      <p:sp>
        <p:nvSpPr>
          <p:cNvPr id="16" name="Rectangle 15">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7DBD04E-8C82-E348-BBB6-8024CCFA4369}"/>
              </a:ext>
            </a:extLst>
          </p:cNvPr>
          <p:cNvSpPr>
            <a:spLocks noGrp="1"/>
          </p:cNvSpPr>
          <p:nvPr>
            <p:ph idx="1"/>
          </p:nvPr>
        </p:nvSpPr>
        <p:spPr>
          <a:xfrm>
            <a:off x="1451579" y="2015732"/>
            <a:ext cx="5550357" cy="3450613"/>
          </a:xfrm>
        </p:spPr>
        <p:txBody>
          <a:bodyPr>
            <a:normAutofit fontScale="92500"/>
          </a:bodyPr>
          <a:lstStyle/>
          <a:p>
            <a:r>
              <a:rPr lang="en-US" b="1" dirty="0"/>
              <a:t>Normal Distribution</a:t>
            </a:r>
          </a:p>
          <a:p>
            <a:pPr lvl="1"/>
            <a:r>
              <a:rPr lang="en-US" dirty="0"/>
              <a:t>The curves in the all birds data deviate from the normal curve of the expected model. </a:t>
            </a:r>
          </a:p>
          <a:p>
            <a:pPr lvl="1"/>
            <a:r>
              <a:rPr lang="en-US" dirty="0"/>
              <a:t>The majority of the lower numbers are between the 10</a:t>
            </a:r>
            <a:r>
              <a:rPr lang="en-US" baseline="30000" dirty="0"/>
              <a:t>th</a:t>
            </a:r>
            <a:r>
              <a:rPr lang="en-US" dirty="0"/>
              <a:t> and 30</a:t>
            </a:r>
            <a:r>
              <a:rPr lang="en-US" baseline="30000" dirty="0"/>
              <a:t>th</a:t>
            </a:r>
            <a:r>
              <a:rPr lang="en-US" dirty="0"/>
              <a:t> percentile rank while the most common higher value of 90 is in the 70</a:t>
            </a:r>
            <a:r>
              <a:rPr lang="en-US" baseline="30000" dirty="0"/>
              <a:t>th</a:t>
            </a:r>
            <a:r>
              <a:rPr lang="en-US" dirty="0"/>
              <a:t> and 90</a:t>
            </a:r>
            <a:r>
              <a:rPr lang="en-US" baseline="30000" dirty="0"/>
              <a:t>th</a:t>
            </a:r>
            <a:r>
              <a:rPr lang="en-US" dirty="0"/>
              <a:t> percentile rank.</a:t>
            </a:r>
          </a:p>
          <a:p>
            <a:pPr lvl="1"/>
            <a:r>
              <a:rPr lang="en-US" dirty="0"/>
              <a:t>The Normal Probability Plot confirms a lack of normality, with the tails deviating substantially from the model, and overall not a very straight line.</a:t>
            </a:r>
          </a:p>
        </p:txBody>
      </p:sp>
      <p:pic>
        <p:nvPicPr>
          <p:cNvPr id="5" name="Picture 4">
            <a:extLst>
              <a:ext uri="{FF2B5EF4-FFF2-40B4-BE49-F238E27FC236}">
                <a16:creationId xmlns:a16="http://schemas.microsoft.com/office/drawing/2014/main" id="{F176DA20-4C77-7B43-BE37-B64789FECCD1}"/>
              </a:ext>
            </a:extLst>
          </p:cNvPr>
          <p:cNvPicPr>
            <a:picLocks noChangeAspect="1"/>
          </p:cNvPicPr>
          <p:nvPr/>
        </p:nvPicPr>
        <p:blipFill>
          <a:blip r:embed="rId3"/>
          <a:stretch>
            <a:fillRect/>
          </a:stretch>
        </p:blipFill>
        <p:spPr>
          <a:xfrm>
            <a:off x="7781020" y="481109"/>
            <a:ext cx="3459984" cy="2491906"/>
          </a:xfrm>
          <a:prstGeom prst="rect">
            <a:avLst/>
          </a:prstGeom>
        </p:spPr>
      </p:pic>
      <p:pic>
        <p:nvPicPr>
          <p:cNvPr id="7" name="Picture 6">
            <a:extLst>
              <a:ext uri="{FF2B5EF4-FFF2-40B4-BE49-F238E27FC236}">
                <a16:creationId xmlns:a16="http://schemas.microsoft.com/office/drawing/2014/main" id="{03789AB7-2774-6A43-8BA3-F34C26404989}"/>
              </a:ext>
            </a:extLst>
          </p:cNvPr>
          <p:cNvPicPr>
            <a:picLocks noChangeAspect="1"/>
          </p:cNvPicPr>
          <p:nvPr/>
        </p:nvPicPr>
        <p:blipFill>
          <a:blip r:embed="rId4"/>
          <a:stretch>
            <a:fillRect/>
          </a:stretch>
        </p:blipFill>
        <p:spPr>
          <a:xfrm>
            <a:off x="7767574" y="3138486"/>
            <a:ext cx="3486876" cy="2491907"/>
          </a:xfrm>
          <a:prstGeom prst="rect">
            <a:avLst/>
          </a:prstGeom>
        </p:spPr>
      </p:pic>
      <p:pic>
        <p:nvPicPr>
          <p:cNvPr id="18" name="Picture 17">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Rectangle 5" descr="Duck">
            <a:extLst>
              <a:ext uri="{FF2B5EF4-FFF2-40B4-BE49-F238E27FC236}">
                <a16:creationId xmlns:a16="http://schemas.microsoft.com/office/drawing/2014/main" id="{38A6A745-0722-9843-8EA9-C2982E5F8406}"/>
              </a:ext>
            </a:extLst>
          </p:cNvPr>
          <p:cNvSpPr/>
          <p:nvPr/>
        </p:nvSpPr>
        <p:spPr>
          <a:xfrm>
            <a:off x="9495363" y="121356"/>
            <a:ext cx="388564" cy="38856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66870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978EE73-2FFB-7B4B-801E-3FEE3EB26CEB}"/>
              </a:ext>
            </a:extLst>
          </p:cNvPr>
          <p:cNvSpPr>
            <a:spLocks noGrp="1"/>
          </p:cNvSpPr>
          <p:nvPr>
            <p:ph type="title"/>
          </p:nvPr>
        </p:nvSpPr>
        <p:spPr>
          <a:xfrm>
            <a:off x="1451579" y="804519"/>
            <a:ext cx="5550357" cy="1049235"/>
          </a:xfrm>
        </p:spPr>
        <p:txBody>
          <a:bodyPr>
            <a:normAutofit/>
          </a:bodyPr>
          <a:lstStyle/>
          <a:p>
            <a:r>
              <a:rPr lang="en-US" dirty="0"/>
              <a:t>scatter plots</a:t>
            </a:r>
          </a:p>
        </p:txBody>
      </p:sp>
      <p:sp>
        <p:nvSpPr>
          <p:cNvPr id="16" name="Rectangle 15">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A406F63-7813-294A-A18C-D0F8D0895D15}"/>
              </a:ext>
            </a:extLst>
          </p:cNvPr>
          <p:cNvSpPr>
            <a:spLocks noGrp="1"/>
          </p:cNvSpPr>
          <p:nvPr>
            <p:ph idx="1"/>
          </p:nvPr>
        </p:nvSpPr>
        <p:spPr>
          <a:xfrm>
            <a:off x="1451579" y="2015732"/>
            <a:ext cx="5722107" cy="3742810"/>
          </a:xfrm>
        </p:spPr>
        <p:txBody>
          <a:bodyPr>
            <a:normAutofit fontScale="85000" lnSpcReduction="20000"/>
          </a:bodyPr>
          <a:lstStyle/>
          <a:p>
            <a:r>
              <a:rPr lang="en-US" dirty="0"/>
              <a:t>The scatter plots suggest strong positive correlation between the status of amphibians and reptiles, and also between dates and all species.</a:t>
            </a:r>
          </a:p>
          <a:p>
            <a:r>
              <a:rPr lang="en-US" dirty="0"/>
              <a:t>Covariance results are positive, and Pearson’s Correlation, Spearman’s Correlation, and correlation after variable conversion all result in strong positive correlations in both cases.</a:t>
            </a:r>
          </a:p>
          <a:p>
            <a:r>
              <a:rPr lang="en-US" dirty="0"/>
              <a:t>While these variables are strongly correlated, we can’t say that any one of them causes the other to increase. That would require additional experiments.  Additionally, correlation is hard to measure when the variables like amphibians and reptiles come from different distributions.</a:t>
            </a:r>
          </a:p>
        </p:txBody>
      </p:sp>
      <p:pic>
        <p:nvPicPr>
          <p:cNvPr id="7" name="Picture 6">
            <a:extLst>
              <a:ext uri="{FF2B5EF4-FFF2-40B4-BE49-F238E27FC236}">
                <a16:creationId xmlns:a16="http://schemas.microsoft.com/office/drawing/2014/main" id="{07299315-CD3B-F448-990A-5B0CD6A49A18}"/>
              </a:ext>
            </a:extLst>
          </p:cNvPr>
          <p:cNvPicPr>
            <a:picLocks noChangeAspect="1"/>
          </p:cNvPicPr>
          <p:nvPr/>
        </p:nvPicPr>
        <p:blipFill>
          <a:blip r:embed="rId2"/>
          <a:stretch>
            <a:fillRect/>
          </a:stretch>
        </p:blipFill>
        <p:spPr>
          <a:xfrm>
            <a:off x="7688923" y="306933"/>
            <a:ext cx="3644178" cy="2491906"/>
          </a:xfrm>
          <a:prstGeom prst="rect">
            <a:avLst/>
          </a:prstGeom>
        </p:spPr>
      </p:pic>
      <p:pic>
        <p:nvPicPr>
          <p:cNvPr id="5" name="Picture 4">
            <a:extLst>
              <a:ext uri="{FF2B5EF4-FFF2-40B4-BE49-F238E27FC236}">
                <a16:creationId xmlns:a16="http://schemas.microsoft.com/office/drawing/2014/main" id="{C59D353D-5EC7-C046-962C-089FEDD75519}"/>
              </a:ext>
            </a:extLst>
          </p:cNvPr>
          <p:cNvPicPr>
            <a:picLocks noChangeAspect="1"/>
          </p:cNvPicPr>
          <p:nvPr/>
        </p:nvPicPr>
        <p:blipFill>
          <a:blip r:embed="rId3"/>
          <a:stretch>
            <a:fillRect/>
          </a:stretch>
        </p:blipFill>
        <p:spPr>
          <a:xfrm>
            <a:off x="7660818" y="3182030"/>
            <a:ext cx="3700387" cy="2491907"/>
          </a:xfrm>
          <a:prstGeom prst="rect">
            <a:avLst/>
          </a:prstGeom>
        </p:spPr>
      </p:pic>
      <p:pic>
        <p:nvPicPr>
          <p:cNvPr id="18" name="Picture 17">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descr="Monthly calendar">
            <a:extLst>
              <a:ext uri="{FF2B5EF4-FFF2-40B4-BE49-F238E27FC236}">
                <a16:creationId xmlns:a16="http://schemas.microsoft.com/office/drawing/2014/main" id="{EED27155-27A7-724E-ACC8-E8435AB833F4}"/>
              </a:ext>
            </a:extLst>
          </p:cNvPr>
          <p:cNvSpPr/>
          <p:nvPr/>
        </p:nvSpPr>
        <p:spPr>
          <a:xfrm>
            <a:off x="9543669" y="5601582"/>
            <a:ext cx="388564" cy="38856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3" name="Graphic 12" descr="Frog">
            <a:extLst>
              <a:ext uri="{FF2B5EF4-FFF2-40B4-BE49-F238E27FC236}">
                <a16:creationId xmlns:a16="http://schemas.microsoft.com/office/drawing/2014/main" id="{92B91217-4A7A-784C-B76A-3797219F66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79102" y="2703191"/>
            <a:ext cx="457200" cy="457200"/>
          </a:xfrm>
          <a:prstGeom prst="rect">
            <a:avLst/>
          </a:prstGeom>
        </p:spPr>
      </p:pic>
      <p:sp>
        <p:nvSpPr>
          <p:cNvPr id="15" name="Rectangle 14" descr="Snake">
            <a:extLst>
              <a:ext uri="{FF2B5EF4-FFF2-40B4-BE49-F238E27FC236}">
                <a16:creationId xmlns:a16="http://schemas.microsoft.com/office/drawing/2014/main" id="{C6919A7B-60A0-5D4C-9DFC-FFB08B53C4CC}"/>
              </a:ext>
            </a:extLst>
          </p:cNvPr>
          <p:cNvSpPr/>
          <p:nvPr/>
        </p:nvSpPr>
        <p:spPr>
          <a:xfrm>
            <a:off x="7332714" y="1250506"/>
            <a:ext cx="388564" cy="38856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17" name="Rectangle 16" descr="Lady bug">
            <a:extLst>
              <a:ext uri="{FF2B5EF4-FFF2-40B4-BE49-F238E27FC236}">
                <a16:creationId xmlns:a16="http://schemas.microsoft.com/office/drawing/2014/main" id="{4D2E2E6B-00C9-F24A-BA8E-295C697CC6C4}"/>
              </a:ext>
            </a:extLst>
          </p:cNvPr>
          <p:cNvSpPr/>
          <p:nvPr/>
        </p:nvSpPr>
        <p:spPr>
          <a:xfrm>
            <a:off x="7332714" y="4122818"/>
            <a:ext cx="388564" cy="388564"/>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316489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CAAD-1D9D-9547-A4AC-C11CEFAEE4EE}"/>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77231E0E-D8C5-9C48-857B-43EC1730F1B8}"/>
              </a:ext>
            </a:extLst>
          </p:cNvPr>
          <p:cNvSpPr>
            <a:spLocks noGrp="1"/>
          </p:cNvSpPr>
          <p:nvPr>
            <p:ph idx="1"/>
          </p:nvPr>
        </p:nvSpPr>
        <p:spPr/>
        <p:txBody>
          <a:bodyPr>
            <a:normAutofit fontScale="92500" lnSpcReduction="10000"/>
          </a:bodyPr>
          <a:lstStyle/>
          <a:p>
            <a:r>
              <a:rPr lang="en-US" i="1" dirty="0"/>
              <a:t>Null hypothesis</a:t>
            </a:r>
            <a:r>
              <a:rPr lang="en-US" dirty="0"/>
              <a:t>:  </a:t>
            </a:r>
          </a:p>
          <a:p>
            <a:pPr lvl="1"/>
            <a:r>
              <a:rPr lang="en-US" dirty="0"/>
              <a:t>There is no correlation between the endangered or threatened status of </a:t>
            </a:r>
            <a:r>
              <a:rPr lang="en-US" b="1" dirty="0"/>
              <a:t>birds</a:t>
            </a:r>
            <a:r>
              <a:rPr lang="en-US" dirty="0"/>
              <a:t> and </a:t>
            </a:r>
            <a:r>
              <a:rPr lang="en-US" b="1" dirty="0"/>
              <a:t>mammals</a:t>
            </a:r>
            <a:r>
              <a:rPr lang="en-US" dirty="0"/>
              <a:t>.</a:t>
            </a:r>
          </a:p>
          <a:p>
            <a:r>
              <a:rPr lang="en-US" dirty="0"/>
              <a:t>Using correlation as a hypothesis test, after 1000 iterations, the p-value is 0, which tells us that there wasn't a correlation more significant than the null hypothesis. The p-value proves that there is very little probability that we'd find a strong correlation within any given sample, so we can only conclude that the correlation between the endangered status of birds and mammals is </a:t>
            </a:r>
            <a:r>
              <a:rPr lang="en-US" i="1" dirty="0"/>
              <a:t>probably</a:t>
            </a:r>
            <a:r>
              <a:rPr lang="en-US" dirty="0"/>
              <a:t> not 0.</a:t>
            </a:r>
          </a:p>
          <a:p>
            <a:r>
              <a:rPr lang="en-US" dirty="0"/>
              <a:t>Correlation (actual):  ~ 0.95</a:t>
            </a:r>
          </a:p>
          <a:p>
            <a:r>
              <a:rPr lang="en-US" dirty="0"/>
              <a:t>Correlation (highest value from simulations):  ~ 0.25</a:t>
            </a:r>
          </a:p>
        </p:txBody>
      </p:sp>
      <p:sp>
        <p:nvSpPr>
          <p:cNvPr id="4" name="Rectangle 3" descr="Duck">
            <a:extLst>
              <a:ext uri="{FF2B5EF4-FFF2-40B4-BE49-F238E27FC236}">
                <a16:creationId xmlns:a16="http://schemas.microsoft.com/office/drawing/2014/main" id="{8DAD3A25-F370-4F47-8403-9EB8726566E1}"/>
              </a:ext>
            </a:extLst>
          </p:cNvPr>
          <p:cNvSpPr/>
          <p:nvPr/>
        </p:nvSpPr>
        <p:spPr>
          <a:xfrm>
            <a:off x="8634033" y="2124374"/>
            <a:ext cx="388564" cy="38856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5" name="Rectangle 4" descr="Tiger">
            <a:extLst>
              <a:ext uri="{FF2B5EF4-FFF2-40B4-BE49-F238E27FC236}">
                <a16:creationId xmlns:a16="http://schemas.microsoft.com/office/drawing/2014/main" id="{D471C22D-1789-8C43-A3E3-F7505DCF2A68}"/>
              </a:ext>
            </a:extLst>
          </p:cNvPr>
          <p:cNvSpPr/>
          <p:nvPr/>
        </p:nvSpPr>
        <p:spPr>
          <a:xfrm>
            <a:off x="9753578" y="2178804"/>
            <a:ext cx="388564" cy="38856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243172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AB10-0254-9646-B2CB-4744B65B9CE1}"/>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852196B4-08FE-BB42-AAA5-25EE94809045}"/>
              </a:ext>
            </a:extLst>
          </p:cNvPr>
          <p:cNvSpPr>
            <a:spLocks noGrp="1"/>
          </p:cNvSpPr>
          <p:nvPr>
            <p:ph idx="1"/>
          </p:nvPr>
        </p:nvSpPr>
        <p:spPr>
          <a:xfrm>
            <a:off x="1451579" y="2015732"/>
            <a:ext cx="9603275" cy="3840782"/>
          </a:xfrm>
        </p:spPr>
        <p:txBody>
          <a:bodyPr>
            <a:normAutofit fontScale="92500" lnSpcReduction="10000"/>
          </a:bodyPr>
          <a:lstStyle/>
          <a:p>
            <a:r>
              <a:rPr lang="en-US" i="1" dirty="0"/>
              <a:t>Formula</a:t>
            </a:r>
            <a:r>
              <a:rPr lang="en-US" dirty="0"/>
              <a:t>:         All Mammals  ~       All Species</a:t>
            </a:r>
          </a:p>
          <a:p>
            <a:r>
              <a:rPr lang="en-US" dirty="0"/>
              <a:t>Results:</a:t>
            </a:r>
          </a:p>
          <a:p>
            <a:pPr lvl="1"/>
            <a:r>
              <a:rPr lang="en-US" dirty="0"/>
              <a:t>R^2:  ~ 0.9</a:t>
            </a:r>
          </a:p>
          <a:p>
            <a:pPr lvl="1"/>
            <a:r>
              <a:rPr lang="en-US" dirty="0"/>
              <a:t>Intercept:  ~ 29.65 </a:t>
            </a:r>
          </a:p>
          <a:p>
            <a:pPr lvl="1"/>
            <a:r>
              <a:rPr lang="en-US" dirty="0"/>
              <a:t>Slope:  ~ 0.04</a:t>
            </a:r>
          </a:p>
          <a:p>
            <a:pPr lvl="1"/>
            <a:r>
              <a:rPr lang="en-US" dirty="0"/>
              <a:t>p-value of slope estimate:  7.849550924033314e-117</a:t>
            </a:r>
          </a:p>
          <a:p>
            <a:r>
              <a:rPr lang="en-US" dirty="0"/>
              <a:t>With high R^2 values, the simple regression results support strong correlation and predictive power, with the status of all species significantly accounting for variation in the status of all mammals. However, there is the problem of multicollinearity, because these variables are highly correlated, which takes away from the statistical significance of the all species variable.</a:t>
            </a:r>
          </a:p>
          <a:p>
            <a:pPr lvl="1"/>
            <a:endParaRPr lang="en-US" dirty="0"/>
          </a:p>
        </p:txBody>
      </p:sp>
      <p:sp>
        <p:nvSpPr>
          <p:cNvPr id="4" name="Rectangle 3" descr="Tiger">
            <a:extLst>
              <a:ext uri="{FF2B5EF4-FFF2-40B4-BE49-F238E27FC236}">
                <a16:creationId xmlns:a16="http://schemas.microsoft.com/office/drawing/2014/main" id="{A3258045-3DC4-8848-B051-2B6297665314}"/>
              </a:ext>
            </a:extLst>
          </p:cNvPr>
          <p:cNvSpPr/>
          <p:nvPr/>
        </p:nvSpPr>
        <p:spPr>
          <a:xfrm>
            <a:off x="2673873" y="2016374"/>
            <a:ext cx="388564" cy="38856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5" name="Rectangle 4" descr="Lady bug">
            <a:extLst>
              <a:ext uri="{FF2B5EF4-FFF2-40B4-BE49-F238E27FC236}">
                <a16:creationId xmlns:a16="http://schemas.microsoft.com/office/drawing/2014/main" id="{A62749B1-F789-0D46-9813-6E6D8BF3DD70}"/>
              </a:ext>
            </a:extLst>
          </p:cNvPr>
          <p:cNvSpPr/>
          <p:nvPr/>
        </p:nvSpPr>
        <p:spPr>
          <a:xfrm>
            <a:off x="4673294" y="2015946"/>
            <a:ext cx="388564" cy="38856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90610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025A-706D-5549-B8F4-0ED6B3FCFD04}"/>
              </a:ext>
            </a:extLst>
          </p:cNvPr>
          <p:cNvSpPr>
            <a:spLocks noGrp="1"/>
          </p:cNvSpPr>
          <p:nvPr>
            <p:ph type="title"/>
          </p:nvPr>
        </p:nvSpPr>
        <p:spPr/>
        <p:txBody>
          <a:bodyPr/>
          <a:lstStyle/>
          <a:p>
            <a:r>
              <a:rPr lang="en-US" dirty="0"/>
              <a:t>statistical questions / hypothesis</a:t>
            </a:r>
          </a:p>
        </p:txBody>
      </p:sp>
      <p:sp>
        <p:nvSpPr>
          <p:cNvPr id="3" name="Content Placeholder 2">
            <a:extLst>
              <a:ext uri="{FF2B5EF4-FFF2-40B4-BE49-F238E27FC236}">
                <a16:creationId xmlns:a16="http://schemas.microsoft.com/office/drawing/2014/main" id="{BB147320-3270-784C-85D7-1464C821B342}"/>
              </a:ext>
            </a:extLst>
          </p:cNvPr>
          <p:cNvSpPr>
            <a:spLocks noGrp="1"/>
          </p:cNvSpPr>
          <p:nvPr>
            <p:ph idx="1"/>
          </p:nvPr>
        </p:nvSpPr>
        <p:spPr/>
        <p:txBody>
          <a:bodyPr/>
          <a:lstStyle/>
          <a:p>
            <a:pPr lvl="0"/>
            <a:r>
              <a:rPr lang="en-US" dirty="0"/>
              <a:t>Data Source:</a:t>
            </a:r>
          </a:p>
          <a:p>
            <a:pPr lvl="1"/>
            <a:r>
              <a:rPr lang="en-US" dirty="0"/>
              <a:t>Wildlife population and harvest data for Forest Service 2010 RPA Assessment </a:t>
            </a:r>
            <a:r>
              <a:rPr lang="en-US" dirty="0">
                <a:hlinkClick r:id="rId2"/>
              </a:rPr>
              <a:t>https://doi.org/10.2737/RDS-2014-0009</a:t>
            </a:r>
            <a:endParaRPr lang="en-US" dirty="0"/>
          </a:p>
          <a:p>
            <a:pPr lvl="0"/>
            <a:r>
              <a:rPr lang="en-US" dirty="0"/>
              <a:t>From this data source, I’m exploring which species have experienced the most dramatic population increases or decreases over time.  I’m also looking to see if any of the species’ trends correlate with another species’ trends. For example, does an increase in one animal’s population relate to an increase or decline for another animal?</a:t>
            </a:r>
          </a:p>
        </p:txBody>
      </p:sp>
    </p:spTree>
    <p:extLst>
      <p:ext uri="{BB962C8B-B14F-4D97-AF65-F5344CB8AC3E}">
        <p14:creationId xmlns:p14="http://schemas.microsoft.com/office/powerpoint/2010/main" val="783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8DD7-2860-EC49-84B6-FA19A9E45B85}"/>
              </a:ext>
            </a:extLst>
          </p:cNvPr>
          <p:cNvSpPr>
            <a:spLocks noGrp="1"/>
          </p:cNvSpPr>
          <p:nvPr>
            <p:ph type="title"/>
          </p:nvPr>
        </p:nvSpPr>
        <p:spPr>
          <a:xfrm>
            <a:off x="1451579" y="804519"/>
            <a:ext cx="9603275" cy="1049235"/>
          </a:xfrm>
        </p:spPr>
        <p:txBody>
          <a:bodyPr>
            <a:normAutofit/>
          </a:bodyPr>
          <a:lstStyle/>
          <a:p>
            <a:r>
              <a:rPr lang="en-US" dirty="0"/>
              <a:t>variables</a:t>
            </a:r>
          </a:p>
        </p:txBody>
      </p:sp>
      <p:graphicFrame>
        <p:nvGraphicFramePr>
          <p:cNvPr id="5" name="Content Placeholder 2">
            <a:extLst>
              <a:ext uri="{FF2B5EF4-FFF2-40B4-BE49-F238E27FC236}">
                <a16:creationId xmlns:a16="http://schemas.microsoft.com/office/drawing/2014/main" id="{22ADF78C-9E63-4C57-8D7C-61D0D5E9CC4F}"/>
              </a:ext>
            </a:extLst>
          </p:cNvPr>
          <p:cNvGraphicFramePr>
            <a:graphicFrameLocks noGrp="1"/>
          </p:cNvGraphicFramePr>
          <p:nvPr>
            <p:ph idx="1"/>
            <p:extLst>
              <p:ext uri="{D42A27DB-BD31-4B8C-83A1-F6EECF244321}">
                <p14:modId xmlns:p14="http://schemas.microsoft.com/office/powerpoint/2010/main" val="3826014842"/>
              </p:ext>
            </p:extLst>
          </p:nvPr>
        </p:nvGraphicFramePr>
        <p:xfrm>
          <a:off x="1450975" y="1992096"/>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Graphic 12" descr="Frog">
            <a:extLst>
              <a:ext uri="{FF2B5EF4-FFF2-40B4-BE49-F238E27FC236}">
                <a16:creationId xmlns:a16="http://schemas.microsoft.com/office/drawing/2014/main" id="{623C189F-C131-6447-9582-EFC33C1891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7421" y="4100646"/>
            <a:ext cx="457200" cy="457200"/>
          </a:xfrm>
          <a:prstGeom prst="rect">
            <a:avLst/>
          </a:prstGeom>
        </p:spPr>
      </p:pic>
    </p:spTree>
    <p:extLst>
      <p:ext uri="{BB962C8B-B14F-4D97-AF65-F5344CB8AC3E}">
        <p14:creationId xmlns:p14="http://schemas.microsoft.com/office/powerpoint/2010/main" val="141303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4BC0-C730-384A-8EF8-CD74173C35CB}"/>
              </a:ext>
            </a:extLst>
          </p:cNvPr>
          <p:cNvSpPr>
            <a:spLocks noGrp="1"/>
          </p:cNvSpPr>
          <p:nvPr>
            <p:ph type="title"/>
          </p:nvPr>
        </p:nvSpPr>
        <p:spPr/>
        <p:txBody>
          <a:bodyPr/>
          <a:lstStyle/>
          <a:p>
            <a:r>
              <a:rPr lang="en-US" dirty="0"/>
              <a:t>Histograms of variables</a:t>
            </a:r>
          </a:p>
        </p:txBody>
      </p:sp>
      <p:sp>
        <p:nvSpPr>
          <p:cNvPr id="16" name="TextBox 15">
            <a:extLst>
              <a:ext uri="{FF2B5EF4-FFF2-40B4-BE49-F238E27FC236}">
                <a16:creationId xmlns:a16="http://schemas.microsoft.com/office/drawing/2014/main" id="{6E4EF781-57FE-5C4B-91E8-794F6437839B}"/>
              </a:ext>
            </a:extLst>
          </p:cNvPr>
          <p:cNvSpPr txBox="1"/>
          <p:nvPr/>
        </p:nvSpPr>
        <p:spPr>
          <a:xfrm>
            <a:off x="1663908" y="3244334"/>
            <a:ext cx="1486304" cy="707886"/>
          </a:xfrm>
          <a:prstGeom prst="rect">
            <a:avLst/>
          </a:prstGeom>
          <a:noFill/>
        </p:spPr>
        <p:txBody>
          <a:bodyPr wrap="none" rtlCol="0">
            <a:spAutoFit/>
          </a:bodyPr>
          <a:lstStyle/>
          <a:p>
            <a:pPr algn="ctr"/>
            <a:r>
              <a:rPr lang="en-US" sz="2000" b="1" dirty="0"/>
              <a:t>All Species</a:t>
            </a:r>
          </a:p>
          <a:p>
            <a:pPr algn="ctr"/>
            <a:r>
              <a:rPr lang="en-US" sz="2000" dirty="0"/>
              <a:t>(</a:t>
            </a:r>
            <a:r>
              <a:rPr lang="en-US" sz="2000" dirty="0" err="1"/>
              <a:t>all_all</a:t>
            </a:r>
            <a:r>
              <a:rPr lang="en-US" sz="2000" dirty="0"/>
              <a:t>)</a:t>
            </a:r>
          </a:p>
        </p:txBody>
      </p:sp>
      <p:pic>
        <p:nvPicPr>
          <p:cNvPr id="10" name="Content Placeholder 9">
            <a:extLst>
              <a:ext uri="{FF2B5EF4-FFF2-40B4-BE49-F238E27FC236}">
                <a16:creationId xmlns:a16="http://schemas.microsoft.com/office/drawing/2014/main" id="{916F5E70-31AF-E549-8D25-615886AA367F}"/>
              </a:ext>
            </a:extLst>
          </p:cNvPr>
          <p:cNvPicPr>
            <a:picLocks noGrp="1" noChangeAspect="1"/>
          </p:cNvPicPr>
          <p:nvPr>
            <p:ph idx="1"/>
          </p:nvPr>
        </p:nvPicPr>
        <p:blipFill>
          <a:blip r:embed="rId2"/>
          <a:stretch>
            <a:fillRect/>
          </a:stretch>
        </p:blipFill>
        <p:spPr>
          <a:xfrm>
            <a:off x="3840162" y="2077244"/>
            <a:ext cx="4826000" cy="3327400"/>
          </a:xfrm>
        </p:spPr>
      </p:pic>
      <p:sp>
        <p:nvSpPr>
          <p:cNvPr id="6" name="Rectangle 5" descr="Lady bug">
            <a:extLst>
              <a:ext uri="{FF2B5EF4-FFF2-40B4-BE49-F238E27FC236}">
                <a16:creationId xmlns:a16="http://schemas.microsoft.com/office/drawing/2014/main" id="{19E01B38-EDB1-4943-B129-1D36A98F25C6}"/>
              </a:ext>
            </a:extLst>
          </p:cNvPr>
          <p:cNvSpPr/>
          <p:nvPr/>
        </p:nvSpPr>
        <p:spPr>
          <a:xfrm>
            <a:off x="2212778" y="2855770"/>
            <a:ext cx="388564" cy="38856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8" name="Content Placeholder 2">
            <a:extLst>
              <a:ext uri="{FF2B5EF4-FFF2-40B4-BE49-F238E27FC236}">
                <a16:creationId xmlns:a16="http://schemas.microsoft.com/office/drawing/2014/main" id="{83896EC1-2C08-7E45-9DC9-10F57D24FBE5}"/>
              </a:ext>
            </a:extLst>
          </p:cNvPr>
          <p:cNvSpPr txBox="1">
            <a:spLocks/>
          </p:cNvSpPr>
          <p:nvPr/>
        </p:nvSpPr>
        <p:spPr>
          <a:xfrm>
            <a:off x="8666163" y="2491598"/>
            <a:ext cx="2611438" cy="228723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600" dirty="0"/>
              <a:t>Mean:  592</a:t>
            </a:r>
          </a:p>
          <a:p>
            <a:pPr marL="285750" indent="-285750"/>
            <a:r>
              <a:rPr lang="en-US" sz="1600" dirty="0"/>
              <a:t>Mode:  284</a:t>
            </a:r>
          </a:p>
          <a:p>
            <a:pPr marL="285750" indent="-285750"/>
            <a:r>
              <a:rPr lang="en-US" sz="1600" dirty="0"/>
              <a:t>Variance:  151,995</a:t>
            </a:r>
          </a:p>
          <a:p>
            <a:pPr marL="285750" indent="-285750"/>
            <a:r>
              <a:rPr lang="en-US" sz="1600" dirty="0"/>
              <a:t>Standard Deviation:  389 </a:t>
            </a:r>
          </a:p>
          <a:p>
            <a:pPr marL="285750" indent="-285750"/>
            <a:r>
              <a:rPr lang="en-US" sz="1600" dirty="0"/>
              <a:t>Tails extend to the right</a:t>
            </a:r>
          </a:p>
        </p:txBody>
      </p:sp>
    </p:spTree>
    <p:extLst>
      <p:ext uri="{BB962C8B-B14F-4D97-AF65-F5344CB8AC3E}">
        <p14:creationId xmlns:p14="http://schemas.microsoft.com/office/powerpoint/2010/main" val="135048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4BC0-C730-384A-8EF8-CD74173C35CB}"/>
              </a:ext>
            </a:extLst>
          </p:cNvPr>
          <p:cNvSpPr>
            <a:spLocks noGrp="1"/>
          </p:cNvSpPr>
          <p:nvPr>
            <p:ph type="title"/>
          </p:nvPr>
        </p:nvSpPr>
        <p:spPr/>
        <p:txBody>
          <a:bodyPr/>
          <a:lstStyle/>
          <a:p>
            <a:r>
              <a:rPr lang="en-US" dirty="0"/>
              <a:t>Histograms of variables</a:t>
            </a:r>
          </a:p>
        </p:txBody>
      </p:sp>
      <p:pic>
        <p:nvPicPr>
          <p:cNvPr id="15" name="Content Placeholder 14">
            <a:extLst>
              <a:ext uri="{FF2B5EF4-FFF2-40B4-BE49-F238E27FC236}">
                <a16:creationId xmlns:a16="http://schemas.microsoft.com/office/drawing/2014/main" id="{B5060A61-EFC3-3F49-8CDB-FC4CDEDDA4DA}"/>
              </a:ext>
            </a:extLst>
          </p:cNvPr>
          <p:cNvPicPr>
            <a:picLocks noGrp="1" noChangeAspect="1"/>
          </p:cNvPicPr>
          <p:nvPr>
            <p:ph idx="1"/>
          </p:nvPr>
        </p:nvPicPr>
        <p:blipFill>
          <a:blip r:embed="rId2"/>
          <a:stretch>
            <a:fillRect/>
          </a:stretch>
        </p:blipFill>
        <p:spPr>
          <a:xfrm>
            <a:off x="3827462" y="2077244"/>
            <a:ext cx="4851400" cy="3327400"/>
          </a:xfrm>
        </p:spPr>
      </p:pic>
      <p:sp>
        <p:nvSpPr>
          <p:cNvPr id="16" name="TextBox 15">
            <a:extLst>
              <a:ext uri="{FF2B5EF4-FFF2-40B4-BE49-F238E27FC236}">
                <a16:creationId xmlns:a16="http://schemas.microsoft.com/office/drawing/2014/main" id="{6E4EF781-57FE-5C4B-91E8-794F6437839B}"/>
              </a:ext>
            </a:extLst>
          </p:cNvPr>
          <p:cNvSpPr txBox="1"/>
          <p:nvPr/>
        </p:nvSpPr>
        <p:spPr>
          <a:xfrm>
            <a:off x="1663908" y="3244334"/>
            <a:ext cx="1762021" cy="707886"/>
          </a:xfrm>
          <a:prstGeom prst="rect">
            <a:avLst/>
          </a:prstGeom>
          <a:noFill/>
        </p:spPr>
        <p:txBody>
          <a:bodyPr wrap="none" rtlCol="0">
            <a:spAutoFit/>
          </a:bodyPr>
          <a:lstStyle/>
          <a:p>
            <a:r>
              <a:rPr lang="en-US" sz="2000" b="1" dirty="0"/>
              <a:t>All Mammals</a:t>
            </a:r>
          </a:p>
          <a:p>
            <a:pPr algn="ctr"/>
            <a:r>
              <a:rPr lang="en-US" sz="2000" dirty="0"/>
              <a:t>(</a:t>
            </a:r>
            <a:r>
              <a:rPr lang="en-US" sz="2000" dirty="0" err="1"/>
              <a:t>all_m</a:t>
            </a:r>
            <a:r>
              <a:rPr lang="en-US" sz="2000" dirty="0"/>
              <a:t>)</a:t>
            </a:r>
          </a:p>
        </p:txBody>
      </p:sp>
      <p:sp>
        <p:nvSpPr>
          <p:cNvPr id="6" name="Rectangle 5" descr="Tiger">
            <a:extLst>
              <a:ext uri="{FF2B5EF4-FFF2-40B4-BE49-F238E27FC236}">
                <a16:creationId xmlns:a16="http://schemas.microsoft.com/office/drawing/2014/main" id="{761B931E-789E-C949-BE24-89AD180A3A16}"/>
              </a:ext>
            </a:extLst>
          </p:cNvPr>
          <p:cNvSpPr/>
          <p:nvPr/>
        </p:nvSpPr>
        <p:spPr>
          <a:xfrm>
            <a:off x="2350636" y="2855770"/>
            <a:ext cx="388564" cy="38856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7" name="Content Placeholder 2">
            <a:extLst>
              <a:ext uri="{FF2B5EF4-FFF2-40B4-BE49-F238E27FC236}">
                <a16:creationId xmlns:a16="http://schemas.microsoft.com/office/drawing/2014/main" id="{2D624249-4865-3949-AD27-7AC390F7231C}"/>
              </a:ext>
            </a:extLst>
          </p:cNvPr>
          <p:cNvSpPr txBox="1">
            <a:spLocks/>
          </p:cNvSpPr>
          <p:nvPr/>
        </p:nvSpPr>
        <p:spPr>
          <a:xfrm>
            <a:off x="8666163" y="2480712"/>
            <a:ext cx="2611438" cy="228723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600" dirty="0"/>
              <a:t>Mean:  52</a:t>
            </a:r>
          </a:p>
          <a:p>
            <a:pPr marL="285750" indent="-285750"/>
            <a:r>
              <a:rPr lang="en-US" sz="1600" dirty="0"/>
              <a:t>Mode:  36</a:t>
            </a:r>
          </a:p>
          <a:p>
            <a:pPr marL="285750" indent="-285750"/>
            <a:r>
              <a:rPr lang="en-US" sz="1600" dirty="0"/>
              <a:t>Variance: 239</a:t>
            </a:r>
          </a:p>
          <a:p>
            <a:pPr marL="285750" indent="-285750"/>
            <a:r>
              <a:rPr lang="en-US" sz="1600" dirty="0"/>
              <a:t>Standard Deviation: 15</a:t>
            </a:r>
          </a:p>
          <a:p>
            <a:pPr marL="285750" indent="-285750"/>
            <a:r>
              <a:rPr lang="en-US" sz="1600" dirty="0"/>
              <a:t>Tails extend to the right</a:t>
            </a:r>
          </a:p>
        </p:txBody>
      </p:sp>
    </p:spTree>
    <p:extLst>
      <p:ext uri="{BB962C8B-B14F-4D97-AF65-F5344CB8AC3E}">
        <p14:creationId xmlns:p14="http://schemas.microsoft.com/office/powerpoint/2010/main" val="73425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4BC0-C730-384A-8EF8-CD74173C35CB}"/>
              </a:ext>
            </a:extLst>
          </p:cNvPr>
          <p:cNvSpPr>
            <a:spLocks noGrp="1"/>
          </p:cNvSpPr>
          <p:nvPr>
            <p:ph type="title"/>
          </p:nvPr>
        </p:nvSpPr>
        <p:spPr/>
        <p:txBody>
          <a:bodyPr/>
          <a:lstStyle/>
          <a:p>
            <a:r>
              <a:rPr lang="en-US" dirty="0"/>
              <a:t>Histograms of variables</a:t>
            </a:r>
          </a:p>
        </p:txBody>
      </p:sp>
      <p:sp>
        <p:nvSpPr>
          <p:cNvPr id="16" name="TextBox 15">
            <a:extLst>
              <a:ext uri="{FF2B5EF4-FFF2-40B4-BE49-F238E27FC236}">
                <a16:creationId xmlns:a16="http://schemas.microsoft.com/office/drawing/2014/main" id="{6E4EF781-57FE-5C4B-91E8-794F6437839B}"/>
              </a:ext>
            </a:extLst>
          </p:cNvPr>
          <p:cNvSpPr txBox="1"/>
          <p:nvPr/>
        </p:nvSpPr>
        <p:spPr>
          <a:xfrm>
            <a:off x="1663908" y="3244334"/>
            <a:ext cx="1211485" cy="707886"/>
          </a:xfrm>
          <a:prstGeom prst="rect">
            <a:avLst/>
          </a:prstGeom>
          <a:noFill/>
        </p:spPr>
        <p:txBody>
          <a:bodyPr wrap="none" rtlCol="0">
            <a:spAutoFit/>
          </a:bodyPr>
          <a:lstStyle/>
          <a:p>
            <a:r>
              <a:rPr lang="en-US" sz="2000" b="1" dirty="0"/>
              <a:t>All Birds</a:t>
            </a:r>
          </a:p>
          <a:p>
            <a:pPr algn="ctr"/>
            <a:r>
              <a:rPr lang="en-US" sz="2000" dirty="0"/>
              <a:t>(</a:t>
            </a:r>
            <a:r>
              <a:rPr lang="en-US" sz="2000" dirty="0" err="1"/>
              <a:t>all_b</a:t>
            </a:r>
            <a:r>
              <a:rPr lang="en-US" sz="2000" dirty="0"/>
              <a:t>)</a:t>
            </a:r>
          </a:p>
        </p:txBody>
      </p:sp>
      <p:pic>
        <p:nvPicPr>
          <p:cNvPr id="6" name="Content Placeholder 5">
            <a:extLst>
              <a:ext uri="{FF2B5EF4-FFF2-40B4-BE49-F238E27FC236}">
                <a16:creationId xmlns:a16="http://schemas.microsoft.com/office/drawing/2014/main" id="{5EEB2690-C020-904B-A27A-9400EC051840}"/>
              </a:ext>
            </a:extLst>
          </p:cNvPr>
          <p:cNvPicPr>
            <a:picLocks noGrp="1" noChangeAspect="1"/>
          </p:cNvPicPr>
          <p:nvPr>
            <p:ph idx="1"/>
          </p:nvPr>
        </p:nvPicPr>
        <p:blipFill>
          <a:blip r:embed="rId2"/>
          <a:stretch>
            <a:fillRect/>
          </a:stretch>
        </p:blipFill>
        <p:spPr>
          <a:xfrm>
            <a:off x="3827462" y="2077244"/>
            <a:ext cx="4851400" cy="3327400"/>
          </a:xfrm>
        </p:spPr>
      </p:pic>
      <p:sp>
        <p:nvSpPr>
          <p:cNvPr id="7" name="Rectangle 6" descr="Duck">
            <a:extLst>
              <a:ext uri="{FF2B5EF4-FFF2-40B4-BE49-F238E27FC236}">
                <a16:creationId xmlns:a16="http://schemas.microsoft.com/office/drawing/2014/main" id="{3E85061F-14F2-D048-888D-B6FF1C2E7642}"/>
              </a:ext>
            </a:extLst>
          </p:cNvPr>
          <p:cNvSpPr/>
          <p:nvPr/>
        </p:nvSpPr>
        <p:spPr>
          <a:xfrm>
            <a:off x="2075368" y="2807052"/>
            <a:ext cx="388564" cy="38856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8" name="Content Placeholder 2">
            <a:extLst>
              <a:ext uri="{FF2B5EF4-FFF2-40B4-BE49-F238E27FC236}">
                <a16:creationId xmlns:a16="http://schemas.microsoft.com/office/drawing/2014/main" id="{5CDE3E66-70C6-9B4B-8744-ADB6A2DA906A}"/>
              </a:ext>
            </a:extLst>
          </p:cNvPr>
          <p:cNvSpPr txBox="1">
            <a:spLocks/>
          </p:cNvSpPr>
          <p:nvPr/>
        </p:nvSpPr>
        <p:spPr>
          <a:xfrm>
            <a:off x="8666163" y="2480712"/>
            <a:ext cx="2611438" cy="228723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600" dirty="0"/>
              <a:t>Mean:  80</a:t>
            </a:r>
          </a:p>
          <a:p>
            <a:pPr marL="285750" indent="-285750"/>
            <a:r>
              <a:rPr lang="en-US" sz="1600" dirty="0"/>
              <a:t>Mode:  69</a:t>
            </a:r>
          </a:p>
          <a:p>
            <a:pPr marL="285750" indent="-285750"/>
            <a:r>
              <a:rPr lang="en-US" sz="1600" dirty="0"/>
              <a:t>Variance:  88</a:t>
            </a:r>
          </a:p>
          <a:p>
            <a:pPr marL="285750" indent="-285750"/>
            <a:r>
              <a:rPr lang="en-US" sz="1600" dirty="0"/>
              <a:t>Standard Deviation:  9</a:t>
            </a:r>
          </a:p>
          <a:p>
            <a:pPr marL="285750" indent="-285750"/>
            <a:r>
              <a:rPr lang="en-US" sz="1600" dirty="0"/>
              <a:t>Tails extend to the left</a:t>
            </a:r>
          </a:p>
        </p:txBody>
      </p:sp>
    </p:spTree>
    <p:extLst>
      <p:ext uri="{BB962C8B-B14F-4D97-AF65-F5344CB8AC3E}">
        <p14:creationId xmlns:p14="http://schemas.microsoft.com/office/powerpoint/2010/main" val="249053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4BC0-C730-384A-8EF8-CD74173C35CB}"/>
              </a:ext>
            </a:extLst>
          </p:cNvPr>
          <p:cNvSpPr>
            <a:spLocks noGrp="1"/>
          </p:cNvSpPr>
          <p:nvPr>
            <p:ph type="title"/>
          </p:nvPr>
        </p:nvSpPr>
        <p:spPr/>
        <p:txBody>
          <a:bodyPr/>
          <a:lstStyle/>
          <a:p>
            <a:r>
              <a:rPr lang="en-US" dirty="0"/>
              <a:t>Histograms of variables</a:t>
            </a:r>
          </a:p>
        </p:txBody>
      </p:sp>
      <p:sp>
        <p:nvSpPr>
          <p:cNvPr id="16" name="TextBox 15">
            <a:extLst>
              <a:ext uri="{FF2B5EF4-FFF2-40B4-BE49-F238E27FC236}">
                <a16:creationId xmlns:a16="http://schemas.microsoft.com/office/drawing/2014/main" id="{6E4EF781-57FE-5C4B-91E8-794F6437839B}"/>
              </a:ext>
            </a:extLst>
          </p:cNvPr>
          <p:cNvSpPr txBox="1"/>
          <p:nvPr/>
        </p:nvSpPr>
        <p:spPr>
          <a:xfrm>
            <a:off x="1663908" y="3244334"/>
            <a:ext cx="1548822" cy="707886"/>
          </a:xfrm>
          <a:prstGeom prst="rect">
            <a:avLst/>
          </a:prstGeom>
          <a:noFill/>
        </p:spPr>
        <p:txBody>
          <a:bodyPr wrap="none" rtlCol="0">
            <a:spAutoFit/>
          </a:bodyPr>
          <a:lstStyle/>
          <a:p>
            <a:r>
              <a:rPr lang="en-US" sz="2000" b="1" dirty="0"/>
              <a:t>All Reptiles</a:t>
            </a:r>
          </a:p>
          <a:p>
            <a:pPr algn="ctr"/>
            <a:r>
              <a:rPr lang="en-US" sz="2000" dirty="0"/>
              <a:t>(</a:t>
            </a:r>
            <a:r>
              <a:rPr lang="en-US" sz="2000" dirty="0" err="1"/>
              <a:t>all_r</a:t>
            </a:r>
            <a:r>
              <a:rPr lang="en-US" sz="2000" dirty="0"/>
              <a:t>)</a:t>
            </a:r>
          </a:p>
        </p:txBody>
      </p:sp>
      <p:pic>
        <p:nvPicPr>
          <p:cNvPr id="7" name="Content Placeholder 6">
            <a:extLst>
              <a:ext uri="{FF2B5EF4-FFF2-40B4-BE49-F238E27FC236}">
                <a16:creationId xmlns:a16="http://schemas.microsoft.com/office/drawing/2014/main" id="{4AAFA9E2-5B02-3744-B0B7-8829A3E42C82}"/>
              </a:ext>
            </a:extLst>
          </p:cNvPr>
          <p:cNvPicPr>
            <a:picLocks noGrp="1" noChangeAspect="1"/>
          </p:cNvPicPr>
          <p:nvPr>
            <p:ph idx="1"/>
          </p:nvPr>
        </p:nvPicPr>
        <p:blipFill>
          <a:blip r:embed="rId2"/>
          <a:stretch>
            <a:fillRect/>
          </a:stretch>
        </p:blipFill>
        <p:spPr>
          <a:xfrm>
            <a:off x="3827462" y="2077244"/>
            <a:ext cx="4851400" cy="3327400"/>
          </a:xfrm>
        </p:spPr>
      </p:pic>
      <p:sp>
        <p:nvSpPr>
          <p:cNvPr id="6" name="Rectangle 5" descr="Snake">
            <a:extLst>
              <a:ext uri="{FF2B5EF4-FFF2-40B4-BE49-F238E27FC236}">
                <a16:creationId xmlns:a16="http://schemas.microsoft.com/office/drawing/2014/main" id="{80B8B96D-3DE9-444E-ACA8-C54EB6F6B351}"/>
              </a:ext>
            </a:extLst>
          </p:cNvPr>
          <p:cNvSpPr/>
          <p:nvPr/>
        </p:nvSpPr>
        <p:spPr>
          <a:xfrm>
            <a:off x="2244037" y="2855770"/>
            <a:ext cx="388564" cy="38856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8" name="Content Placeholder 2">
            <a:extLst>
              <a:ext uri="{FF2B5EF4-FFF2-40B4-BE49-F238E27FC236}">
                <a16:creationId xmlns:a16="http://schemas.microsoft.com/office/drawing/2014/main" id="{1876B844-6783-F742-8222-31DF7BCB63D9}"/>
              </a:ext>
            </a:extLst>
          </p:cNvPr>
          <p:cNvSpPr txBox="1">
            <a:spLocks/>
          </p:cNvSpPr>
          <p:nvPr/>
        </p:nvSpPr>
        <p:spPr>
          <a:xfrm>
            <a:off x="8666163" y="2480712"/>
            <a:ext cx="2611438" cy="228723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600" dirty="0"/>
              <a:t>Mean:  28</a:t>
            </a:r>
          </a:p>
          <a:p>
            <a:pPr marL="285750" indent="-285750"/>
            <a:r>
              <a:rPr lang="en-US" sz="1600" dirty="0"/>
              <a:t>Mode:  26</a:t>
            </a:r>
          </a:p>
          <a:p>
            <a:pPr marL="285750" indent="-285750"/>
            <a:r>
              <a:rPr lang="en-US" sz="1600" dirty="0"/>
              <a:t>Variance:  56</a:t>
            </a:r>
          </a:p>
          <a:p>
            <a:pPr marL="285750" indent="-285750"/>
            <a:r>
              <a:rPr lang="en-US" sz="1600" dirty="0"/>
              <a:t>Standard Deviation:  8</a:t>
            </a:r>
          </a:p>
          <a:p>
            <a:pPr marL="285750" indent="-285750"/>
            <a:r>
              <a:rPr lang="en-US" sz="1600" dirty="0"/>
              <a:t>Tails extend to the left</a:t>
            </a:r>
          </a:p>
        </p:txBody>
      </p:sp>
    </p:spTree>
    <p:extLst>
      <p:ext uri="{BB962C8B-B14F-4D97-AF65-F5344CB8AC3E}">
        <p14:creationId xmlns:p14="http://schemas.microsoft.com/office/powerpoint/2010/main" val="46693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4BC0-C730-384A-8EF8-CD74173C35CB}"/>
              </a:ext>
            </a:extLst>
          </p:cNvPr>
          <p:cNvSpPr>
            <a:spLocks noGrp="1"/>
          </p:cNvSpPr>
          <p:nvPr>
            <p:ph type="title"/>
          </p:nvPr>
        </p:nvSpPr>
        <p:spPr/>
        <p:txBody>
          <a:bodyPr/>
          <a:lstStyle/>
          <a:p>
            <a:r>
              <a:rPr lang="en-US" dirty="0"/>
              <a:t>Histograms of variables</a:t>
            </a:r>
          </a:p>
        </p:txBody>
      </p:sp>
      <p:sp>
        <p:nvSpPr>
          <p:cNvPr id="16" name="TextBox 15">
            <a:extLst>
              <a:ext uri="{FF2B5EF4-FFF2-40B4-BE49-F238E27FC236}">
                <a16:creationId xmlns:a16="http://schemas.microsoft.com/office/drawing/2014/main" id="{6E4EF781-57FE-5C4B-91E8-794F6437839B}"/>
              </a:ext>
            </a:extLst>
          </p:cNvPr>
          <p:cNvSpPr txBox="1"/>
          <p:nvPr/>
        </p:nvSpPr>
        <p:spPr>
          <a:xfrm>
            <a:off x="1663908" y="3244334"/>
            <a:ext cx="1992853" cy="707886"/>
          </a:xfrm>
          <a:prstGeom prst="rect">
            <a:avLst/>
          </a:prstGeom>
          <a:noFill/>
        </p:spPr>
        <p:txBody>
          <a:bodyPr wrap="none" rtlCol="0">
            <a:spAutoFit/>
          </a:bodyPr>
          <a:lstStyle/>
          <a:p>
            <a:r>
              <a:rPr lang="en-US" sz="2000" b="1" dirty="0"/>
              <a:t>All Amphibians</a:t>
            </a:r>
          </a:p>
          <a:p>
            <a:pPr algn="ctr"/>
            <a:r>
              <a:rPr lang="en-US" sz="2000" dirty="0"/>
              <a:t>(</a:t>
            </a:r>
            <a:r>
              <a:rPr lang="en-US" sz="2000" dirty="0" err="1"/>
              <a:t>all_am</a:t>
            </a:r>
            <a:r>
              <a:rPr lang="en-US" sz="2000" dirty="0"/>
              <a:t>)</a:t>
            </a:r>
          </a:p>
        </p:txBody>
      </p:sp>
      <p:pic>
        <p:nvPicPr>
          <p:cNvPr id="6" name="Content Placeholder 5">
            <a:extLst>
              <a:ext uri="{FF2B5EF4-FFF2-40B4-BE49-F238E27FC236}">
                <a16:creationId xmlns:a16="http://schemas.microsoft.com/office/drawing/2014/main" id="{50E79004-DCDC-374F-A071-7C3CB64C9CA0}"/>
              </a:ext>
            </a:extLst>
          </p:cNvPr>
          <p:cNvPicPr>
            <a:picLocks noGrp="1" noChangeAspect="1"/>
          </p:cNvPicPr>
          <p:nvPr>
            <p:ph idx="1"/>
          </p:nvPr>
        </p:nvPicPr>
        <p:blipFill>
          <a:blip r:embed="rId2"/>
          <a:stretch>
            <a:fillRect/>
          </a:stretch>
        </p:blipFill>
        <p:spPr>
          <a:xfrm>
            <a:off x="3827462" y="2064544"/>
            <a:ext cx="4851400" cy="3352800"/>
          </a:xfrm>
        </p:spPr>
      </p:pic>
      <p:pic>
        <p:nvPicPr>
          <p:cNvPr id="12" name="Graphic 11" descr="Frog">
            <a:extLst>
              <a:ext uri="{FF2B5EF4-FFF2-40B4-BE49-F238E27FC236}">
                <a16:creationId xmlns:a16="http://schemas.microsoft.com/office/drawing/2014/main" id="{48DFFB99-93D3-8646-BF64-FC92D9736A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1734" y="2787134"/>
            <a:ext cx="457200" cy="457200"/>
          </a:xfrm>
          <a:prstGeom prst="rect">
            <a:avLst/>
          </a:prstGeom>
        </p:spPr>
      </p:pic>
      <p:sp>
        <p:nvSpPr>
          <p:cNvPr id="14" name="Content Placeholder 2">
            <a:extLst>
              <a:ext uri="{FF2B5EF4-FFF2-40B4-BE49-F238E27FC236}">
                <a16:creationId xmlns:a16="http://schemas.microsoft.com/office/drawing/2014/main" id="{21203764-555B-3941-A3AB-4ACAD45091CF}"/>
              </a:ext>
            </a:extLst>
          </p:cNvPr>
          <p:cNvSpPr txBox="1">
            <a:spLocks/>
          </p:cNvSpPr>
          <p:nvPr/>
        </p:nvSpPr>
        <p:spPr>
          <a:xfrm>
            <a:off x="8666163" y="2480712"/>
            <a:ext cx="2611438" cy="228723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600" dirty="0"/>
              <a:t>Mean:  11</a:t>
            </a:r>
          </a:p>
          <a:p>
            <a:pPr marL="285750" indent="-285750"/>
            <a:r>
              <a:rPr lang="en-US" sz="1600" dirty="0"/>
              <a:t>Mode:  8</a:t>
            </a:r>
          </a:p>
          <a:p>
            <a:pPr marL="285750" indent="-285750"/>
            <a:r>
              <a:rPr lang="en-US" sz="1600" dirty="0"/>
              <a:t>Variance:  26</a:t>
            </a:r>
          </a:p>
          <a:p>
            <a:pPr marL="285750" indent="-285750"/>
            <a:r>
              <a:rPr lang="en-US" sz="1600" dirty="0"/>
              <a:t>Standard Deviation:  5</a:t>
            </a:r>
          </a:p>
          <a:p>
            <a:pPr marL="285750" indent="-285750"/>
            <a:r>
              <a:rPr lang="en-US" sz="1600" dirty="0"/>
              <a:t>Tails extend to the right</a:t>
            </a:r>
          </a:p>
        </p:txBody>
      </p:sp>
    </p:spTree>
    <p:extLst>
      <p:ext uri="{BB962C8B-B14F-4D97-AF65-F5344CB8AC3E}">
        <p14:creationId xmlns:p14="http://schemas.microsoft.com/office/powerpoint/2010/main" val="251091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8D25-82ED-B043-95DE-4A004CD3B0AC}"/>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B343642E-5E10-BB47-8ECF-E26E05F13B79}"/>
              </a:ext>
            </a:extLst>
          </p:cNvPr>
          <p:cNvSpPr>
            <a:spLocks noGrp="1"/>
          </p:cNvSpPr>
          <p:nvPr>
            <p:ph idx="1"/>
          </p:nvPr>
        </p:nvSpPr>
        <p:spPr/>
        <p:txBody>
          <a:bodyPr/>
          <a:lstStyle/>
          <a:p>
            <a:r>
              <a:rPr lang="en-US" dirty="0"/>
              <a:t>In this dataset, the highest and lowest values appear legitimate based on the source of the data.  There doesn’t appear to be anything out of the ordinary that could throw off the analysis.</a:t>
            </a:r>
          </a:p>
        </p:txBody>
      </p:sp>
      <p:pic>
        <p:nvPicPr>
          <p:cNvPr id="5" name="Graphic 4" descr="Unicorn">
            <a:extLst>
              <a:ext uri="{FF2B5EF4-FFF2-40B4-BE49-F238E27FC236}">
                <a16:creationId xmlns:a16="http://schemas.microsoft.com/office/drawing/2014/main" id="{A07B2395-B351-094F-9FA6-E514198CF5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6150" y="1096719"/>
            <a:ext cx="757035" cy="757035"/>
          </a:xfrm>
          <a:prstGeom prst="rect">
            <a:avLst/>
          </a:prstGeom>
        </p:spPr>
      </p:pic>
    </p:spTree>
    <p:extLst>
      <p:ext uri="{BB962C8B-B14F-4D97-AF65-F5344CB8AC3E}">
        <p14:creationId xmlns:p14="http://schemas.microsoft.com/office/powerpoint/2010/main" val="19314684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873</Words>
  <Application>Microsoft Macintosh PowerPoint</Application>
  <PresentationFormat>Widescreen</PresentationFormat>
  <Paragraphs>87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Wildlife population &amp; Harvest data</vt:lpstr>
      <vt:lpstr>statistical questions / hypothesis</vt:lpstr>
      <vt:lpstr>variables</vt:lpstr>
      <vt:lpstr>Histograms of variables</vt:lpstr>
      <vt:lpstr>Histograms of variables</vt:lpstr>
      <vt:lpstr>Histograms of variables</vt:lpstr>
      <vt:lpstr>Histograms of variables</vt:lpstr>
      <vt:lpstr>Histograms of variables</vt:lpstr>
      <vt:lpstr>outliers</vt:lpstr>
      <vt:lpstr>Probability mass function (PMF)</vt:lpstr>
      <vt:lpstr>Cumulative distribution function (CDF)</vt:lpstr>
      <vt:lpstr>Analytical Distribution </vt:lpstr>
      <vt:lpstr>scatter plots</vt:lpstr>
      <vt:lpstr>Hypothesis testing</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Wildlife population &amp; Harvest data</dc:title>
  <dc:creator>Corinne Medeiros</dc:creator>
  <cp:lastModifiedBy>Corinne Medeiros</cp:lastModifiedBy>
  <cp:revision>17</cp:revision>
  <dcterms:created xsi:type="dcterms:W3CDTF">2019-11-16T07:51:33Z</dcterms:created>
  <dcterms:modified xsi:type="dcterms:W3CDTF">2019-11-16T19:30:43Z</dcterms:modified>
</cp:coreProperties>
</file>