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6" r:id="rId27"/>
    <p:sldId id="287" r:id="rId28"/>
    <p:sldId id="284" r:id="rId29"/>
    <p:sldId id="281" r:id="rId30"/>
    <p:sldId id="283" r:id="rId31"/>
    <p:sldId id="285" r:id="rId32"/>
  </p:sldIdLst>
  <p:sldSz cx="9144000" cy="5143500" type="screen16x9"/>
  <p:notesSz cx="6858000" cy="9144000"/>
  <p:embeddedFontLst>
    <p:embeddedFont>
      <p:font typeface="PT Sans Narrow" panose="020B0604020202020204" charset="0"/>
      <p:regular r:id="rId34"/>
      <p:bold r:id="rId35"/>
    </p:embeddedFont>
    <p:embeddedFont>
      <p:font typeface="Open Sans" panose="020B0604020202020204" charset="0"/>
      <p:regular r:id="rId36"/>
      <p:bold r:id="rId37"/>
      <p:italic r:id="rId38"/>
      <p:boldItalic r:id="rId39"/>
    </p:embeddedFont>
    <p:embeddedFont>
      <p:font typeface="Roboto Mono" panose="020B060402020202020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B382C0-A910-4D4B-9A42-93F14AD54DFA}">
  <a:tblStyle styleId="{27B382C0-A910-4D4B-9A42-93F14AD54D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6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ea8469c8d6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ea8469c8d6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ea8469c8d6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ea8469c8d6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ea8469c8d6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ea8469c8d6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ea8469c8d6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ea8469c8d6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a8469c8d6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ea8469c8d6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ea8469c8d6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ea8469c8d6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ea8469c8d6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ea8469c8d6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ea8469c8d6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ea8469c8d6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ea8469c8d6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ea8469c8d6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ea8469c8d6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ea8469c8d6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ea8469c8d6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ea8469c8d6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ea8469c8d6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ea8469c8d6_0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ea8469c8d6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ea8469c8d6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ea8469c8d6_0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ea8469c8d6_0_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ea8469c8d6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ea8469c8d6_0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ea8469c8d6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ea8469c8d6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ea8469c8d6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ea8469c8d6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ea8469c8d6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ea8469c8d6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ea8469c8d6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ea8469c8d6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ea8469c8d6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ea8469c8d6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a8469c8d6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ea8469c8d6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ea8469c8d6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ea8469c8d6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ea8469c8d6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ea8469c8d6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ea8469c8d6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ea8469c8d6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Matplotlib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- Markers - Star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350" y="1829338"/>
            <a:ext cx="3105150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6997" y="1431747"/>
            <a:ext cx="4124800" cy="313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7" name="Google Shape;137;p23"/>
          <p:cNvGraphicFramePr/>
          <p:nvPr/>
        </p:nvGraphicFramePr>
        <p:xfrm>
          <a:off x="435975" y="56263"/>
          <a:ext cx="2953100" cy="5031000"/>
        </p:xfrm>
        <a:graphic>
          <a:graphicData uri="http://schemas.openxmlformats.org/drawingml/2006/table">
            <a:tbl>
              <a:tblPr>
                <a:noFill/>
                <a:tableStyleId>{27B382C0-A910-4D4B-9A42-93F14AD54DFA}</a:tableStyleId>
              </a:tblPr>
              <a:tblGrid>
                <a:gridCol w="134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7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Marker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Description</a:t>
                      </a:r>
                      <a:endParaRPr sz="11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'o'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Circle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'*'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Star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'.'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Point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','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Pixel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'x'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'X'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X(filled)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7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'+'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Plus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7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'P'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Plus (filled)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7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's'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Square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7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'D'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Diamond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7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'd'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Diamond (thin)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7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'p'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Pentagon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138" name="Google Shape;138;p23"/>
          <p:cNvGraphicFramePr/>
          <p:nvPr/>
        </p:nvGraphicFramePr>
        <p:xfrm>
          <a:off x="4933875" y="-12"/>
          <a:ext cx="3182300" cy="4556370"/>
        </p:xfrm>
        <a:graphic>
          <a:graphicData uri="http://schemas.openxmlformats.org/drawingml/2006/table">
            <a:tbl>
              <a:tblPr>
                <a:noFill/>
                <a:tableStyleId>{27B382C0-A910-4D4B-9A42-93F14AD54DFA}</a:tableStyleId>
              </a:tblPr>
              <a:tblGrid>
                <a:gridCol w="162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Marker</a:t>
                      </a:r>
                      <a:endParaRPr sz="11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Description</a:t>
                      </a:r>
                      <a:endParaRPr sz="11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'H'</a:t>
                      </a:r>
                      <a:endParaRPr sz="11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Hexagon</a:t>
                      </a:r>
                      <a:endParaRPr sz="11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'h'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Hexagon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'v'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Triangle Down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'^'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Triangle Up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'&lt;'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Triangle Left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'&gt;'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Triangle Right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'1'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Tri Down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'2'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Tri Up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'3'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Tri Left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'4'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Tri Right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'I'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Vline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'_'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Hline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- Markers - Format Strings fmt</a:t>
            </a:r>
            <a:endParaRPr sz="1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You can also use the shortcut string notation parameter to specify the marker.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This parameter is also called fmt, and is written with this syntax: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marker|line|color</a:t>
            </a:r>
            <a:endParaRPr sz="1300"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175" y="2417463"/>
            <a:ext cx="3143250" cy="16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4850" y="1908900"/>
            <a:ext cx="3700350" cy="28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Line Reference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body" idx="1"/>
          </p:nvPr>
        </p:nvSpPr>
        <p:spPr>
          <a:xfrm>
            <a:off x="311700" y="125870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153" name="Google Shape;153;p25"/>
          <p:cNvGraphicFramePr/>
          <p:nvPr/>
        </p:nvGraphicFramePr>
        <p:xfrm>
          <a:off x="952500" y="1809750"/>
          <a:ext cx="7239000" cy="1981050"/>
        </p:xfrm>
        <a:graphic>
          <a:graphicData uri="http://schemas.openxmlformats.org/drawingml/2006/table">
            <a:tbl>
              <a:tblPr>
                <a:noFill/>
                <a:tableStyleId>{27B382C0-A910-4D4B-9A42-93F14AD54DFA}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Line Syntax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Description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'-'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Solid line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':'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Dotted line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'--'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Dashed line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'-.'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Dashed / dotted line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 Reference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59" name="Google Shape;159;p26"/>
          <p:cNvGraphicFramePr/>
          <p:nvPr/>
        </p:nvGraphicFramePr>
        <p:xfrm>
          <a:off x="898700" y="1266325"/>
          <a:ext cx="7239000" cy="3565890"/>
        </p:xfrm>
        <a:graphic>
          <a:graphicData uri="http://schemas.openxmlformats.org/drawingml/2006/table">
            <a:tbl>
              <a:tblPr>
                <a:noFill/>
                <a:tableStyleId>{27B382C0-A910-4D4B-9A42-93F14AD54DFA}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Color Syntax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Description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' r '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Red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' g '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Green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' b '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Blue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' c '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Cyan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' m '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Magenta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' y '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Yellow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' k '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Black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' W '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White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- Markers Size</a:t>
            </a:r>
            <a:endParaRPr sz="1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Use the keyword argument markersize or the shorter version, ms to set the size of the markers</a:t>
            </a:r>
            <a:endParaRPr sz="1300"/>
          </a:p>
        </p:txBody>
      </p:sp>
      <p:pic>
        <p:nvPicPr>
          <p:cNvPr id="166" name="Google Shape;1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025" y="1811688"/>
            <a:ext cx="3829050" cy="17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1975" y="1735775"/>
            <a:ext cx="3725075" cy="283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- Markers Color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 Use the keyword argument markeredgecolor or the shorter mec to set the color of the edge of the markers</a:t>
            </a:r>
            <a:endParaRPr sz="1300"/>
          </a:p>
        </p:txBody>
      </p:sp>
      <p:pic>
        <p:nvPicPr>
          <p:cNvPr id="174" name="Google Shape;1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41575"/>
            <a:ext cx="4207700" cy="159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12" y="1743450"/>
            <a:ext cx="4342288" cy="33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- Markers  face Color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Use the keyword argument markerfacecolor or the shorter mfc to set the color inside the edge of the markers: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300"/>
          </a:p>
        </p:txBody>
      </p:sp>
      <p:pic>
        <p:nvPicPr>
          <p:cNvPr id="182" name="Google Shape;1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325" y="2027075"/>
            <a:ext cx="4164675" cy="149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4350" y="1733200"/>
            <a:ext cx="3987949" cy="303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- Markers edge and  face Color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3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300"/>
          </a:p>
        </p:txBody>
      </p:sp>
      <p:pic>
        <p:nvPicPr>
          <p:cNvPr id="190" name="Google Shape;19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797" y="1399850"/>
            <a:ext cx="4440524" cy="137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1225" y="1521525"/>
            <a:ext cx="4124800" cy="313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- Linestyle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3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/>
              <a:t>Use the keyword argument linestyle, or shorter ls, to change the style of the plotted line</a:t>
            </a:r>
            <a:endParaRPr sz="1300"/>
          </a:p>
        </p:txBody>
      </p:sp>
      <p:pic>
        <p:nvPicPr>
          <p:cNvPr id="198" name="Google Shape;19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188" y="1915600"/>
            <a:ext cx="3819525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2000" y="1801300"/>
            <a:ext cx="3771100" cy="286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Matplotlib is a low level graph plotting library in python that serves as a visualization utility.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Line, Scatter,Bar, Histogram, Pie Chart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Installation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pip install matplotlib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 dirty="0"/>
              <a:t>Import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import </a:t>
            </a:r>
            <a:r>
              <a:rPr lang="en" dirty="0" smtClean="0"/>
              <a:t>matplotlib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lang="en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Arial" panose="020B0604020202020204" pitchFamily="34" charset="0"/>
              </a:rPr>
              <a:t>Use Cases:</a:t>
            </a:r>
            <a:r>
              <a:rPr lang="en-US" altLang="en-US" dirty="0">
                <a:latin typeface="Arial" panose="020B0604020202020204" pitchFamily="34" charset="0"/>
              </a:rPr>
              <a:t> Creating charts, plots, and graphs for data visualization.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b="1" dirty="0" smtClean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smtClean="0">
                <a:latin typeface="Arial" panose="020B0604020202020204" pitchFamily="34" charset="0"/>
              </a:rPr>
              <a:t>Primary </a:t>
            </a:r>
            <a:r>
              <a:rPr lang="en-US" altLang="en-US" b="1" dirty="0">
                <a:latin typeface="Arial" panose="020B0604020202020204" pitchFamily="34" charset="0"/>
              </a:rPr>
              <a:t>Component: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pyPlot</a:t>
            </a:r>
            <a:r>
              <a:rPr lang="en-US" altLang="en-US" dirty="0">
                <a:latin typeface="Arial" panose="020B0604020202020204" pitchFamily="34" charset="0"/>
              </a:rPr>
              <a:t> for plotting graphs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Linestyle</a:t>
            </a:r>
            <a:endParaRPr/>
          </a:p>
        </p:txBody>
      </p:sp>
      <p:sp>
        <p:nvSpPr>
          <p:cNvPr id="205" name="Google Shape;205;p3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206" name="Google Shape;206;p32"/>
          <p:cNvGraphicFramePr/>
          <p:nvPr/>
        </p:nvGraphicFramePr>
        <p:xfrm>
          <a:off x="952500" y="1809750"/>
          <a:ext cx="7239000" cy="2377260"/>
        </p:xfrm>
        <a:graphic>
          <a:graphicData uri="http://schemas.openxmlformats.org/drawingml/2006/table">
            <a:tbl>
              <a:tblPr>
                <a:noFill/>
                <a:tableStyleId>{27B382C0-A910-4D4B-9A42-93F14AD54DFA}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Style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Or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'solid' (default)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'-'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'dotted'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':'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'dashed'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'--'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'dashdot'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'-.'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'None'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'' or ' '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- Line Color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3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300"/>
          </a:p>
        </p:txBody>
      </p:sp>
      <p:pic>
        <p:nvPicPr>
          <p:cNvPr id="213" name="Google Shape;21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675" y="2354350"/>
            <a:ext cx="3143250" cy="17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8" y="1367227"/>
            <a:ext cx="4209650" cy="320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- Line Width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3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300"/>
          </a:p>
        </p:txBody>
      </p:sp>
      <p:pic>
        <p:nvPicPr>
          <p:cNvPr id="221" name="Google Shape;22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80488"/>
            <a:ext cx="3638550" cy="18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0298" y="1388723"/>
            <a:ext cx="4181350" cy="318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 - Multiple </a:t>
            </a:r>
            <a:r>
              <a:rPr lang="en" dirty="0" smtClean="0"/>
              <a:t>Plots </a:t>
            </a:r>
            <a:endParaRPr sz="17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8" name="Google Shape;228;p3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300"/>
          </a:p>
        </p:txBody>
      </p:sp>
      <p:pic>
        <p:nvPicPr>
          <p:cNvPr id="229" name="Google Shape;22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813" y="1507775"/>
            <a:ext cx="3057525" cy="23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4573" y="1360123"/>
            <a:ext cx="4407725" cy="33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- Label</a:t>
            </a:r>
            <a:endParaRPr/>
          </a:p>
        </p:txBody>
      </p:sp>
      <p:sp>
        <p:nvSpPr>
          <p:cNvPr id="236" name="Google Shape;236;p3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Use the xlabel() and ylabel() functions to set a label for the x- and y-axis</a:t>
            </a:r>
            <a:endParaRPr/>
          </a:p>
        </p:txBody>
      </p:sp>
      <p:pic>
        <p:nvPicPr>
          <p:cNvPr id="237" name="Google Shape;23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57475"/>
            <a:ext cx="4260299" cy="1943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9900" y="1781900"/>
            <a:ext cx="4192400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- Title</a:t>
            </a:r>
            <a:endParaRPr/>
          </a:p>
        </p:txBody>
      </p:sp>
      <p:sp>
        <p:nvSpPr>
          <p:cNvPr id="244" name="Google Shape;244;p3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Use the title() function to set a title for the plot</a:t>
            </a:r>
            <a:endParaRPr/>
          </a:p>
        </p:txBody>
      </p:sp>
      <p:pic>
        <p:nvPicPr>
          <p:cNvPr id="245" name="Google Shape;24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725" y="1766425"/>
            <a:ext cx="3968200" cy="204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1200" y="1636450"/>
            <a:ext cx="4084400" cy="325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Advanced visualization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Interactive plots using ion()</a:t>
            </a:r>
          </a:p>
          <a:p>
            <a:r>
              <a:rPr lang="en-IN" dirty="0" smtClean="0"/>
              <a:t>Animation using </a:t>
            </a:r>
            <a:r>
              <a:rPr lang="en-IN" dirty="0" err="1" smtClean="0"/>
              <a:t>funcAnimation</a:t>
            </a:r>
            <a:r>
              <a:rPr lang="en-IN" smtClean="0"/>
              <a:t>()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56339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/>
              <a:t>Matplotlib</a:t>
            </a:r>
            <a:r>
              <a:rPr lang="en-IN" dirty="0" smtClean="0"/>
              <a:t> backend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backend is the part of </a:t>
            </a:r>
            <a:r>
              <a:rPr lang="en-US" dirty="0" err="1"/>
              <a:t>Matplotlib</a:t>
            </a:r>
            <a:r>
              <a:rPr lang="en-US" dirty="0"/>
              <a:t> that manages how figures are displayed and how user interactions (like clicking or keyboard input) are handled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Common </a:t>
            </a:r>
            <a:r>
              <a:rPr lang="en-US" dirty="0" err="1" smtClean="0"/>
              <a:t>backends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Qt5Agg</a:t>
            </a:r>
            <a:r>
              <a:rPr lang="en-US" dirty="0"/>
              <a:t>: Uses the Qt5 framework for rendering. Good for interactive applications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TkAgg</a:t>
            </a:r>
            <a:r>
              <a:rPr lang="en-US" dirty="0"/>
              <a:t>: Utilizes the </a:t>
            </a:r>
            <a:r>
              <a:rPr lang="en-US" dirty="0" err="1"/>
              <a:t>Tkinter</a:t>
            </a:r>
            <a:r>
              <a:rPr lang="en-US" dirty="0"/>
              <a:t> framework, which is built into Python and often used for simple GUI applications</a:t>
            </a:r>
            <a:r>
              <a:rPr lang="en-US" dirty="0" smtClean="0"/>
              <a:t>.</a:t>
            </a:r>
          </a:p>
          <a:p>
            <a:pPr marL="457200" lvl="1" indent="-342900">
              <a:buSzPts val="1800"/>
              <a:buFont typeface="Open Sans"/>
              <a:buChar char="●"/>
            </a:pPr>
            <a:r>
              <a:rPr lang="en-US" sz="1800" dirty="0" smtClean="0"/>
              <a:t>Usage:</a:t>
            </a:r>
          </a:p>
          <a:p>
            <a:pPr marL="914400" lvl="2" indent="-342900">
              <a:buSzPts val="1800"/>
              <a:buFont typeface="Open Sans"/>
              <a:buChar char="●"/>
            </a:pPr>
            <a:r>
              <a:rPr lang="en-US" sz="1800" dirty="0" smtClean="0"/>
              <a:t>Before importing </a:t>
            </a:r>
            <a:r>
              <a:rPr lang="en-US" sz="1800" dirty="0" err="1" smtClean="0"/>
              <a:t>pyplot</a:t>
            </a:r>
            <a:r>
              <a:rPr lang="en-US" sz="1800" dirty="0" smtClean="0"/>
              <a:t>, call </a:t>
            </a:r>
            <a:r>
              <a:rPr lang="en-US" sz="1800" dirty="0" err="1" smtClean="0"/>
              <a:t>matplotlib.use</a:t>
            </a:r>
            <a:r>
              <a:rPr lang="en-US" sz="1800" dirty="0" smtClean="0"/>
              <a:t>()</a:t>
            </a:r>
            <a:endParaRPr lang="en-US" sz="1800" dirty="0"/>
          </a:p>
          <a:p>
            <a:pPr marL="596900" lvl="1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matplotlib.use</a:t>
            </a:r>
            <a:r>
              <a:rPr lang="en-IN" dirty="0" smtClean="0"/>
              <a:t>(‘Qt5Agg’)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14149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Animation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Matplotlib</a:t>
            </a:r>
            <a:r>
              <a:rPr lang="en-US" dirty="0" smtClean="0"/>
              <a:t>, animation </a:t>
            </a:r>
            <a:r>
              <a:rPr lang="en-US" dirty="0"/>
              <a:t>can be thought of in 2 different ways:</a:t>
            </a:r>
          </a:p>
          <a:p>
            <a:endParaRPr lang="en-US" dirty="0"/>
          </a:p>
          <a:p>
            <a:pPr lvl="1"/>
            <a:r>
              <a:rPr lang="en-US" dirty="0" err="1"/>
              <a:t>FuncAnimation</a:t>
            </a:r>
            <a:r>
              <a:rPr lang="en-US" dirty="0"/>
              <a:t>: Generate data for first frame and then modify this data for each frame to create an animated plot.</a:t>
            </a:r>
          </a:p>
          <a:p>
            <a:endParaRPr lang="en-US" dirty="0"/>
          </a:p>
          <a:p>
            <a:pPr lvl="1"/>
            <a:r>
              <a:rPr lang="en-US" dirty="0" err="1"/>
              <a:t>ArtistAnimation</a:t>
            </a:r>
            <a:r>
              <a:rPr lang="en-US" dirty="0"/>
              <a:t>: Generate a list (</a:t>
            </a:r>
            <a:r>
              <a:rPr lang="en-US" dirty="0" err="1"/>
              <a:t>iterable</a:t>
            </a:r>
            <a:r>
              <a:rPr lang="en-US" dirty="0"/>
              <a:t>) of artists that will draw in each frame in the animation.</a:t>
            </a:r>
          </a:p>
          <a:p>
            <a:endParaRPr lang="en-US" dirty="0"/>
          </a:p>
          <a:p>
            <a:r>
              <a:rPr lang="en-US" dirty="0" err="1"/>
              <a:t>FuncAnimation</a:t>
            </a:r>
            <a:r>
              <a:rPr lang="en-US" dirty="0"/>
              <a:t> is more efficient in terms of speed and memory as it draws an artist once and then modifies it. On the other hand </a:t>
            </a:r>
            <a:r>
              <a:rPr lang="en-US" dirty="0" err="1"/>
              <a:t>ArtistAnimation</a:t>
            </a:r>
            <a:r>
              <a:rPr lang="en-US" dirty="0"/>
              <a:t> is flexible as it allows any </a:t>
            </a:r>
            <a:r>
              <a:rPr lang="en-US" dirty="0" err="1"/>
              <a:t>iterable</a:t>
            </a:r>
            <a:r>
              <a:rPr lang="en-US" dirty="0"/>
              <a:t> of artists to be animated in a sequence.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9528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Steps to Create an Animation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 </a:t>
            </a:r>
            <a:r>
              <a:rPr lang="en-US" dirty="0"/>
              <a:t>necessary libraries (</a:t>
            </a:r>
            <a:r>
              <a:rPr lang="en-US" dirty="0" err="1"/>
              <a:t>matplotlib</a:t>
            </a:r>
            <a:r>
              <a:rPr lang="en-US" dirty="0"/>
              <a:t>, </a:t>
            </a:r>
            <a:r>
              <a:rPr lang="en-US" dirty="0" err="1"/>
              <a:t>numpy</a:t>
            </a:r>
            <a:r>
              <a:rPr lang="en-US" dirty="0" smtClean="0"/>
              <a:t>).</a:t>
            </a:r>
          </a:p>
          <a:p>
            <a:r>
              <a:rPr lang="en-US" dirty="0" smtClean="0"/>
              <a:t>Create </a:t>
            </a:r>
            <a:r>
              <a:rPr lang="en-US" dirty="0"/>
              <a:t>a figure and axes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Define </a:t>
            </a:r>
            <a:r>
              <a:rPr lang="en-US" dirty="0"/>
              <a:t>initial data for the plot</a:t>
            </a:r>
            <a:r>
              <a:rPr lang="en-US" dirty="0" smtClean="0"/>
              <a:t>.</a:t>
            </a:r>
          </a:p>
          <a:p>
            <a:r>
              <a:rPr lang="en-US" dirty="0" smtClean="0"/>
              <a:t>Write </a:t>
            </a:r>
            <a:r>
              <a:rPr lang="en-US" dirty="0"/>
              <a:t>an update function for animation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 </a:t>
            </a:r>
            <a:r>
              <a:rPr lang="en-US" dirty="0" err="1"/>
              <a:t>FuncAnimation</a:t>
            </a:r>
            <a:r>
              <a:rPr lang="en-US" dirty="0"/>
              <a:t> to generate the animation.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5554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Pyplot</a:t>
            </a:r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of the Matplotlib utilities lies under the pyplot submodule, and are usually imported under the plt alias: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import matplotlib.pyplot as plt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Animation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06" y="1800795"/>
            <a:ext cx="4377153" cy="286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9803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Pointers for more on visualization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 smtClean="0"/>
              <a:t>Seaborn</a:t>
            </a:r>
            <a:r>
              <a:rPr lang="en-IN" dirty="0" smtClean="0"/>
              <a:t> </a:t>
            </a:r>
          </a:p>
          <a:p>
            <a:r>
              <a:rPr lang="en-IN" dirty="0" err="1" smtClean="0"/>
              <a:t>Plotly</a:t>
            </a:r>
            <a:endParaRPr lang="en-IN" dirty="0" smtClean="0"/>
          </a:p>
          <a:p>
            <a:r>
              <a:rPr lang="en-IN" dirty="0" err="1" smtClean="0"/>
              <a:t>ipywidgets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6119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</a:t>
            </a: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plot() function is used to draw points (markers) in a diagram.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default, the plot() function draws a line from point to point.</a:t>
            </a:r>
            <a:endParaRPr/>
          </a:p>
          <a:p>
            <a:pPr marL="45720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function takes parameters for specifying points in the diagram.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Parameter 1 is an array containing the points on the x-axis.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Parameter 2 is an array containing the points on the y-axis.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- Plotting x and y points - Line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Draw a line in a diagram from position (0,0) to position (4,50):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113" y="1811888"/>
            <a:ext cx="3114675" cy="19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9675" y="1762075"/>
            <a:ext cx="4047875" cy="307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- Plotting x and y points - Without Line</a:t>
            </a: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513" y="1513938"/>
            <a:ext cx="2981325" cy="185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1057" y="1388373"/>
            <a:ext cx="4342291" cy="33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- Plotting Multiple Points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650" y="1328725"/>
            <a:ext cx="302895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3446" y="1266324"/>
            <a:ext cx="4644227" cy="353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- Plotting with  Default X-Points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we do not specify the points on the x-axis, they will get the default values 0, 1, 2, 3 etc., depending on the length of the y-points.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2125150"/>
            <a:ext cx="3781425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3040" y="2236075"/>
            <a:ext cx="3257040" cy="244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- Markers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350" y="2049838"/>
            <a:ext cx="3162300" cy="16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0057" y="1266323"/>
            <a:ext cx="4342291" cy="33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2033</TotalTime>
  <Words>814</Words>
  <Application>Microsoft Office PowerPoint</Application>
  <PresentationFormat>On-screen Show (16:9)</PresentationFormat>
  <Paragraphs>195</Paragraphs>
  <Slides>31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PT Sans Narrow</vt:lpstr>
      <vt:lpstr>Open Sans</vt:lpstr>
      <vt:lpstr>Arial</vt:lpstr>
      <vt:lpstr>Roboto Mono</vt:lpstr>
      <vt:lpstr>Tropic</vt:lpstr>
      <vt:lpstr>Matplotlib</vt:lpstr>
      <vt:lpstr>Introduction</vt:lpstr>
      <vt:lpstr>Pyplot</vt:lpstr>
      <vt:lpstr>Plot</vt:lpstr>
      <vt:lpstr>Example - Plotting x and y points - Line </vt:lpstr>
      <vt:lpstr>Example - Plotting x and y points - Without Line</vt:lpstr>
      <vt:lpstr>Example - Plotting Multiple Points </vt:lpstr>
      <vt:lpstr>Example - Plotting with  Default X-Points </vt:lpstr>
      <vt:lpstr>Example - Markers  </vt:lpstr>
      <vt:lpstr>Example - Markers - Star  </vt:lpstr>
      <vt:lpstr>PowerPoint Presentation</vt:lpstr>
      <vt:lpstr>Example - Markers - Format Strings fmt   </vt:lpstr>
      <vt:lpstr> Line Reference </vt:lpstr>
      <vt:lpstr>Color Reference </vt:lpstr>
      <vt:lpstr>Example - Markers Size   </vt:lpstr>
      <vt:lpstr>Example - Markers Color    </vt:lpstr>
      <vt:lpstr>Example - Markers  face Color    </vt:lpstr>
      <vt:lpstr>Example - Markers edge and  face Color    </vt:lpstr>
      <vt:lpstr>Example - Linestyle     </vt:lpstr>
      <vt:lpstr>Linestyle</vt:lpstr>
      <vt:lpstr>Example - Line Color     </vt:lpstr>
      <vt:lpstr>Example - Line Width     </vt:lpstr>
      <vt:lpstr>Example - Multiple Plots      </vt:lpstr>
      <vt:lpstr>Example - Label</vt:lpstr>
      <vt:lpstr>Example - Title</vt:lpstr>
      <vt:lpstr>Advanced visualization</vt:lpstr>
      <vt:lpstr>Matplotlib backend</vt:lpstr>
      <vt:lpstr>Animation</vt:lpstr>
      <vt:lpstr>Basic Steps to Create an Animation</vt:lpstr>
      <vt:lpstr>Animation</vt:lpstr>
      <vt:lpstr>Pointers for more on visualization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Matplotlib</dc:title>
  <cp:lastModifiedBy>faculty</cp:lastModifiedBy>
  <cp:revision>16</cp:revision>
  <dcterms:modified xsi:type="dcterms:W3CDTF">2024-09-23T07:56:08Z</dcterms:modified>
</cp:coreProperties>
</file>