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</p:spPr>
        <p:txBody>
          <a:bodyPr lIns="38100" tIns="38100" rIns="38100" bIns="38100" anchor="b"/>
          <a:lstStyle>
            <a:lvl1pPr>
              <a:defRPr sz="7800"/>
            </a:lvl1pPr>
          </a:lstStyle>
          <a:p>
            <a: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228600" algn="ctr">
              <a:spcBef>
                <a:spcPts val="0"/>
              </a:spcBef>
              <a:buSzTx/>
              <a:buNone/>
              <a:defRPr sz="3000"/>
            </a:lvl2pPr>
            <a:lvl3pPr marL="0" indent="457200" algn="ctr">
              <a:spcBef>
                <a:spcPts val="0"/>
              </a:spcBef>
              <a:buSzTx/>
              <a:buNone/>
              <a:defRPr sz="3000"/>
            </a:lvl3pPr>
            <a:lvl4pPr marL="0" indent="685800" algn="ctr">
              <a:spcBef>
                <a:spcPts val="0"/>
              </a:spcBef>
              <a:buSzTx/>
              <a:buNone/>
              <a:defRPr sz="3000"/>
            </a:lvl4pPr>
            <a:lvl5pPr marL="0" indent="914400" algn="ctr">
              <a:spcBef>
                <a:spcPts val="0"/>
              </a:spcBef>
              <a:buSzTx/>
              <a:buNone/>
              <a:defRPr sz="3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61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765394" y="6009371"/>
            <a:ext cx="3254754" cy="1"/>
          </a:xfrm>
          <a:prstGeom prst="line">
            <a:avLst/>
          </a:prstGeom>
          <a:ln w="152400">
            <a:solidFill>
              <a:srgbClr val="11E1A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6522661" y="6009371"/>
            <a:ext cx="3254754" cy="1"/>
          </a:xfrm>
          <a:prstGeom prst="line">
            <a:avLst/>
          </a:prstGeom>
          <a:ln w="152400">
            <a:solidFill>
              <a:srgbClr val="FBD4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2987" y="6009371"/>
            <a:ext cx="3254755" cy="1"/>
          </a:xfrm>
          <a:prstGeom prst="line">
            <a:avLst/>
          </a:prstGeom>
          <a:ln w="152400">
            <a:solidFill>
              <a:srgbClr val="4EB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3231806" y="6009371"/>
            <a:ext cx="3289301" cy="1"/>
          </a:xfrm>
          <a:prstGeom prst="line">
            <a:avLst/>
          </a:prstGeom>
          <a:ln w="152400">
            <a:solidFill>
              <a:srgbClr val="F3558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4698533" y="4165803"/>
            <a:ext cx="1638301" cy="849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UI</a:t>
            </a:r>
            <a:r>
              <a:rPr sz="3500"/>
              <a:t>会议</a:t>
            </a:r>
          </a:p>
        </p:txBody>
      </p:sp>
      <p:sp>
        <p:nvSpPr>
          <p:cNvPr id="133" name="Shape 133"/>
          <p:cNvSpPr/>
          <p:nvPr/>
        </p:nvSpPr>
        <p:spPr>
          <a:xfrm>
            <a:off x="7077412" y="4540250"/>
            <a:ext cx="317501" cy="317500"/>
          </a:xfrm>
          <a:prstGeom prst="rect">
            <a:avLst/>
          </a:prstGeom>
          <a:solidFill>
            <a:srgbClr val="F3558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6680586" y="4540250"/>
            <a:ext cx="317501" cy="317500"/>
          </a:xfrm>
          <a:prstGeom prst="rect">
            <a:avLst/>
          </a:prstGeom>
          <a:solidFill>
            <a:srgbClr val="4EB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871064" y="4540250"/>
            <a:ext cx="317501" cy="317500"/>
          </a:xfrm>
          <a:prstGeom prst="rect">
            <a:avLst/>
          </a:prstGeom>
          <a:solidFill>
            <a:srgbClr val="12E0A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7474239" y="4540250"/>
            <a:ext cx="317501" cy="317500"/>
          </a:xfrm>
          <a:prstGeom prst="rect">
            <a:avLst/>
          </a:prstGeom>
          <a:solidFill>
            <a:srgbClr val="FBD4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4698533" y="4978951"/>
            <a:ext cx="1638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远程会议白板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8689833" y="2010028"/>
            <a:ext cx="3238349" cy="5733544"/>
          </a:xfrm>
          <a:prstGeom prst="rect">
            <a:avLst/>
          </a:prstGeom>
          <a:solidFill>
            <a:srgbClr val="FBD4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069635" y="2010028"/>
            <a:ext cx="3238348" cy="5733545"/>
          </a:xfrm>
          <a:prstGeom prst="rect">
            <a:avLst/>
          </a:prstGeom>
          <a:solidFill>
            <a:srgbClr val="4EB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883226" y="2010027"/>
            <a:ext cx="3238349" cy="5733546"/>
          </a:xfrm>
          <a:prstGeom prst="rect">
            <a:avLst/>
          </a:prstGeom>
          <a:solidFill>
            <a:srgbClr val="F3558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5530850" y="553307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456173"/>
                </a:solidFill>
              </a:defRPr>
            </a:lvl1pPr>
          </a:lstStyle>
          <a:p>
            <a:r>
              <a:rPr dirty="0" err="1"/>
              <a:t>成员介绍</a:t>
            </a:r>
            <a:endParaRPr dirty="0"/>
          </a:p>
        </p:txBody>
      </p:sp>
      <p:sp>
        <p:nvSpPr>
          <p:cNvPr id="143" name="Shape 143"/>
          <p:cNvSpPr/>
          <p:nvPr/>
        </p:nvSpPr>
        <p:spPr>
          <a:xfrm>
            <a:off x="1125109" y="2057220"/>
            <a:ext cx="3127399" cy="39600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1686992" y="3035167"/>
            <a:ext cx="2004195" cy="2004195"/>
          </a:xfrm>
          <a:prstGeom prst="ellipse">
            <a:avLst/>
          </a:prstGeom>
          <a:solidFill>
            <a:srgbClr val="4EB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1742467" y="3090923"/>
            <a:ext cx="1892684" cy="189268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82DAEB"/>
                </a:solidFill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339225" y="6312968"/>
            <a:ext cx="469916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组(da)长(tui)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李浩然</a:t>
            </a:r>
          </a:p>
        </p:txBody>
      </p:sp>
      <p:sp>
        <p:nvSpPr>
          <p:cNvPr id="147" name="Shape 147"/>
          <p:cNvSpPr/>
          <p:nvPr/>
        </p:nvSpPr>
        <p:spPr>
          <a:xfrm>
            <a:off x="4935349" y="2057220"/>
            <a:ext cx="3134102" cy="39600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5496951" y="3035167"/>
            <a:ext cx="2004195" cy="2004195"/>
          </a:xfrm>
          <a:prstGeom prst="ellipse">
            <a:avLst/>
          </a:prstGeom>
          <a:solidFill>
            <a:srgbClr val="F3558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5556058" y="3090923"/>
            <a:ext cx="1892684" cy="189268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82DAEB"/>
                </a:solidFill>
              </a:defRPr>
            </a:pPr>
            <a:endParaRPr/>
          </a:p>
        </p:txBody>
      </p:sp>
      <p:pic>
        <p:nvPicPr>
          <p:cNvPr id="150" name="icon_成员单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81041" y="3319257"/>
            <a:ext cx="1436016" cy="1436016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8745308" y="2057220"/>
            <a:ext cx="3127400" cy="39600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9306910" y="3035167"/>
            <a:ext cx="2004195" cy="2004195"/>
          </a:xfrm>
          <a:prstGeom prst="ellipse">
            <a:avLst/>
          </a:prstGeom>
          <a:solidFill>
            <a:srgbClr val="FBD4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9362666" y="3090923"/>
            <a:ext cx="1892683" cy="189268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82DAEB"/>
                </a:solidFill>
              </a:defRPr>
            </a:pPr>
            <a:endParaRPr/>
          </a:p>
        </p:txBody>
      </p:sp>
      <p:pic>
        <p:nvPicPr>
          <p:cNvPr id="154" name="咸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91000" y="3319257"/>
            <a:ext cx="1436016" cy="1436016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4883226" y="6312968"/>
            <a:ext cx="323834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副组(da)长(tui)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龙孟麒</a:t>
            </a:r>
          </a:p>
        </p:txBody>
      </p:sp>
      <p:sp>
        <p:nvSpPr>
          <p:cNvPr id="156" name="Shape 156"/>
          <p:cNvSpPr/>
          <p:nvPr/>
        </p:nvSpPr>
        <p:spPr>
          <a:xfrm>
            <a:off x="9510939" y="6274868"/>
            <a:ext cx="1596137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组员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刘畅  张翀景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张凯博</a:t>
            </a:r>
          </a:p>
        </p:txBody>
      </p:sp>
      <p:sp>
        <p:nvSpPr>
          <p:cNvPr id="157" name="Shape 157"/>
          <p:cNvSpPr/>
          <p:nvPr/>
        </p:nvSpPr>
        <p:spPr>
          <a:xfrm>
            <a:off x="5530850" y="1263768"/>
            <a:ext cx="1943100" cy="63501"/>
          </a:xfrm>
          <a:prstGeom prst="rect">
            <a:avLst/>
          </a:prstGeom>
          <a:solidFill>
            <a:srgbClr val="12E0A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8" name="1231-组长-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10933" y="3359389"/>
            <a:ext cx="1355752" cy="1355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5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5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5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5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ntr" presetSubtype="5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5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" presetClass="entr" presetSubtype="5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5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3" presetClass="entr" presetSubtype="5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3" presetClass="entr" presetSubtype="5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3" presetClass="entr" presetSubtype="5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1" animBg="1" advAuto="0"/>
      <p:bldP spid="144" grpId="2" animBg="1" advAuto="0"/>
      <p:bldP spid="145" grpId="3" animBg="1" advAuto="0"/>
      <p:bldP spid="146" grpId="4" animBg="1" advAuto="0"/>
      <p:bldP spid="147" grpId="5" animBg="1" advAuto="0"/>
      <p:bldP spid="148" grpId="6" animBg="1" advAuto="0"/>
      <p:bldP spid="149" grpId="7" animBg="1" advAuto="0"/>
      <p:bldP spid="150" grpId="8" animBg="1" advAuto="0"/>
      <p:bldP spid="151" grpId="10" animBg="1" advAuto="0"/>
      <p:bldP spid="152" grpId="11" animBg="1" advAuto="0"/>
      <p:bldP spid="153" grpId="12" animBg="1" advAuto="0"/>
      <p:bldP spid="154" grpId="13" animBg="1" advAuto="0"/>
      <p:bldP spid="155" grpId="9" animBg="1" advAuto="0"/>
      <p:bldP spid="156" grpId="14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5530850" y="1013595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>
                    <a:alpha val="60787"/>
                  </a:srgbClr>
                </a:solidFill>
              </a:defRPr>
            </a:lvl1pPr>
          </a:lstStyle>
          <a:p>
            <a:r>
              <a:rPr dirty="0" err="1"/>
              <a:t>功能设想</a:t>
            </a:r>
            <a:endParaRPr dirty="0"/>
          </a:p>
        </p:txBody>
      </p:sp>
      <p:grpSp>
        <p:nvGrpSpPr>
          <p:cNvPr id="6" name="组合 5"/>
          <p:cNvGrpSpPr/>
          <p:nvPr/>
        </p:nvGrpSpPr>
        <p:grpSpPr>
          <a:xfrm>
            <a:off x="1062678" y="2654300"/>
            <a:ext cx="2393355" cy="1270000"/>
            <a:chOff x="1062678" y="2654300"/>
            <a:chExt cx="2393355" cy="1270000"/>
          </a:xfrm>
        </p:grpSpPr>
        <p:grpSp>
          <p:nvGrpSpPr>
            <p:cNvPr id="2" name="组合 1"/>
            <p:cNvGrpSpPr/>
            <p:nvPr/>
          </p:nvGrpSpPr>
          <p:grpSpPr>
            <a:xfrm>
              <a:off x="1062678" y="2654300"/>
              <a:ext cx="2393355" cy="1270000"/>
              <a:chOff x="1062678" y="2654300"/>
              <a:chExt cx="2393355" cy="1270000"/>
            </a:xfrm>
          </p:grpSpPr>
          <p:sp>
            <p:nvSpPr>
              <p:cNvPr id="161" name="Shape 161"/>
              <p:cNvSpPr/>
              <p:nvPr/>
            </p:nvSpPr>
            <p:spPr>
              <a:xfrm>
                <a:off x="1301016" y="2654300"/>
                <a:ext cx="2155017" cy="1270000"/>
              </a:xfrm>
              <a:prstGeom prst="rect">
                <a:avLst/>
              </a:prstGeom>
              <a:solidFill>
                <a:srgbClr val="12E0A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rot="16200000" flipH="1">
                <a:off x="974591" y="3161264"/>
                <a:ext cx="432246" cy="256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4BE0A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73" name="Shape 173"/>
            <p:cNvSpPr/>
            <p:nvPr/>
          </p:nvSpPr>
          <p:spPr>
            <a:xfrm>
              <a:off x="1406974" y="2921000"/>
              <a:ext cx="1943101" cy="736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 err="1"/>
                <a:t>多人在线</a:t>
              </a:r>
              <a:endParaRPr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873121" y="2654300"/>
            <a:ext cx="2411608" cy="1270000"/>
            <a:chOff x="3873121" y="2654300"/>
            <a:chExt cx="2411608" cy="1270000"/>
          </a:xfrm>
        </p:grpSpPr>
        <p:grpSp>
          <p:nvGrpSpPr>
            <p:cNvPr id="3" name="组合 2"/>
            <p:cNvGrpSpPr/>
            <p:nvPr/>
          </p:nvGrpSpPr>
          <p:grpSpPr>
            <a:xfrm>
              <a:off x="3873121" y="2654300"/>
              <a:ext cx="2411608" cy="1270000"/>
              <a:chOff x="3873121" y="2654300"/>
              <a:chExt cx="2411608" cy="1270000"/>
            </a:xfrm>
          </p:grpSpPr>
          <p:sp>
            <p:nvSpPr>
              <p:cNvPr id="164" name="Shape 164"/>
              <p:cNvSpPr/>
              <p:nvPr/>
            </p:nvSpPr>
            <p:spPr>
              <a:xfrm>
                <a:off x="4125728" y="2654300"/>
                <a:ext cx="2159001" cy="1270000"/>
              </a:xfrm>
              <a:prstGeom prst="rect">
                <a:avLst/>
              </a:prstGeom>
              <a:solidFill>
                <a:srgbClr val="FBD401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rot="16200000" flipH="1">
                <a:off x="3785034" y="3161264"/>
                <a:ext cx="432246" cy="256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BD500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74" name="Shape 174"/>
            <p:cNvSpPr/>
            <p:nvPr/>
          </p:nvSpPr>
          <p:spPr>
            <a:xfrm>
              <a:off x="4233678" y="2921000"/>
              <a:ext cx="1943101" cy="736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 err="1"/>
                <a:t>手绘图像</a:t>
              </a:r>
              <a:endParaRPr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708964" y="2654300"/>
            <a:ext cx="2404461" cy="1270000"/>
            <a:chOff x="6708964" y="2654300"/>
            <a:chExt cx="2404461" cy="1270000"/>
          </a:xfrm>
        </p:grpSpPr>
        <p:grpSp>
          <p:nvGrpSpPr>
            <p:cNvPr id="4" name="组合 3"/>
            <p:cNvGrpSpPr/>
            <p:nvPr/>
          </p:nvGrpSpPr>
          <p:grpSpPr>
            <a:xfrm>
              <a:off x="6708964" y="2654300"/>
              <a:ext cx="2404461" cy="1270000"/>
              <a:chOff x="6708964" y="2654300"/>
              <a:chExt cx="2404461" cy="1270000"/>
            </a:xfrm>
          </p:grpSpPr>
          <p:sp>
            <p:nvSpPr>
              <p:cNvPr id="162" name="Shape 162"/>
              <p:cNvSpPr/>
              <p:nvPr/>
            </p:nvSpPr>
            <p:spPr>
              <a:xfrm>
                <a:off x="6954424" y="2654300"/>
                <a:ext cx="2159001" cy="1270000"/>
              </a:xfrm>
              <a:prstGeom prst="rect">
                <a:avLst/>
              </a:prstGeom>
              <a:solidFill>
                <a:srgbClr val="F3558D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rot="16200000" flipH="1">
                <a:off x="6620876" y="3161264"/>
                <a:ext cx="432247" cy="256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3558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75" name="Shape 175"/>
            <p:cNvSpPr/>
            <p:nvPr/>
          </p:nvSpPr>
          <p:spPr>
            <a:xfrm>
              <a:off x="7062375" y="2921000"/>
              <a:ext cx="1943101" cy="736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 err="1"/>
                <a:t>保存内容</a:t>
              </a:r>
              <a:endParaRPr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44807" y="2654300"/>
            <a:ext cx="2397314" cy="1270000"/>
            <a:chOff x="9544807" y="2654300"/>
            <a:chExt cx="2397314" cy="1270000"/>
          </a:xfrm>
        </p:grpSpPr>
        <p:grpSp>
          <p:nvGrpSpPr>
            <p:cNvPr id="5" name="组合 4"/>
            <p:cNvGrpSpPr/>
            <p:nvPr/>
          </p:nvGrpSpPr>
          <p:grpSpPr>
            <a:xfrm>
              <a:off x="9544807" y="2654300"/>
              <a:ext cx="2397314" cy="1270000"/>
              <a:chOff x="9544807" y="2654300"/>
              <a:chExt cx="2397314" cy="1270000"/>
            </a:xfrm>
          </p:grpSpPr>
          <p:sp>
            <p:nvSpPr>
              <p:cNvPr id="163" name="Shape 163"/>
              <p:cNvSpPr/>
              <p:nvPr/>
            </p:nvSpPr>
            <p:spPr>
              <a:xfrm>
                <a:off x="9783120" y="2654300"/>
                <a:ext cx="2159001" cy="1270000"/>
              </a:xfrm>
              <a:prstGeom prst="rect">
                <a:avLst/>
              </a:prstGeom>
              <a:solidFill>
                <a:srgbClr val="4EBFFF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rot="16200000">
                <a:off x="9456719" y="3161264"/>
                <a:ext cx="432247" cy="256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4EBFFF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76" name="Shape 176"/>
            <p:cNvSpPr/>
            <p:nvPr/>
          </p:nvSpPr>
          <p:spPr>
            <a:xfrm>
              <a:off x="9941820" y="2921000"/>
              <a:ext cx="1841603" cy="736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 err="1"/>
                <a:t>PPT共享</a:t>
              </a:r>
              <a:endParaRPr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93062" y="4134708"/>
            <a:ext cx="2316231" cy="1568761"/>
            <a:chOff x="1293062" y="4134708"/>
            <a:chExt cx="2316231" cy="1568761"/>
          </a:xfrm>
        </p:grpSpPr>
        <p:sp>
          <p:nvSpPr>
            <p:cNvPr id="169" name="Shape 169"/>
            <p:cNvSpPr/>
            <p:nvPr/>
          </p:nvSpPr>
          <p:spPr>
            <a:xfrm>
              <a:off x="1293062" y="4134708"/>
              <a:ext cx="622708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4BE0AE"/>
                  </a:solidFill>
                </a:defRPr>
              </a:lvl1pPr>
            </a:lstStyle>
            <a:p>
              <a:r>
                <a:rPr dirty="0"/>
                <a:t>01</a:t>
              </a:r>
            </a:p>
          </p:txBody>
        </p:sp>
        <p:sp>
          <p:nvSpPr>
            <p:cNvPr id="177" name="Shape 177"/>
            <p:cNvSpPr/>
            <p:nvPr/>
          </p:nvSpPr>
          <p:spPr>
            <a:xfrm>
              <a:off x="1295400" y="4789068"/>
              <a:ext cx="2313893" cy="9144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marR="457200" algn="just" defTabSz="457200">
                <a:defRPr sz="2300">
                  <a:solidFill>
                    <a:srgbClr val="4BE0AE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 err="1"/>
                <a:t>支持1~10人同时</a:t>
              </a:r>
              <a:endParaRPr dirty="0"/>
            </a:p>
            <a:p>
              <a:pPr marR="457200" algn="just" defTabSz="457200">
                <a:defRPr sz="2300">
                  <a:solidFill>
                    <a:srgbClr val="4BE0AE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 err="1"/>
                <a:t>参与会议</a:t>
              </a:r>
              <a:endParaRPr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25162" y="4134708"/>
            <a:ext cx="2697850" cy="1973993"/>
            <a:chOff x="4125162" y="4134708"/>
            <a:chExt cx="2697850" cy="1973993"/>
          </a:xfrm>
        </p:grpSpPr>
        <p:sp>
          <p:nvSpPr>
            <p:cNvPr id="170" name="Shape 170"/>
            <p:cNvSpPr/>
            <p:nvPr/>
          </p:nvSpPr>
          <p:spPr>
            <a:xfrm>
              <a:off x="4125162" y="4134708"/>
              <a:ext cx="622708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BD500"/>
                  </a:solidFill>
                </a:defRPr>
              </a:lvl1pPr>
            </a:lstStyle>
            <a:p>
              <a:r>
                <a:rPr dirty="0"/>
                <a:t>02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4140200" y="4787900"/>
              <a:ext cx="2682812" cy="1320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marR="457200" algn="just" defTabSz="457200">
                <a:defRPr sz="2300">
                  <a:solidFill>
                    <a:srgbClr val="FBD5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可以选择不同的画笔颜色。可以设定画笔粗细</a:t>
              </a:r>
              <a:r>
                <a:rPr dirty="0"/>
                <a:t>。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957262" y="4134708"/>
            <a:ext cx="2242493" cy="1567592"/>
            <a:chOff x="6957262" y="4134708"/>
            <a:chExt cx="2242493" cy="1567592"/>
          </a:xfrm>
        </p:grpSpPr>
        <p:sp>
          <p:nvSpPr>
            <p:cNvPr id="171" name="Shape 171"/>
            <p:cNvSpPr/>
            <p:nvPr/>
          </p:nvSpPr>
          <p:spPr>
            <a:xfrm>
              <a:off x="6957262" y="4134708"/>
              <a:ext cx="622708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3558E"/>
                  </a:solidFill>
                </a:defRPr>
              </a:lvl1pPr>
            </a:lstStyle>
            <a:p>
              <a:r>
                <a:rPr dirty="0"/>
                <a:t>03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6959600" y="4787899"/>
              <a:ext cx="2240155" cy="9144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marR="457200" algn="just" defTabSz="457200">
                <a:defRPr sz="2300">
                  <a:solidFill>
                    <a:srgbClr val="F3558E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支持白板保存和</a:t>
              </a:r>
            </a:p>
            <a:p>
              <a:pPr marR="457200" algn="just" defTabSz="457200">
                <a:defRPr sz="2300">
                  <a:solidFill>
                    <a:srgbClr val="F3558E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二次编辑。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776662" y="4134708"/>
            <a:ext cx="2869956" cy="2380392"/>
            <a:chOff x="9776662" y="4134708"/>
            <a:chExt cx="2869956" cy="2380392"/>
          </a:xfrm>
        </p:grpSpPr>
        <p:sp>
          <p:nvSpPr>
            <p:cNvPr id="172" name="Shape 172"/>
            <p:cNvSpPr/>
            <p:nvPr/>
          </p:nvSpPr>
          <p:spPr>
            <a:xfrm>
              <a:off x="9776662" y="4134708"/>
              <a:ext cx="622708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4EBFFF"/>
                  </a:solidFill>
                </a:defRPr>
              </a:lvl1pPr>
            </a:lstStyle>
            <a:p>
              <a:r>
                <a:rPr dirty="0"/>
                <a:t>04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9779000" y="4787899"/>
              <a:ext cx="2867618" cy="1727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marR="457200" algn="just" defTabSz="457200">
                <a:defRPr sz="2300">
                  <a:solidFill>
                    <a:srgbClr val="4EB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支持PPT放映共享，用户可选择观看PPT界面或白板界面。</a:t>
              </a:r>
            </a:p>
          </p:txBody>
        </p:sp>
      </p:grpSp>
      <p:sp>
        <p:nvSpPr>
          <p:cNvPr id="181" name="Shape 181"/>
          <p:cNvSpPr/>
          <p:nvPr/>
        </p:nvSpPr>
        <p:spPr>
          <a:xfrm>
            <a:off x="826304" y="7381583"/>
            <a:ext cx="11352193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02919" marR="457200" indent="266700" algn="just" defTabSz="457200"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2000" dirty="0"/>
              <a:t>	 </a:t>
            </a:r>
            <a:r>
              <a:rPr sz="2000" dirty="0"/>
              <a:t>支持简单矢量图形的输入，用户可以用简单的手势输入箭头、圆圈、方框等。支持插入图片，并调整图片的位置和大小。支持橡皮擦功能。翻页支持撤销、恢复操作。支持会议笔记功能，将会议内容整理成笔记初稿。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74759" y="4535352"/>
            <a:ext cx="5154713" cy="3633244"/>
            <a:chOff x="774759" y="4535352"/>
            <a:chExt cx="5154713" cy="3633244"/>
          </a:xfrm>
        </p:grpSpPr>
        <p:sp>
          <p:nvSpPr>
            <p:cNvPr id="183" name="Shape 183"/>
            <p:cNvSpPr/>
            <p:nvPr/>
          </p:nvSpPr>
          <p:spPr>
            <a:xfrm>
              <a:off x="786886" y="5787489"/>
              <a:ext cx="2555991" cy="2377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" y="0"/>
                  </a:moveTo>
                  <a:lnTo>
                    <a:pt x="0" y="12027"/>
                  </a:lnTo>
                  <a:lnTo>
                    <a:pt x="21600" y="21600"/>
                  </a:lnTo>
                  <a:lnTo>
                    <a:pt x="21547" y="9717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BFB0"/>
                </a:gs>
                <a:gs pos="100000">
                  <a:srgbClr val="4BE0AD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3329736" y="5757920"/>
              <a:ext cx="2579927" cy="2410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" y="21600"/>
                  </a:moveTo>
                  <a:lnTo>
                    <a:pt x="21504" y="10784"/>
                  </a:lnTo>
                  <a:lnTo>
                    <a:pt x="21600" y="0"/>
                  </a:lnTo>
                  <a:lnTo>
                    <a:pt x="0" y="9826"/>
                  </a:lnTo>
                  <a:lnTo>
                    <a:pt x="3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E0AD"/>
                </a:gs>
                <a:gs pos="100000">
                  <a:srgbClr val="4BBFB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774759" y="4535352"/>
              <a:ext cx="5154713" cy="2340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598"/>
                  </a:moveTo>
                  <a:lnTo>
                    <a:pt x="10577" y="0"/>
                  </a:lnTo>
                  <a:lnTo>
                    <a:pt x="21600" y="11468"/>
                  </a:lnTo>
                  <a:lnTo>
                    <a:pt x="10774" y="21600"/>
                  </a:lnTo>
                  <a:lnTo>
                    <a:pt x="0" y="11598"/>
                  </a:lnTo>
                  <a:close/>
                </a:path>
              </a:pathLst>
            </a:custGeom>
            <a:solidFill>
              <a:srgbClr val="4BE0AD">
                <a:alpha val="6517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80924" y="3622117"/>
            <a:ext cx="3947492" cy="2805248"/>
            <a:chOff x="1380924" y="3622117"/>
            <a:chExt cx="3947492" cy="2805248"/>
          </a:xfrm>
        </p:grpSpPr>
        <p:sp>
          <p:nvSpPr>
            <p:cNvPr id="186" name="Shape 186"/>
            <p:cNvSpPr/>
            <p:nvPr/>
          </p:nvSpPr>
          <p:spPr>
            <a:xfrm>
              <a:off x="1390193" y="4607422"/>
              <a:ext cx="1953612" cy="1817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" y="0"/>
                  </a:moveTo>
                  <a:lnTo>
                    <a:pt x="0" y="12027"/>
                  </a:lnTo>
                  <a:lnTo>
                    <a:pt x="21600" y="21600"/>
                  </a:lnTo>
                  <a:lnTo>
                    <a:pt x="21547" y="9717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D401"/>
                </a:gs>
                <a:gs pos="100000">
                  <a:srgbClr val="F5B1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3336700" y="4577533"/>
              <a:ext cx="1967537" cy="1849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519" y="10826"/>
                  </a:lnTo>
                  <a:lnTo>
                    <a:pt x="21600" y="0"/>
                  </a:lnTo>
                  <a:lnTo>
                    <a:pt x="92" y="9631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5B100"/>
                </a:gs>
                <a:gs pos="100000">
                  <a:srgbClr val="FBD40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380924" y="3622117"/>
              <a:ext cx="3947492" cy="1817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598"/>
                  </a:moveTo>
                  <a:lnTo>
                    <a:pt x="10557" y="0"/>
                  </a:lnTo>
                  <a:lnTo>
                    <a:pt x="21600" y="11392"/>
                  </a:lnTo>
                  <a:lnTo>
                    <a:pt x="10753" y="21600"/>
                  </a:lnTo>
                  <a:lnTo>
                    <a:pt x="0" y="11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D401"/>
                </a:gs>
                <a:gs pos="100000">
                  <a:srgbClr val="F5B1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953519" y="3012734"/>
            <a:ext cx="2802300" cy="1991428"/>
            <a:chOff x="1953519" y="3012734"/>
            <a:chExt cx="2802300" cy="1991428"/>
          </a:xfrm>
        </p:grpSpPr>
        <p:sp>
          <p:nvSpPr>
            <p:cNvPr id="189" name="Shape 189"/>
            <p:cNvSpPr/>
            <p:nvPr/>
          </p:nvSpPr>
          <p:spPr>
            <a:xfrm>
              <a:off x="1960100" y="3695950"/>
              <a:ext cx="1386857" cy="1306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" y="0"/>
                  </a:moveTo>
                  <a:lnTo>
                    <a:pt x="0" y="12146"/>
                  </a:lnTo>
                  <a:lnTo>
                    <a:pt x="21600" y="21600"/>
                  </a:lnTo>
                  <a:lnTo>
                    <a:pt x="21547" y="9865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7F8D"/>
                </a:gs>
                <a:gs pos="100000">
                  <a:srgbClr val="F3558D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341913" y="3686526"/>
              <a:ext cx="1409346" cy="1317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327" y="10863"/>
                  </a:lnTo>
                  <a:lnTo>
                    <a:pt x="21600" y="0"/>
                  </a:lnTo>
                  <a:lnTo>
                    <a:pt x="11" y="997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558D"/>
                </a:gs>
                <a:gs pos="100000">
                  <a:srgbClr val="F37F8D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953519" y="3012734"/>
              <a:ext cx="2802300" cy="1290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598"/>
                  </a:moveTo>
                  <a:lnTo>
                    <a:pt x="10557" y="0"/>
                  </a:lnTo>
                  <a:lnTo>
                    <a:pt x="21600" y="11392"/>
                  </a:lnTo>
                  <a:lnTo>
                    <a:pt x="10753" y="21600"/>
                  </a:lnTo>
                  <a:lnTo>
                    <a:pt x="0" y="11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7F8D"/>
                </a:gs>
                <a:gs pos="100000">
                  <a:srgbClr val="F3558D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54621" y="2656732"/>
            <a:ext cx="1794989" cy="1290220"/>
            <a:chOff x="2454621" y="2656732"/>
            <a:chExt cx="1794989" cy="1290220"/>
          </a:xfrm>
        </p:grpSpPr>
        <p:sp>
          <p:nvSpPr>
            <p:cNvPr id="192" name="Shape 192"/>
            <p:cNvSpPr/>
            <p:nvPr/>
          </p:nvSpPr>
          <p:spPr>
            <a:xfrm>
              <a:off x="2458884" y="3099378"/>
              <a:ext cx="898527" cy="846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" y="0"/>
                  </a:moveTo>
                  <a:lnTo>
                    <a:pt x="0" y="12146"/>
                  </a:lnTo>
                  <a:lnTo>
                    <a:pt x="21600" y="21600"/>
                  </a:lnTo>
                  <a:lnTo>
                    <a:pt x="21547" y="9865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FF6FF"/>
                </a:gs>
                <a:gs pos="100000">
                  <a:srgbClr val="4EBFF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3350998" y="3068524"/>
              <a:ext cx="898612" cy="87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" y="21600"/>
                  </a:moveTo>
                  <a:lnTo>
                    <a:pt x="21598" y="11193"/>
                  </a:lnTo>
                  <a:lnTo>
                    <a:pt x="21600" y="0"/>
                  </a:lnTo>
                  <a:lnTo>
                    <a:pt x="0" y="10486"/>
                  </a:lnTo>
                  <a:lnTo>
                    <a:pt x="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EBFFF"/>
                </a:gs>
                <a:gs pos="100000">
                  <a:srgbClr val="2FF6F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454621" y="2656732"/>
              <a:ext cx="1785851" cy="835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598"/>
                  </a:moveTo>
                  <a:lnTo>
                    <a:pt x="10733" y="0"/>
                  </a:lnTo>
                  <a:lnTo>
                    <a:pt x="21600" y="11008"/>
                  </a:lnTo>
                  <a:lnTo>
                    <a:pt x="10932" y="21600"/>
                  </a:lnTo>
                  <a:lnTo>
                    <a:pt x="0" y="11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FF6FF"/>
                </a:gs>
                <a:gs pos="100000">
                  <a:srgbClr val="4EBFF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96" name="Shape 196"/>
          <p:cNvSpPr/>
          <p:nvPr/>
        </p:nvSpPr>
        <p:spPr>
          <a:xfrm>
            <a:off x="7239000" y="7169956"/>
            <a:ext cx="4229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4BDDAD"/>
                </a:solidFill>
              </a:defRPr>
            </a:lvl1pPr>
          </a:lstStyle>
          <a:p>
            <a:r>
              <a:t>项目计划和需求分析</a:t>
            </a:r>
          </a:p>
        </p:txBody>
      </p:sp>
      <p:sp>
        <p:nvSpPr>
          <p:cNvPr id="197" name="Shape 197"/>
          <p:cNvSpPr/>
          <p:nvPr/>
        </p:nvSpPr>
        <p:spPr>
          <a:xfrm>
            <a:off x="7097261" y="5188785"/>
            <a:ext cx="3108261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BD401"/>
                </a:solidFill>
              </a:defRPr>
            </a:pPr>
            <a:r>
              <a:t>设计</a:t>
            </a:r>
            <a:r>
              <a:rPr sz="2300">
                <a:solidFill>
                  <a:srgbClr val="FCDA40"/>
                </a:solidFill>
                <a:latin typeface="Helvetica"/>
                <a:ea typeface="Helvetica"/>
                <a:cs typeface="Helvetica"/>
                <a:sym typeface="Helvetica"/>
              </a:rPr>
              <a:t>:a.</a:t>
            </a:r>
            <a:r>
              <a:rPr sz="2300"/>
              <a:t>总体设计</a:t>
            </a:r>
          </a:p>
          <a:p>
            <a:pPr>
              <a:defRPr>
                <a:solidFill>
                  <a:srgbClr val="FBD401"/>
                </a:solidFill>
              </a:defRPr>
            </a:pPr>
            <a:r>
              <a:rPr sz="2300"/>
              <a:t>            b.系统设计</a:t>
            </a:r>
          </a:p>
        </p:txBody>
      </p:sp>
      <p:sp>
        <p:nvSpPr>
          <p:cNvPr id="198" name="Shape 198"/>
          <p:cNvSpPr/>
          <p:nvPr/>
        </p:nvSpPr>
        <p:spPr>
          <a:xfrm>
            <a:off x="7238999" y="921821"/>
            <a:ext cx="282478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4EB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测试</a:t>
            </a:r>
            <a:r>
              <a:rPr sz="2300"/>
              <a:t>：a.集成测试</a:t>
            </a:r>
          </a:p>
          <a:p>
            <a:pPr>
              <a:defRPr sz="2300">
                <a:solidFill>
                  <a:srgbClr val="4EB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b.系统测试</a:t>
            </a:r>
          </a:p>
        </p:txBody>
      </p:sp>
      <p:sp>
        <p:nvSpPr>
          <p:cNvPr id="199" name="Shape 199"/>
          <p:cNvSpPr/>
          <p:nvPr/>
        </p:nvSpPr>
        <p:spPr>
          <a:xfrm>
            <a:off x="6897654" y="2997698"/>
            <a:ext cx="6188346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300">
                <a:solidFill>
                  <a:srgbClr val="F3558D"/>
                </a:solidFill>
              </a:defRPr>
            </a:pPr>
            <a:r>
              <a:rPr sz="3600"/>
              <a:t>编码</a:t>
            </a:r>
            <a:r>
              <a:t>:a.客户端用户界面b.客户端逻辑编码</a:t>
            </a:r>
          </a:p>
          <a:p>
            <a:pPr marL="723900" marR="457200" indent="-228600" algn="just" defTabSz="457200">
              <a:defRPr sz="2300">
                <a:solidFill>
                  <a:srgbClr val="F57DA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c.客户端通信程序d.服务器通信程序</a:t>
            </a:r>
          </a:p>
          <a:p>
            <a:pPr marL="723900" marR="457200" indent="-228600" algn="just" defTabSz="457200">
              <a:defRPr sz="2300">
                <a:solidFill>
                  <a:srgbClr val="F57DA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e.服务器逻辑编码f.	数据库搭建与部署</a:t>
            </a:r>
          </a:p>
        </p:txBody>
      </p:sp>
      <p:sp>
        <p:nvSpPr>
          <p:cNvPr id="200" name="Shape 200"/>
          <p:cNvSpPr/>
          <p:nvPr/>
        </p:nvSpPr>
        <p:spPr>
          <a:xfrm flipV="1">
            <a:off x="3777531" y="1482414"/>
            <a:ext cx="1564413" cy="1564414"/>
          </a:xfrm>
          <a:prstGeom prst="line">
            <a:avLst/>
          </a:prstGeom>
          <a:ln w="63500">
            <a:solidFill>
              <a:srgbClr val="4EB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5302820" y="1493321"/>
            <a:ext cx="1795918" cy="1"/>
          </a:xfrm>
          <a:prstGeom prst="line">
            <a:avLst/>
          </a:prstGeom>
          <a:ln w="63500">
            <a:solidFill>
              <a:srgbClr val="4EB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2" name="Shape 202"/>
          <p:cNvSpPr/>
          <p:nvPr/>
        </p:nvSpPr>
        <p:spPr>
          <a:xfrm flipV="1">
            <a:off x="4629751" y="3432192"/>
            <a:ext cx="691700" cy="472959"/>
          </a:xfrm>
          <a:prstGeom prst="line">
            <a:avLst/>
          </a:prstGeom>
          <a:ln w="63500">
            <a:solidFill>
              <a:srgbClr val="F355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5305428" y="3429760"/>
            <a:ext cx="1790701" cy="1"/>
          </a:xfrm>
          <a:prstGeom prst="line">
            <a:avLst/>
          </a:prstGeom>
          <a:ln w="63500">
            <a:solidFill>
              <a:srgbClr val="F355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5905500" y="5572149"/>
            <a:ext cx="1193801" cy="1"/>
          </a:xfrm>
          <a:prstGeom prst="line">
            <a:avLst/>
          </a:prstGeom>
          <a:ln w="63500">
            <a:solidFill>
              <a:srgbClr val="FBD40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5305429" y="7538256"/>
            <a:ext cx="1790701" cy="1"/>
          </a:xfrm>
          <a:prstGeom prst="line">
            <a:avLst/>
          </a:prstGeom>
          <a:ln w="63500">
            <a:solidFill>
              <a:srgbClr val="4BDDA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629751" y="7339018"/>
            <a:ext cx="691700" cy="197496"/>
          </a:xfrm>
          <a:prstGeom prst="line">
            <a:avLst/>
          </a:prstGeom>
          <a:ln w="63500">
            <a:solidFill>
              <a:srgbClr val="4BDD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4779775" y="5384775"/>
            <a:ext cx="1180700" cy="196948"/>
          </a:xfrm>
          <a:prstGeom prst="line">
            <a:avLst/>
          </a:prstGeom>
          <a:ln w="63500">
            <a:solidFill>
              <a:srgbClr val="FBD4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5040" y="60831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>
                    <a:alpha val="50000"/>
                  </a:srgbClr>
                </a:solidFill>
              </a:defRPr>
            </a:lvl1pPr>
          </a:lstStyle>
          <a:p>
            <a:r>
              <a:t>任务分解</a:t>
            </a:r>
          </a:p>
        </p:txBody>
      </p:sp>
      <p:sp>
        <p:nvSpPr>
          <p:cNvPr id="209" name="Shape 209"/>
          <p:cNvSpPr/>
          <p:nvPr/>
        </p:nvSpPr>
        <p:spPr>
          <a:xfrm>
            <a:off x="2486847" y="270381"/>
            <a:ext cx="317501" cy="317501"/>
          </a:xfrm>
          <a:prstGeom prst="rect">
            <a:avLst/>
          </a:prstGeom>
          <a:solidFill>
            <a:srgbClr val="F3558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2090021" y="270381"/>
            <a:ext cx="317501" cy="317501"/>
          </a:xfrm>
          <a:prstGeom prst="rect">
            <a:avLst/>
          </a:prstGeom>
          <a:solidFill>
            <a:srgbClr val="4EB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3280499" y="270381"/>
            <a:ext cx="317501" cy="317501"/>
          </a:xfrm>
          <a:prstGeom prst="rect">
            <a:avLst/>
          </a:prstGeom>
          <a:solidFill>
            <a:srgbClr val="12E0A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2883673" y="270381"/>
            <a:ext cx="317501" cy="317501"/>
          </a:xfrm>
          <a:prstGeom prst="rect">
            <a:avLst/>
          </a:prstGeom>
          <a:solidFill>
            <a:srgbClr val="FBD4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61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0" y="3181277"/>
            <a:ext cx="12632897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2" name="组合 1"/>
          <p:cNvGrpSpPr/>
          <p:nvPr/>
        </p:nvGrpSpPr>
        <p:grpSpPr>
          <a:xfrm>
            <a:off x="3185046" y="2990777"/>
            <a:ext cx="381001" cy="381001"/>
            <a:chOff x="3185046" y="2990777"/>
            <a:chExt cx="381001" cy="381001"/>
          </a:xfrm>
        </p:grpSpPr>
        <p:sp>
          <p:nvSpPr>
            <p:cNvPr id="215" name="Shape 215"/>
            <p:cNvSpPr/>
            <p:nvPr/>
          </p:nvSpPr>
          <p:spPr>
            <a:xfrm>
              <a:off x="3185046" y="2990777"/>
              <a:ext cx="381001" cy="381001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3240510" y="3055128"/>
              <a:ext cx="254001" cy="254001"/>
            </a:xfrm>
            <a:prstGeom prst="ellipse">
              <a:avLst/>
            </a:prstGeom>
            <a:solidFill>
              <a:srgbClr val="45617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1900" y="2978898"/>
            <a:ext cx="381000" cy="381001"/>
            <a:chOff x="6311900" y="2978898"/>
            <a:chExt cx="381000" cy="381001"/>
          </a:xfrm>
        </p:grpSpPr>
        <p:sp>
          <p:nvSpPr>
            <p:cNvPr id="216" name="Shape 216"/>
            <p:cNvSpPr/>
            <p:nvPr/>
          </p:nvSpPr>
          <p:spPr>
            <a:xfrm>
              <a:off x="6311900" y="2978898"/>
              <a:ext cx="381000" cy="381001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6375400" y="3042398"/>
              <a:ext cx="254000" cy="254001"/>
            </a:xfrm>
            <a:prstGeom prst="ellipse">
              <a:avLst/>
            </a:prstGeom>
            <a:solidFill>
              <a:srgbClr val="45617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19" name="Shape 219"/>
          <p:cNvSpPr/>
          <p:nvPr/>
        </p:nvSpPr>
        <p:spPr>
          <a:xfrm flipV="1">
            <a:off x="3375546" y="2366296"/>
            <a:ext cx="1" cy="636360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2740546" y="1133790"/>
            <a:ext cx="1270001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21" name="计划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9102" y="1224247"/>
            <a:ext cx="1089088" cy="1089087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222"/>
          <p:cNvSpPr/>
          <p:nvPr/>
        </p:nvSpPr>
        <p:spPr>
          <a:xfrm flipV="1">
            <a:off x="6502400" y="2354417"/>
            <a:ext cx="1" cy="63636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5867400" y="112191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24" name="需求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19781" y="1349671"/>
            <a:ext cx="965238" cy="965239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>
            <a:off x="0" y="6594907"/>
            <a:ext cx="13004800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7" name="组合 6"/>
          <p:cNvGrpSpPr/>
          <p:nvPr/>
        </p:nvGrpSpPr>
        <p:grpSpPr>
          <a:xfrm>
            <a:off x="4283566" y="6404407"/>
            <a:ext cx="381001" cy="381001"/>
            <a:chOff x="4283566" y="6404407"/>
            <a:chExt cx="381001" cy="381001"/>
          </a:xfrm>
        </p:grpSpPr>
        <p:sp>
          <p:nvSpPr>
            <p:cNvPr id="226" name="Shape 226"/>
            <p:cNvSpPr/>
            <p:nvPr/>
          </p:nvSpPr>
          <p:spPr>
            <a:xfrm>
              <a:off x="4283566" y="6404407"/>
              <a:ext cx="381001" cy="381001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4347066" y="6467907"/>
              <a:ext cx="254001" cy="254001"/>
            </a:xfrm>
            <a:prstGeom prst="ellipse">
              <a:avLst/>
            </a:prstGeom>
            <a:solidFill>
              <a:srgbClr val="45617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38057" y="6404407"/>
            <a:ext cx="381001" cy="381001"/>
            <a:chOff x="6938057" y="6404407"/>
            <a:chExt cx="381001" cy="381001"/>
          </a:xfrm>
        </p:grpSpPr>
        <p:sp>
          <p:nvSpPr>
            <p:cNvPr id="227" name="Shape 227"/>
            <p:cNvSpPr/>
            <p:nvPr/>
          </p:nvSpPr>
          <p:spPr>
            <a:xfrm>
              <a:off x="6938057" y="6404407"/>
              <a:ext cx="381001" cy="381001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7001557" y="6467907"/>
              <a:ext cx="254001" cy="254001"/>
            </a:xfrm>
            <a:prstGeom prst="ellipse">
              <a:avLst/>
            </a:prstGeom>
            <a:solidFill>
              <a:srgbClr val="45617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30" name="Shape 230"/>
          <p:cNvSpPr/>
          <p:nvPr/>
        </p:nvSpPr>
        <p:spPr>
          <a:xfrm flipV="1">
            <a:off x="4474066" y="6768307"/>
            <a:ext cx="1" cy="63636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3839066" y="7229496"/>
            <a:ext cx="1270001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Shape 232"/>
          <p:cNvSpPr/>
          <p:nvPr/>
        </p:nvSpPr>
        <p:spPr>
          <a:xfrm flipV="1">
            <a:off x="7128557" y="6768307"/>
            <a:ext cx="1" cy="63636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6493557" y="7229496"/>
            <a:ext cx="1270001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 rot="5400000">
            <a:off x="12637144" y="2990777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9438754" y="2978898"/>
            <a:ext cx="381001" cy="381001"/>
            <a:chOff x="9438754" y="2978898"/>
            <a:chExt cx="381001" cy="381001"/>
          </a:xfrm>
        </p:grpSpPr>
        <p:sp>
          <p:nvSpPr>
            <p:cNvPr id="235" name="Shape 235"/>
            <p:cNvSpPr/>
            <p:nvPr/>
          </p:nvSpPr>
          <p:spPr>
            <a:xfrm>
              <a:off x="9438754" y="2978898"/>
              <a:ext cx="381001" cy="381001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9502254" y="3042398"/>
              <a:ext cx="254001" cy="254001"/>
            </a:xfrm>
            <a:prstGeom prst="ellipse">
              <a:avLst/>
            </a:prstGeom>
            <a:solidFill>
              <a:srgbClr val="45617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37" name="Shape 237"/>
          <p:cNvSpPr/>
          <p:nvPr/>
        </p:nvSpPr>
        <p:spPr>
          <a:xfrm flipV="1">
            <a:off x="9629254" y="2354417"/>
            <a:ext cx="1" cy="63636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8994254" y="1133790"/>
            <a:ext cx="1270001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9" name="设计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11074" y="1438732"/>
            <a:ext cx="636361" cy="636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测试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10377" y="7546316"/>
            <a:ext cx="636361" cy="636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交付产品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55886" y="7546316"/>
            <a:ext cx="636361" cy="636361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Shape 242"/>
          <p:cNvSpPr/>
          <p:nvPr/>
        </p:nvSpPr>
        <p:spPr>
          <a:xfrm rot="16200000">
            <a:off x="-60860" y="6404407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2639263" y="3556847"/>
            <a:ext cx="147256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>
                <a:solidFill>
                  <a:srgbClr val="FFFFFF"/>
                </a:solidFill>
              </a:defRPr>
            </a:pPr>
            <a:r>
              <a:t>项目计划</a:t>
            </a:r>
          </a:p>
          <a:p>
            <a:pPr>
              <a:defRPr sz="2500">
                <a:solidFill>
                  <a:srgbClr val="FFFFFF"/>
                </a:solidFill>
              </a:defRPr>
            </a:pPr>
            <a:r>
              <a:t>3.6-3.9</a:t>
            </a:r>
          </a:p>
        </p:txBody>
      </p:sp>
      <p:sp>
        <p:nvSpPr>
          <p:cNvPr id="244" name="Shape 244"/>
          <p:cNvSpPr/>
          <p:nvPr/>
        </p:nvSpPr>
        <p:spPr>
          <a:xfrm>
            <a:off x="5766117" y="3556847"/>
            <a:ext cx="147256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>
                <a:solidFill>
                  <a:srgbClr val="FFFFFF"/>
                </a:solidFill>
              </a:defRPr>
            </a:pPr>
            <a:r>
              <a:t>需求分析</a:t>
            </a:r>
          </a:p>
          <a:p>
            <a:pPr>
              <a:defRPr sz="2500">
                <a:solidFill>
                  <a:srgbClr val="FFFFFF"/>
                </a:solidFill>
              </a:defRPr>
            </a:pPr>
            <a:r>
              <a:t>3.8-3.13</a:t>
            </a:r>
          </a:p>
        </p:txBody>
      </p:sp>
      <p:sp>
        <p:nvSpPr>
          <p:cNvPr id="245" name="Shape 245"/>
          <p:cNvSpPr/>
          <p:nvPr/>
        </p:nvSpPr>
        <p:spPr>
          <a:xfrm>
            <a:off x="8901385" y="3556847"/>
            <a:ext cx="145573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>
                <a:solidFill>
                  <a:srgbClr val="FFFFFF"/>
                </a:solidFill>
              </a:defRPr>
            </a:pPr>
            <a:r>
              <a:t>设计</a:t>
            </a:r>
          </a:p>
          <a:p>
            <a:pPr>
              <a:defRPr sz="2500">
                <a:solidFill>
                  <a:srgbClr val="FFFFFF"/>
                </a:solidFill>
              </a:defRPr>
            </a:pPr>
            <a:r>
              <a:t>3.17-3.29</a:t>
            </a:r>
          </a:p>
        </p:txBody>
      </p:sp>
      <p:sp>
        <p:nvSpPr>
          <p:cNvPr id="246" name="Shape 246"/>
          <p:cNvSpPr/>
          <p:nvPr/>
        </p:nvSpPr>
        <p:spPr>
          <a:xfrm>
            <a:off x="9143444" y="5390099"/>
            <a:ext cx="127920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>
                <a:solidFill>
                  <a:srgbClr val="FFFFFF"/>
                </a:solidFill>
              </a:defRPr>
            </a:pPr>
            <a:r>
              <a:t>编码</a:t>
            </a:r>
          </a:p>
          <a:p>
            <a:pPr>
              <a:defRPr sz="2500">
                <a:solidFill>
                  <a:srgbClr val="FFFFFF"/>
                </a:solidFill>
              </a:defRPr>
            </a:pPr>
            <a:r>
              <a:t>3.30-4.7</a:t>
            </a:r>
          </a:p>
        </p:txBody>
      </p:sp>
      <p:sp>
        <p:nvSpPr>
          <p:cNvPr id="247" name="Shape 247"/>
          <p:cNvSpPr/>
          <p:nvPr/>
        </p:nvSpPr>
        <p:spPr>
          <a:xfrm>
            <a:off x="6400688" y="5390099"/>
            <a:ext cx="145573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>
                <a:solidFill>
                  <a:srgbClr val="FFFFFF"/>
                </a:solidFill>
              </a:defRPr>
            </a:pPr>
            <a:r>
              <a:t>测试</a:t>
            </a:r>
          </a:p>
          <a:p>
            <a:pPr>
              <a:defRPr sz="2500">
                <a:solidFill>
                  <a:srgbClr val="FFFFFF"/>
                </a:solidFill>
              </a:defRPr>
            </a:pPr>
            <a:r>
              <a:t>4.10-4.19</a:t>
            </a:r>
          </a:p>
        </p:txBody>
      </p:sp>
      <p:sp>
        <p:nvSpPr>
          <p:cNvPr id="248" name="Shape 248"/>
          <p:cNvSpPr/>
          <p:nvPr/>
        </p:nvSpPr>
        <p:spPr>
          <a:xfrm>
            <a:off x="3746197" y="5390099"/>
            <a:ext cx="145573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>
                <a:solidFill>
                  <a:srgbClr val="FFFFFF"/>
                </a:solidFill>
              </a:defRPr>
            </a:pPr>
            <a:r>
              <a:t>交付</a:t>
            </a:r>
          </a:p>
          <a:p>
            <a:pPr>
              <a:defRPr sz="2500">
                <a:solidFill>
                  <a:srgbClr val="FFFFFF"/>
                </a:solidFill>
              </a:defRPr>
            </a:pPr>
            <a:r>
              <a:t>4.20-4.25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592547" y="6398262"/>
            <a:ext cx="381001" cy="381001"/>
            <a:chOff x="9592547" y="6398262"/>
            <a:chExt cx="381001" cy="381001"/>
          </a:xfrm>
        </p:grpSpPr>
        <p:sp>
          <p:nvSpPr>
            <p:cNvPr id="249" name="Shape 249"/>
            <p:cNvSpPr/>
            <p:nvPr/>
          </p:nvSpPr>
          <p:spPr>
            <a:xfrm>
              <a:off x="9592547" y="6398262"/>
              <a:ext cx="381001" cy="381001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9656047" y="6461762"/>
              <a:ext cx="254001" cy="254001"/>
            </a:xfrm>
            <a:prstGeom prst="ellipse">
              <a:avLst/>
            </a:prstGeom>
            <a:solidFill>
              <a:srgbClr val="45617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51" name="Shape 251"/>
          <p:cNvSpPr/>
          <p:nvPr/>
        </p:nvSpPr>
        <p:spPr>
          <a:xfrm flipV="1">
            <a:off x="9783047" y="6716582"/>
            <a:ext cx="1" cy="63636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9148047" y="7223352"/>
            <a:ext cx="1270001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3" name="代码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300428" y="7381878"/>
            <a:ext cx="965239" cy="965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8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9" grpId="0" animBg="1"/>
      <p:bldP spid="220" grpId="0" animBg="1"/>
      <p:bldP spid="222" grpId="0" animBg="1"/>
      <p:bldP spid="223" grpId="0" animBg="1"/>
      <p:bldP spid="225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7" grpId="0" animBg="1"/>
      <p:bldP spid="238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51" grpId="0" animBg="1"/>
      <p:bldP spid="2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2095523" y="4328610"/>
            <a:ext cx="135058" cy="810586"/>
          </a:xfrm>
          <a:prstGeom prst="rect">
            <a:avLst/>
          </a:prstGeom>
          <a:solidFill>
            <a:srgbClr val="28282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1593674" y="4470400"/>
            <a:ext cx="913869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4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Thanks For Your Attention</a:t>
            </a:r>
          </a:p>
        </p:txBody>
      </p:sp>
      <p:sp>
        <p:nvSpPr>
          <p:cNvPr id="257" name="Shape 257"/>
          <p:cNvSpPr/>
          <p:nvPr/>
        </p:nvSpPr>
        <p:spPr>
          <a:xfrm>
            <a:off x="10417630" y="4819650"/>
            <a:ext cx="317501" cy="317500"/>
          </a:xfrm>
          <a:prstGeom prst="rect">
            <a:avLst/>
          </a:prstGeom>
          <a:solidFill>
            <a:srgbClr val="F3558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10020803" y="4819650"/>
            <a:ext cx="317501" cy="317500"/>
          </a:xfrm>
          <a:prstGeom prst="rect">
            <a:avLst/>
          </a:prstGeom>
          <a:solidFill>
            <a:srgbClr val="4EB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11211281" y="4819650"/>
            <a:ext cx="317501" cy="317500"/>
          </a:xfrm>
          <a:prstGeom prst="rect">
            <a:avLst/>
          </a:prstGeom>
          <a:solidFill>
            <a:srgbClr val="12E0A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0814456" y="4819650"/>
            <a:ext cx="317501" cy="317500"/>
          </a:xfrm>
          <a:prstGeom prst="rect">
            <a:avLst/>
          </a:prstGeom>
          <a:solidFill>
            <a:srgbClr val="FBD4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112</Words>
  <Application>Microsoft Office PowerPoint</Application>
  <PresentationFormat>自定义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Helvetica Light</vt:lpstr>
      <vt:lpstr>Helvetica Neue</vt:lpstr>
      <vt:lpstr>Helvetica</vt:lpstr>
      <vt:lpstr>Times New Roman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李浩然</cp:lastModifiedBy>
  <cp:revision>63</cp:revision>
  <dcterms:modified xsi:type="dcterms:W3CDTF">2017-04-23T16:47:06Z</dcterms:modified>
</cp:coreProperties>
</file>