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corkren" userId="5612957ba6ccce79" providerId="LiveId" clId="{07CEA6BF-4800-4E32-B6A8-5454CDC436BF}"/>
    <pc:docChg chg="custSel modSld">
      <pc:chgData name="grant corkren" userId="5612957ba6ccce79" providerId="LiveId" clId="{07CEA6BF-4800-4E32-B6A8-5454CDC436BF}" dt="2024-10-19T16:24:13.529" v="2169" actId="20577"/>
      <pc:docMkLst>
        <pc:docMk/>
      </pc:docMkLst>
      <pc:sldChg chg="modSp mod">
        <pc:chgData name="grant corkren" userId="5612957ba6ccce79" providerId="LiveId" clId="{07CEA6BF-4800-4E32-B6A8-5454CDC436BF}" dt="2024-10-14T14:15:47.124" v="36" actId="20577"/>
        <pc:sldMkLst>
          <pc:docMk/>
          <pc:sldMk cId="0" sldId="258"/>
        </pc:sldMkLst>
        <pc:spChg chg="mod">
          <ac:chgData name="grant corkren" userId="5612957ba6ccce79" providerId="LiveId" clId="{07CEA6BF-4800-4E32-B6A8-5454CDC436BF}" dt="2024-10-14T14:15:47.124" v="36" actId="20577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19:58.607" v="268" actId="20577"/>
        <pc:sldMkLst>
          <pc:docMk/>
          <pc:sldMk cId="0" sldId="259"/>
        </pc:sldMkLst>
        <pc:spChg chg="mod">
          <ac:chgData name="grant corkren" userId="5612957ba6ccce79" providerId="LiveId" clId="{07CEA6BF-4800-4E32-B6A8-5454CDC436BF}" dt="2024-10-14T14:19:58.607" v="268" actId="20577"/>
          <ac:spMkLst>
            <pc:docMk/>
            <pc:sldMk cId="0" sldId="259"/>
            <ac:spMk id="78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24:24.625" v="442" actId="20577"/>
        <pc:sldMkLst>
          <pc:docMk/>
          <pc:sldMk cId="0" sldId="260"/>
        </pc:sldMkLst>
        <pc:spChg chg="mod">
          <ac:chgData name="grant corkren" userId="5612957ba6ccce79" providerId="LiveId" clId="{07CEA6BF-4800-4E32-B6A8-5454CDC436BF}" dt="2024-10-14T14:24:24.625" v="442" actId="20577"/>
          <ac:spMkLst>
            <pc:docMk/>
            <pc:sldMk cId="0" sldId="260"/>
            <ac:spMk id="85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26:14.490" v="497" actId="20577"/>
        <pc:sldMkLst>
          <pc:docMk/>
          <pc:sldMk cId="0" sldId="262"/>
        </pc:sldMkLst>
        <pc:spChg chg="mod">
          <ac:chgData name="grant corkren" userId="5612957ba6ccce79" providerId="LiveId" clId="{07CEA6BF-4800-4E32-B6A8-5454CDC436BF}" dt="2024-10-14T14:26:14.490" v="497" actId="20577"/>
          <ac:spMkLst>
            <pc:docMk/>
            <pc:sldMk cId="0" sldId="262"/>
            <ac:spMk id="98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9T16:24:13.529" v="2169" actId="20577"/>
        <pc:sldMkLst>
          <pc:docMk/>
          <pc:sldMk cId="0" sldId="267"/>
        </pc:sldMkLst>
        <pc:spChg chg="mod">
          <ac:chgData name="grant corkren" userId="5612957ba6ccce79" providerId="LiveId" clId="{07CEA6BF-4800-4E32-B6A8-5454CDC436BF}" dt="2024-10-14T14:29:48.376" v="626" actId="20577"/>
          <ac:spMkLst>
            <pc:docMk/>
            <pc:sldMk cId="0" sldId="267"/>
            <ac:spMk id="129" creationId="{00000000-0000-0000-0000-000000000000}"/>
          </ac:spMkLst>
        </pc:spChg>
        <pc:spChg chg="mod">
          <ac:chgData name="grant corkren" userId="5612957ba6ccce79" providerId="LiveId" clId="{07CEA6BF-4800-4E32-B6A8-5454CDC436BF}" dt="2024-10-19T16:24:13.529" v="2169" actId="20577"/>
          <ac:spMkLst>
            <pc:docMk/>
            <pc:sldMk cId="0" sldId="267"/>
            <ac:spMk id="130" creationId="{00000000-0000-0000-0000-000000000000}"/>
          </ac:spMkLst>
        </pc:spChg>
        <pc:picChg chg="mod">
          <ac:chgData name="grant corkren" userId="5612957ba6ccce79" providerId="LiveId" clId="{07CEA6BF-4800-4E32-B6A8-5454CDC436BF}" dt="2024-10-19T16:20:43.868" v="1974" actId="14100"/>
          <ac:picMkLst>
            <pc:docMk/>
            <pc:sldMk cId="0" sldId="267"/>
            <ac:picMk id="131" creationId="{00000000-0000-0000-0000-000000000000}"/>
          </ac:picMkLst>
        </pc:picChg>
      </pc:sldChg>
      <pc:sldChg chg="modSp mod">
        <pc:chgData name="grant corkren" userId="5612957ba6ccce79" providerId="LiveId" clId="{07CEA6BF-4800-4E32-B6A8-5454CDC436BF}" dt="2024-10-14T15:53:05.854" v="940" actId="1076"/>
        <pc:sldMkLst>
          <pc:docMk/>
          <pc:sldMk cId="0" sldId="269"/>
        </pc:sldMkLst>
        <pc:picChg chg="mod">
          <ac:chgData name="grant corkren" userId="5612957ba6ccce79" providerId="LiveId" clId="{07CEA6BF-4800-4E32-B6A8-5454CDC436BF}" dt="2024-10-14T15:53:05.854" v="940" actId="1076"/>
          <ac:picMkLst>
            <pc:docMk/>
            <pc:sldMk cId="0" sldId="269"/>
            <ac:picMk id="143" creationId="{00000000-0000-0000-0000-000000000000}"/>
          </ac:picMkLst>
        </pc:picChg>
      </pc:sldChg>
      <pc:sldChg chg="delSp modSp mod">
        <pc:chgData name="grant corkren" userId="5612957ba6ccce79" providerId="LiveId" clId="{07CEA6BF-4800-4E32-B6A8-5454CDC436BF}" dt="2024-10-14T16:11:35.026" v="1261" actId="20577"/>
        <pc:sldMkLst>
          <pc:docMk/>
          <pc:sldMk cId="0" sldId="270"/>
        </pc:sldMkLst>
        <pc:spChg chg="del">
          <ac:chgData name="grant corkren" userId="5612957ba6ccce79" providerId="LiveId" clId="{07CEA6BF-4800-4E32-B6A8-5454CDC436BF}" dt="2024-10-14T15:52:46.793" v="938" actId="21"/>
          <ac:spMkLst>
            <pc:docMk/>
            <pc:sldMk cId="0" sldId="270"/>
            <ac:spMk id="148" creationId="{00000000-0000-0000-0000-000000000000}"/>
          </ac:spMkLst>
        </pc:spChg>
        <pc:spChg chg="mod">
          <ac:chgData name="grant corkren" userId="5612957ba6ccce79" providerId="LiveId" clId="{07CEA6BF-4800-4E32-B6A8-5454CDC436BF}" dt="2024-10-14T16:11:35.026" v="1261" actId="20577"/>
          <ac:spMkLst>
            <pc:docMk/>
            <pc:sldMk cId="0" sldId="270"/>
            <ac:spMk id="149" creationId="{00000000-0000-0000-0000-000000000000}"/>
          </ac:spMkLst>
        </pc:spChg>
        <pc:picChg chg="mod">
          <ac:chgData name="grant corkren" userId="5612957ba6ccce79" providerId="LiveId" clId="{07CEA6BF-4800-4E32-B6A8-5454CDC436BF}" dt="2024-10-14T15:52:52.007" v="939" actId="1076"/>
          <ac:picMkLst>
            <pc:docMk/>
            <pc:sldMk cId="0" sldId="270"/>
            <ac:picMk id="150" creationId="{00000000-0000-0000-0000-000000000000}"/>
          </ac:picMkLst>
        </pc:picChg>
      </pc:sldChg>
      <pc:sldChg chg="modSp mod">
        <pc:chgData name="grant corkren" userId="5612957ba6ccce79" providerId="LiveId" clId="{07CEA6BF-4800-4E32-B6A8-5454CDC436BF}" dt="2024-10-14T16:16:26.277" v="1611" actId="20577"/>
        <pc:sldMkLst>
          <pc:docMk/>
          <pc:sldMk cId="0" sldId="274"/>
        </pc:sldMkLst>
        <pc:spChg chg="mod">
          <ac:chgData name="grant corkren" userId="5612957ba6ccce79" providerId="LiveId" clId="{07CEA6BF-4800-4E32-B6A8-5454CDC436BF}" dt="2024-10-14T16:12:36.723" v="1301" actId="20577"/>
          <ac:spMkLst>
            <pc:docMk/>
            <pc:sldMk cId="0" sldId="274"/>
            <ac:spMk id="174" creationId="{00000000-0000-0000-0000-000000000000}"/>
          </ac:spMkLst>
        </pc:spChg>
        <pc:spChg chg="mod">
          <ac:chgData name="grant corkren" userId="5612957ba6ccce79" providerId="LiveId" clId="{07CEA6BF-4800-4E32-B6A8-5454CDC436BF}" dt="2024-10-14T16:16:26.277" v="1611" actId="20577"/>
          <ac:spMkLst>
            <pc:docMk/>
            <pc:sldMk cId="0" sldId="274"/>
            <ac:spMk id="175" creationId="{00000000-0000-0000-0000-000000000000}"/>
          </ac:spMkLst>
        </pc:spChg>
        <pc:picChg chg="mod">
          <ac:chgData name="grant corkren" userId="5612957ba6ccce79" providerId="LiveId" clId="{07CEA6BF-4800-4E32-B6A8-5454CDC436BF}" dt="2024-10-14T16:12:03.430" v="1262" actId="1076"/>
          <ac:picMkLst>
            <pc:docMk/>
            <pc:sldMk cId="0" sldId="274"/>
            <ac:picMk id="17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673d9d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673d9d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673d9d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673d9d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673d9d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673d9d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673d9da3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673d9da3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673d9da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673d9da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9673d9da3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9673d9da3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673d9da3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9673d9da3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9673d9da3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9673d9da3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673d9da3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673d9da3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673d9da3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673d9da3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673d9da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673d9da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673d9da3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673d9da3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673d9da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673d9da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673d9da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673d9da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673d9d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673d9da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9673d9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9673d9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673d9da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673d9da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673d9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673d9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673d9d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673d9d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522/532 Final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Will Davis, Grant Corkren, and Chloe Drummond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61800" y="445025"/>
            <a:ext cx="28011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by month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94" y="0"/>
            <a:ext cx="63971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by day of the day 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75" y="1152475"/>
            <a:ext cx="6324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54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Cancellation of a flight given the flight is taking off at the airline’s hub or not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438381"/>
            <a:ext cx="4856201" cy="3130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Hub=1 – The flight took off from the flight’s airline hub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hypothesis of difference of two proportions showed a p-value &lt; 0.0001.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means a flight is less likely to be canceled if it is taking off from its </a:t>
            </a:r>
            <a:r>
              <a:rPr lang="en-US"/>
              <a:t>hub than </a:t>
            </a:r>
            <a:r>
              <a:rPr lang="en-US" dirty="0"/>
              <a:t>from an airport that is not the hub for the airline associated with the flight. </a:t>
            </a: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23" y="1012588"/>
            <a:ext cx="3801224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subquery for above average percent cancelled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400" y="1017725"/>
            <a:ext cx="5943600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9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sample 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857" y="608678"/>
            <a:ext cx="4565250" cy="4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395555"/>
            <a:ext cx="3407545" cy="4173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Models fitted from the original dataset only predicted that the flights would not be canceled, except for a few neural network models which each predicted very few cancellations. </a:t>
            </a:r>
            <a:endParaRPr dirty="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614" y="245808"/>
            <a:ext cx="5239425" cy="44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50/50 without prior probability 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38" y="881125"/>
            <a:ext cx="5077376" cy="41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0" y="280550"/>
            <a:ext cx="5185875" cy="4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21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50/50 with prior probability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16" y="436198"/>
            <a:ext cx="4154884" cy="44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128427"/>
            <a:ext cx="3833922" cy="889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with modified sample</a:t>
            </a:r>
            <a:endParaRPr dirty="0"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83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false negatives of these models are high but high because it is accounting for prior probability from the original sample. The models are now predicting flight cancellations  (true positives). </a:t>
            </a:r>
            <a:endParaRPr dirty="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00" y="220285"/>
            <a:ext cx="4424700" cy="4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Data sets: flights, airlines, hubs, and airports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Flights: 31 variables and roughly 5.8 million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Airlines: 2 variables and 14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Hubs:  2 variables and  15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Airports: 7 variables and 322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focus of this analysis is to predict cancellations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Results/Discussion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sample: true positive rate 0.41% and true negative rate 100%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sample with prior: true positive rate 3.41%  and true negative rate 99.91%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quality data (less to no missing values) and better variables would drive a more accurate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50/50 split with no prior probability best model misclassification rate is .22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initial sample given only contained 2% cancellations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result, models using the original date would very rarely predict a cancellation, and thus we chose to resample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new sample contained a 50/50 split of cancellations and non-cancellations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Predictor variables were assessed for potential correlations and missing values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4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Most of the dataset consisted of flights that were not canceled. This skewed the models to predict that a flight would not be canceled. This led to models having a misclassification rate of two percent, which is good, but does not give us any valuable information.  </a:t>
            </a: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75" y="1152475"/>
            <a:ext cx="5383000" cy="2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Delay variables were rejected 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value=0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Departure before scheduled time= -1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Departure on time or after scheduled time =1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This variable could skew the model to predict a canceled flight when the variable is missing. 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00" y="1170125"/>
            <a:ext cx="5453101" cy="322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55775" y="1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distance and scheduled time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3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Schedule_time was rejected from the set of predictors since the correlation was high.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25" y="717925"/>
            <a:ext cx="59436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 to predict flight cancellation 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analysis utilized neural networks, regression models, and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 neural networks were built with 3, 5, 10, and 25 hidden units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Optimal decision tree and random forest (bagging and boosting)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6 logistic regression models and 2 regression ensemble models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76425" y="11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summary table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650"/>
            <a:ext cx="9144002" cy="43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summary table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1217"/>
            <a:ext cx="9144003" cy="338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537</Words>
  <Application>Microsoft Office PowerPoint</Application>
  <PresentationFormat>On-screen Show (16:9)</PresentationFormat>
  <Paragraphs>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Proxima Nova</vt:lpstr>
      <vt:lpstr>Spearmint</vt:lpstr>
      <vt:lpstr>ST 522/532 Final Project</vt:lpstr>
      <vt:lpstr>Introduction</vt:lpstr>
      <vt:lpstr>Data Management </vt:lpstr>
      <vt:lpstr>Class imbalance </vt:lpstr>
      <vt:lpstr>All Delay variables were rejected </vt:lpstr>
      <vt:lpstr>Correlation of distance and scheduled time</vt:lpstr>
      <vt:lpstr>Models used to predict flight cancellation </vt:lpstr>
      <vt:lpstr>Airline summary table</vt:lpstr>
      <vt:lpstr>Airport summary table</vt:lpstr>
      <vt:lpstr>Cancellation by month </vt:lpstr>
      <vt:lpstr>Cancellation by day of the day </vt:lpstr>
      <vt:lpstr>Cancellation of a flight given the flight is taking off at the airline’s hub or not</vt:lpstr>
      <vt:lpstr>Airport subquery for above average percent cancelled</vt:lpstr>
      <vt:lpstr>Original sample </vt:lpstr>
      <vt:lpstr>PowerPoint Presentation</vt:lpstr>
      <vt:lpstr>50/50 without prior probability </vt:lpstr>
      <vt:lpstr>PowerPoint Presentation</vt:lpstr>
      <vt:lpstr>50/50 with prior probability</vt:lpstr>
      <vt:lpstr>Models with modified sample</vt:lpstr>
      <vt:lpstr>Results/Discussion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grant corkren</cp:lastModifiedBy>
  <cp:revision>1</cp:revision>
  <dcterms:modified xsi:type="dcterms:W3CDTF">2024-10-19T16:24:14Z</dcterms:modified>
</cp:coreProperties>
</file>