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2/11/2020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2/11/2020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2/11/2020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2/11/2020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2/11/2020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jpeg"/><Relationship Id="rId2" Type="http://schemas.openxmlformats.org/officeDocument/2006/relationships/hyperlink" Target="https://github.com/corlanalexandru/symfony-webpack" TargetMode="External"/><Relationship Id="rId1" Type="http://schemas.openxmlformats.org/officeDocument/2006/relationships/slideLayout" Target="../slideLayouts/slideLayout1.xml"/><Relationship Id="rId6" Type="http://schemas.openxmlformats.org/officeDocument/2006/relationships/hyperlink" Target="https://github.com/corlanalexandru" TargetMode="External"/><Relationship Id="rId5" Type="http://schemas.openxmlformats.org/officeDocument/2006/relationships/image" Target="../media/image2.png"/><Relationship Id="rId4" Type="http://schemas.openxmlformats.org/officeDocument/2006/relationships/hyperlink" Target="https://www.softlead.r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6ABE-9D69-4295-86BC-97603D48D676}"/>
              </a:ext>
            </a:extLst>
          </p:cNvPr>
          <p:cNvSpPr>
            <a:spLocks noGrp="1"/>
          </p:cNvSpPr>
          <p:nvPr>
            <p:ph type="ctrTitle"/>
          </p:nvPr>
        </p:nvSpPr>
        <p:spPr>
          <a:xfrm>
            <a:off x="2392124" y="1380144"/>
            <a:ext cx="7407751" cy="4097712"/>
          </a:xfrm>
        </p:spPr>
        <p:txBody>
          <a:bodyPr/>
          <a:lstStyle/>
          <a:p>
            <a:r>
              <a:rPr lang="en-US" dirty="0"/>
              <a:t>Frontend for backend developers</a:t>
            </a:r>
          </a:p>
        </p:txBody>
      </p:sp>
      <p:pic>
        <p:nvPicPr>
          <p:cNvPr id="1030" name="Picture 6" descr="Imagini pentru github logo png">
            <a:hlinkClick r:id="rId2"/>
            <a:extLst>
              <a:ext uri="{FF2B5EF4-FFF2-40B4-BE49-F238E27FC236}">
                <a16:creationId xmlns:a16="http://schemas.microsoft.com/office/drawing/2014/main" id="{AB61E4A4-F17E-4BD0-83BC-2A66362FE6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9824" y="5919537"/>
            <a:ext cx="821755" cy="7422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oftlead">
            <a:hlinkClick r:id="rId4"/>
            <a:extLst>
              <a:ext uri="{FF2B5EF4-FFF2-40B4-BE49-F238E27FC236}">
                <a16:creationId xmlns:a16="http://schemas.microsoft.com/office/drawing/2014/main" id="{1CFB65D8-7E69-4B1A-9C46-090108D497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7370" r="70175"/>
          <a:stretch/>
        </p:blipFill>
        <p:spPr bwMode="auto">
          <a:xfrm>
            <a:off x="10527229" y="5865675"/>
            <a:ext cx="449179" cy="76002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hlinkClick r:id="rId6"/>
            <a:extLst>
              <a:ext uri="{FF2B5EF4-FFF2-40B4-BE49-F238E27FC236}">
                <a16:creationId xmlns:a16="http://schemas.microsoft.com/office/drawing/2014/main" id="{6A5199E5-27B6-4F64-ABD1-5944FB8756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17467" y="5935579"/>
            <a:ext cx="742690" cy="7426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479845"/>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42E0-D9BB-41C0-9B1B-33966CD4A898}"/>
              </a:ext>
            </a:extLst>
          </p:cNvPr>
          <p:cNvSpPr>
            <a:spLocks noGrp="1"/>
          </p:cNvSpPr>
          <p:nvPr>
            <p:ph type="title"/>
          </p:nvPr>
        </p:nvSpPr>
        <p:spPr/>
        <p:txBody>
          <a:bodyPr>
            <a:normAutofit fontScale="90000"/>
          </a:bodyPr>
          <a:lstStyle/>
          <a:p>
            <a:r>
              <a:rPr lang="en-US" sz="5400" dirty="0"/>
              <a:t>Production build &amp; Advantages</a:t>
            </a:r>
            <a:br>
              <a:rPr lang="en-US" sz="5400" dirty="0"/>
            </a:br>
            <a:endParaRPr lang="en-US" dirty="0"/>
          </a:p>
        </p:txBody>
      </p:sp>
      <p:sp>
        <p:nvSpPr>
          <p:cNvPr id="3" name="Content Placeholder 2">
            <a:extLst>
              <a:ext uri="{FF2B5EF4-FFF2-40B4-BE49-F238E27FC236}">
                <a16:creationId xmlns:a16="http://schemas.microsoft.com/office/drawing/2014/main" id="{DC0FD34C-D8E5-403A-9542-42DA7B6E4B91}"/>
              </a:ext>
            </a:extLst>
          </p:cNvPr>
          <p:cNvSpPr>
            <a:spLocks noGrp="1"/>
          </p:cNvSpPr>
          <p:nvPr>
            <p:ph idx="1"/>
          </p:nvPr>
        </p:nvSpPr>
        <p:spPr/>
        <p:txBody>
          <a:bodyPr/>
          <a:lstStyle/>
          <a:p>
            <a:r>
              <a:rPr lang="en-US" dirty="0"/>
              <a:t>Now that we have these, optimized, versioned files, how can we deploy them up to production?</a:t>
            </a:r>
          </a:p>
          <a:p>
            <a:endParaRPr lang="en-US" dirty="0"/>
          </a:p>
          <a:p>
            <a:r>
              <a:rPr lang="en-US" dirty="0"/>
              <a:t>Run git pull on production and then clear the </a:t>
            </a:r>
            <a:r>
              <a:rPr lang="en-US" dirty="0" err="1"/>
              <a:t>Symfony</a:t>
            </a:r>
            <a:r>
              <a:rPr lang="en-US" dirty="0"/>
              <a:t> cache, you're probably going to need to install node on your production server, run yarn install, and then run yarn build up on production, each time you deploy. That's not ideal, but if you have a simple deployment system, that keeps it simple.</a:t>
            </a:r>
          </a:p>
        </p:txBody>
      </p:sp>
    </p:spTree>
    <p:extLst>
      <p:ext uri="{BB962C8B-B14F-4D97-AF65-F5344CB8AC3E}">
        <p14:creationId xmlns:p14="http://schemas.microsoft.com/office/powerpoint/2010/main" val="2968337706"/>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195D1-4125-4BC0-8F4A-96BBDC22BC16}"/>
              </a:ext>
            </a:extLst>
          </p:cNvPr>
          <p:cNvSpPr>
            <a:spLocks noGrp="1"/>
          </p:cNvSpPr>
          <p:nvPr>
            <p:ph type="title"/>
          </p:nvPr>
        </p:nvSpPr>
        <p:spPr/>
        <p:txBody>
          <a:bodyPr/>
          <a:lstStyle/>
          <a:p>
            <a:r>
              <a:rPr lang="en-US" dirty="0"/>
              <a:t>But … </a:t>
            </a:r>
          </a:p>
        </p:txBody>
      </p:sp>
      <p:sp>
        <p:nvSpPr>
          <p:cNvPr id="3" name="Content Placeholder 2">
            <a:extLst>
              <a:ext uri="{FF2B5EF4-FFF2-40B4-BE49-F238E27FC236}">
                <a16:creationId xmlns:a16="http://schemas.microsoft.com/office/drawing/2014/main" id="{ABF72CF4-A881-4C60-93D0-01B5C06A626E}"/>
              </a:ext>
            </a:extLst>
          </p:cNvPr>
          <p:cNvSpPr>
            <a:spLocks noGrp="1"/>
          </p:cNvSpPr>
          <p:nvPr>
            <p:ph idx="1"/>
          </p:nvPr>
        </p:nvSpPr>
        <p:spPr/>
        <p:txBody>
          <a:bodyPr>
            <a:normAutofit/>
          </a:bodyPr>
          <a:lstStyle/>
          <a:p>
            <a:r>
              <a:rPr lang="en-US" sz="2800" dirty="0"/>
              <a:t>The key thing to understand is that, once you've run yarn build, the only thing that needs to go to production is the public/build directory. So you could literally run yarn build on a different server - or even locally - and then just make sure that this build/ directory gets copied to production.</a:t>
            </a:r>
          </a:p>
        </p:txBody>
      </p:sp>
    </p:spTree>
    <p:extLst>
      <p:ext uri="{BB962C8B-B14F-4D97-AF65-F5344CB8AC3E}">
        <p14:creationId xmlns:p14="http://schemas.microsoft.com/office/powerpoint/2010/main" val="267576348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FA595-9828-4527-BBF6-9823CF69B6EB}"/>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67D82036-661D-44A1-9915-97A98182EF66}"/>
              </a:ext>
            </a:extLst>
          </p:cNvPr>
          <p:cNvSpPr>
            <a:spLocks noGrp="1"/>
          </p:cNvSpPr>
          <p:nvPr>
            <p:ph idx="1"/>
          </p:nvPr>
        </p:nvSpPr>
        <p:spPr/>
        <p:txBody>
          <a:bodyPr>
            <a:normAutofit/>
          </a:bodyPr>
          <a:lstStyle/>
          <a:p>
            <a:r>
              <a:rPr lang="en-US" sz="2800" dirty="0"/>
              <a:t>Actually, there are </a:t>
            </a:r>
            <a:r>
              <a:rPr lang="en-US" sz="2800" i="1" dirty="0"/>
              <a:t>more</a:t>
            </a:r>
            <a:r>
              <a:rPr lang="en-US" sz="2800" dirty="0"/>
              <a:t> features inside Encore - many more, like enabling TypeScript, React or Vue support. But getting those all going should be easy for you now. Go try them team.</a:t>
            </a:r>
          </a:p>
        </p:txBody>
      </p:sp>
    </p:spTree>
    <p:extLst>
      <p:ext uri="{BB962C8B-B14F-4D97-AF65-F5344CB8AC3E}">
        <p14:creationId xmlns:p14="http://schemas.microsoft.com/office/powerpoint/2010/main" val="9732684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188A5-4E4A-4B5E-93F0-4CE5A6CB57B2}"/>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421B0FA6-B287-4340-82AA-E93F90660388}"/>
              </a:ext>
            </a:extLst>
          </p:cNvPr>
          <p:cNvSpPr>
            <a:spLocks noGrp="1"/>
          </p:cNvSpPr>
          <p:nvPr>
            <p:ph idx="1"/>
          </p:nvPr>
        </p:nvSpPr>
        <p:spPr/>
        <p:txBody>
          <a:bodyPr>
            <a:normAutofit/>
          </a:bodyPr>
          <a:lstStyle/>
          <a:p>
            <a:r>
              <a:rPr lang="en-US" sz="2400" dirty="0"/>
              <a:t>Clean and optimized code</a:t>
            </a:r>
          </a:p>
          <a:p>
            <a:r>
              <a:rPr lang="en-US" sz="2400" dirty="0"/>
              <a:t>Each page has one entry script tag and one entry style tag</a:t>
            </a:r>
          </a:p>
          <a:p>
            <a:r>
              <a:rPr lang="en-US" sz="2400" dirty="0"/>
              <a:t>You get automatically file versioning</a:t>
            </a:r>
          </a:p>
          <a:p>
            <a:r>
              <a:rPr lang="en-US" sz="2400" dirty="0"/>
              <a:t>You get automatically old browsers support</a:t>
            </a:r>
          </a:p>
          <a:p>
            <a:r>
              <a:rPr lang="en-US" sz="2400" dirty="0"/>
              <a:t>You get automatically browser cache</a:t>
            </a:r>
          </a:p>
          <a:p>
            <a:r>
              <a:rPr lang="en-US" sz="2400" dirty="0"/>
              <a:t>And last but not least you learn something new</a:t>
            </a:r>
          </a:p>
        </p:txBody>
      </p:sp>
    </p:spTree>
    <p:extLst>
      <p:ext uri="{BB962C8B-B14F-4D97-AF65-F5344CB8AC3E}">
        <p14:creationId xmlns:p14="http://schemas.microsoft.com/office/powerpoint/2010/main" val="173104881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63A2B2-78BE-4939-8BB7-829FE34B4E34}"/>
              </a:ext>
            </a:extLst>
          </p:cNvPr>
          <p:cNvSpPr>
            <a:spLocks noGrp="1"/>
          </p:cNvSpPr>
          <p:nvPr>
            <p:ph type="ctrTitle"/>
          </p:nvPr>
        </p:nvSpPr>
        <p:spPr/>
        <p:txBody>
          <a:bodyPr/>
          <a:lstStyle/>
          <a:p>
            <a:r>
              <a:rPr lang="en-US" dirty="0"/>
              <a:t>Q &amp; a</a:t>
            </a:r>
          </a:p>
        </p:txBody>
      </p:sp>
      <p:sp>
        <p:nvSpPr>
          <p:cNvPr id="5" name="Subtitle 4">
            <a:extLst>
              <a:ext uri="{FF2B5EF4-FFF2-40B4-BE49-F238E27FC236}">
                <a16:creationId xmlns:a16="http://schemas.microsoft.com/office/drawing/2014/main" id="{7B3105E5-E176-4A95-BDD4-73DF049FAD76}"/>
              </a:ext>
            </a:extLst>
          </p:cNvPr>
          <p:cNvSpPr>
            <a:spLocks noGrp="1"/>
          </p:cNvSpPr>
          <p:nvPr>
            <p:ph type="subTitle" idx="1"/>
          </p:nvPr>
        </p:nvSpPr>
        <p:spPr/>
        <p:txBody>
          <a:bodyPr/>
          <a:lstStyle/>
          <a:p>
            <a:r>
              <a:rPr lang="en-US" dirty="0"/>
              <a:t>Thank you for your attention</a:t>
            </a:r>
          </a:p>
        </p:txBody>
      </p:sp>
    </p:spTree>
    <p:extLst>
      <p:ext uri="{BB962C8B-B14F-4D97-AF65-F5344CB8AC3E}">
        <p14:creationId xmlns:p14="http://schemas.microsoft.com/office/powerpoint/2010/main" val="223081981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C3D8-E3AE-4155-A4D7-CD8C1DB1572D}"/>
              </a:ext>
            </a:extLst>
          </p:cNvPr>
          <p:cNvSpPr>
            <a:spLocks noGrp="1"/>
          </p:cNvSpPr>
          <p:nvPr>
            <p:ph type="title"/>
          </p:nvPr>
        </p:nvSpPr>
        <p:spPr/>
        <p:txBody>
          <a:bodyPr>
            <a:normAutofit/>
          </a:bodyPr>
          <a:lstStyle/>
          <a:p>
            <a:r>
              <a:rPr lang="en-US" b="1" dirty="0"/>
              <a:t>Table of contents</a:t>
            </a:r>
            <a:endParaRPr lang="en-US" dirty="0"/>
          </a:p>
        </p:txBody>
      </p:sp>
      <p:sp>
        <p:nvSpPr>
          <p:cNvPr id="3" name="Content Placeholder 2">
            <a:extLst>
              <a:ext uri="{FF2B5EF4-FFF2-40B4-BE49-F238E27FC236}">
                <a16:creationId xmlns:a16="http://schemas.microsoft.com/office/drawing/2014/main" id="{B6BDFEB4-C384-4437-970C-AB6F2F4EB7C4}"/>
              </a:ext>
            </a:extLst>
          </p:cNvPr>
          <p:cNvSpPr>
            <a:spLocks noGrp="1"/>
          </p:cNvSpPr>
          <p:nvPr>
            <p:ph idx="1"/>
          </p:nvPr>
        </p:nvSpPr>
        <p:spPr>
          <a:xfrm>
            <a:off x="1251678" y="1363579"/>
            <a:ext cx="10178322" cy="4516013"/>
          </a:xfrm>
        </p:spPr>
        <p:txBody>
          <a:bodyPr>
            <a:normAutofit/>
          </a:bodyPr>
          <a:lstStyle/>
          <a:p>
            <a:r>
              <a:rPr lang="en-US" sz="2400" dirty="0"/>
              <a:t>Start using JavaScript ‘correctly’</a:t>
            </a:r>
          </a:p>
          <a:p>
            <a:r>
              <a:rPr lang="en-US" sz="2400" dirty="0"/>
              <a:t>Installing Encore &amp; Yarn</a:t>
            </a:r>
          </a:p>
          <a:p>
            <a:r>
              <a:rPr lang="en-US" sz="2400" dirty="0"/>
              <a:t>Adding scripts &amp; links – the new way</a:t>
            </a:r>
          </a:p>
          <a:p>
            <a:r>
              <a:rPr lang="en-US" sz="2400" dirty="0"/>
              <a:t>Installing &amp; using external libraries</a:t>
            </a:r>
          </a:p>
          <a:p>
            <a:r>
              <a:rPr lang="en-US" sz="2400" dirty="0"/>
              <a:t>Code splitting: free, smart optimization</a:t>
            </a:r>
          </a:p>
          <a:p>
            <a:r>
              <a:rPr lang="en-US" sz="2400" dirty="0"/>
              <a:t>Async code</a:t>
            </a:r>
          </a:p>
          <a:p>
            <a:r>
              <a:rPr lang="en-US" sz="2400" dirty="0"/>
              <a:t>Production build &amp; Advantages</a:t>
            </a:r>
          </a:p>
          <a:p>
            <a:r>
              <a:rPr lang="en-US" sz="2400" dirty="0"/>
              <a:t>Q &amp; A</a:t>
            </a:r>
          </a:p>
          <a:p>
            <a:endParaRPr lang="en-US" sz="2400" dirty="0"/>
          </a:p>
        </p:txBody>
      </p:sp>
    </p:spTree>
    <p:extLst>
      <p:ext uri="{BB962C8B-B14F-4D97-AF65-F5344CB8AC3E}">
        <p14:creationId xmlns:p14="http://schemas.microsoft.com/office/powerpoint/2010/main" val="24838370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6E4C-AF9A-4F30-8667-748D214B8EBE}"/>
              </a:ext>
            </a:extLst>
          </p:cNvPr>
          <p:cNvSpPr>
            <a:spLocks noGrp="1"/>
          </p:cNvSpPr>
          <p:nvPr>
            <p:ph type="title"/>
          </p:nvPr>
        </p:nvSpPr>
        <p:spPr/>
        <p:txBody>
          <a:bodyPr>
            <a:normAutofit fontScale="90000"/>
          </a:bodyPr>
          <a:lstStyle/>
          <a:p>
            <a:r>
              <a:rPr lang="en-US" sz="4900" dirty="0"/>
              <a:t>Start using JavaScript ‘correctly’</a:t>
            </a:r>
            <a:br>
              <a:rPr lang="en-US" sz="5400" dirty="0"/>
            </a:br>
            <a:endParaRPr lang="en-US" dirty="0"/>
          </a:p>
        </p:txBody>
      </p:sp>
      <p:pic>
        <p:nvPicPr>
          <p:cNvPr id="4" name="Content Placeholder 3">
            <a:extLst>
              <a:ext uri="{FF2B5EF4-FFF2-40B4-BE49-F238E27FC236}">
                <a16:creationId xmlns:a16="http://schemas.microsoft.com/office/drawing/2014/main" id="{023C1DB4-18E9-4849-A04D-46E26763BB89}"/>
              </a:ext>
            </a:extLst>
          </p:cNvPr>
          <p:cNvPicPr>
            <a:picLocks noGrp="1" noChangeAspect="1"/>
          </p:cNvPicPr>
          <p:nvPr>
            <p:ph idx="1"/>
          </p:nvPr>
        </p:nvPicPr>
        <p:blipFill>
          <a:blip r:embed="rId2"/>
          <a:stretch>
            <a:fillRect/>
          </a:stretch>
        </p:blipFill>
        <p:spPr>
          <a:xfrm>
            <a:off x="995005" y="1283399"/>
            <a:ext cx="6386778" cy="2662498"/>
          </a:xfrm>
          <a:prstGeom prst="rect">
            <a:avLst/>
          </a:prstGeom>
        </p:spPr>
      </p:pic>
      <p:pic>
        <p:nvPicPr>
          <p:cNvPr id="5" name="Picture 4">
            <a:extLst>
              <a:ext uri="{FF2B5EF4-FFF2-40B4-BE49-F238E27FC236}">
                <a16:creationId xmlns:a16="http://schemas.microsoft.com/office/drawing/2014/main" id="{D3384891-A1AF-4EC6-8844-9F18F5C9C425}"/>
              </a:ext>
            </a:extLst>
          </p:cNvPr>
          <p:cNvPicPr>
            <a:picLocks noChangeAspect="1"/>
          </p:cNvPicPr>
          <p:nvPr/>
        </p:nvPicPr>
        <p:blipFill>
          <a:blip r:embed="rId3"/>
          <a:stretch>
            <a:fillRect/>
          </a:stretch>
        </p:blipFill>
        <p:spPr>
          <a:xfrm>
            <a:off x="7638456" y="2745575"/>
            <a:ext cx="4188436" cy="4060288"/>
          </a:xfrm>
          <a:prstGeom prst="rect">
            <a:avLst/>
          </a:prstGeom>
        </p:spPr>
      </p:pic>
      <p:sp>
        <p:nvSpPr>
          <p:cNvPr id="6" name="Arrow: Bent-Up 5">
            <a:extLst>
              <a:ext uri="{FF2B5EF4-FFF2-40B4-BE49-F238E27FC236}">
                <a16:creationId xmlns:a16="http://schemas.microsoft.com/office/drawing/2014/main" id="{4F86B358-DE10-4984-83DD-EB9BB429C47D}"/>
              </a:ext>
            </a:extLst>
          </p:cNvPr>
          <p:cNvSpPr/>
          <p:nvPr/>
        </p:nvSpPr>
        <p:spPr>
          <a:xfrm rot="5400000">
            <a:off x="5499533" y="4117037"/>
            <a:ext cx="2310063" cy="196778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57F140-7C73-48AE-8C61-210B996EA682}"/>
              </a:ext>
            </a:extLst>
          </p:cNvPr>
          <p:cNvSpPr txBox="1"/>
          <p:nvPr/>
        </p:nvSpPr>
        <p:spPr>
          <a:xfrm>
            <a:off x="4553545" y="3956836"/>
            <a:ext cx="3288484" cy="369332"/>
          </a:xfrm>
          <a:prstGeom prst="rect">
            <a:avLst/>
          </a:prstGeom>
          <a:noFill/>
        </p:spPr>
        <p:txBody>
          <a:bodyPr wrap="square" rtlCol="0">
            <a:spAutoFit/>
          </a:bodyPr>
          <a:lstStyle/>
          <a:p>
            <a:r>
              <a:rPr lang="en-US" dirty="0"/>
              <a:t>From this</a:t>
            </a:r>
          </a:p>
        </p:txBody>
      </p:sp>
      <p:sp>
        <p:nvSpPr>
          <p:cNvPr id="8" name="TextBox 7">
            <a:extLst>
              <a:ext uri="{FF2B5EF4-FFF2-40B4-BE49-F238E27FC236}">
                <a16:creationId xmlns:a16="http://schemas.microsoft.com/office/drawing/2014/main" id="{5D46D064-0EE9-4525-AB66-8E9506398235}"/>
              </a:ext>
            </a:extLst>
          </p:cNvPr>
          <p:cNvSpPr txBox="1"/>
          <p:nvPr/>
        </p:nvSpPr>
        <p:spPr>
          <a:xfrm>
            <a:off x="5737541" y="6071294"/>
            <a:ext cx="3288484" cy="369332"/>
          </a:xfrm>
          <a:prstGeom prst="rect">
            <a:avLst/>
          </a:prstGeom>
          <a:noFill/>
        </p:spPr>
        <p:txBody>
          <a:bodyPr wrap="square" rtlCol="0">
            <a:spAutoFit/>
          </a:bodyPr>
          <a:lstStyle/>
          <a:p>
            <a:r>
              <a:rPr lang="en-US" dirty="0"/>
              <a:t>To this</a:t>
            </a:r>
          </a:p>
        </p:txBody>
      </p:sp>
    </p:spTree>
    <p:extLst>
      <p:ext uri="{BB962C8B-B14F-4D97-AF65-F5344CB8AC3E}">
        <p14:creationId xmlns:p14="http://schemas.microsoft.com/office/powerpoint/2010/main" val="98493090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6E4C-AF9A-4F30-8667-748D214B8EBE}"/>
              </a:ext>
            </a:extLst>
          </p:cNvPr>
          <p:cNvSpPr>
            <a:spLocks noGrp="1"/>
          </p:cNvSpPr>
          <p:nvPr>
            <p:ph type="title"/>
          </p:nvPr>
        </p:nvSpPr>
        <p:spPr/>
        <p:txBody>
          <a:bodyPr>
            <a:normAutofit fontScale="90000"/>
          </a:bodyPr>
          <a:lstStyle/>
          <a:p>
            <a:r>
              <a:rPr lang="en-US" sz="4900" dirty="0"/>
              <a:t>Start using JavaScript ‘correctly’</a:t>
            </a:r>
            <a:br>
              <a:rPr lang="en-US" sz="5400" dirty="0"/>
            </a:br>
            <a:endParaRPr lang="en-US" dirty="0"/>
          </a:p>
        </p:txBody>
      </p:sp>
      <p:sp>
        <p:nvSpPr>
          <p:cNvPr id="6" name="Arrow: Bent-Up 5">
            <a:extLst>
              <a:ext uri="{FF2B5EF4-FFF2-40B4-BE49-F238E27FC236}">
                <a16:creationId xmlns:a16="http://schemas.microsoft.com/office/drawing/2014/main" id="{4F86B358-DE10-4984-83DD-EB9BB429C47D}"/>
              </a:ext>
            </a:extLst>
          </p:cNvPr>
          <p:cNvSpPr/>
          <p:nvPr/>
        </p:nvSpPr>
        <p:spPr>
          <a:xfrm rot="5400000">
            <a:off x="2972344" y="4433490"/>
            <a:ext cx="1901762" cy="181475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57F140-7C73-48AE-8C61-210B996EA682}"/>
              </a:ext>
            </a:extLst>
          </p:cNvPr>
          <p:cNvSpPr txBox="1"/>
          <p:nvPr/>
        </p:nvSpPr>
        <p:spPr>
          <a:xfrm>
            <a:off x="1852075" y="4386001"/>
            <a:ext cx="3288484" cy="646331"/>
          </a:xfrm>
          <a:prstGeom prst="rect">
            <a:avLst/>
          </a:prstGeom>
          <a:noFill/>
        </p:spPr>
        <p:txBody>
          <a:bodyPr wrap="square" rtlCol="0">
            <a:spAutoFit/>
          </a:bodyPr>
          <a:lstStyle/>
          <a:p>
            <a:r>
              <a:rPr lang="en-US" dirty="0"/>
              <a:t>From this</a:t>
            </a:r>
          </a:p>
          <a:p>
            <a:r>
              <a:rPr lang="en-US" dirty="0"/>
              <a:t>(10 files)</a:t>
            </a:r>
          </a:p>
        </p:txBody>
      </p:sp>
      <p:sp>
        <p:nvSpPr>
          <p:cNvPr id="8" name="TextBox 7">
            <a:extLst>
              <a:ext uri="{FF2B5EF4-FFF2-40B4-BE49-F238E27FC236}">
                <a16:creationId xmlns:a16="http://schemas.microsoft.com/office/drawing/2014/main" id="{5D46D064-0EE9-4525-AB66-8E9506398235}"/>
              </a:ext>
            </a:extLst>
          </p:cNvPr>
          <p:cNvSpPr txBox="1"/>
          <p:nvPr/>
        </p:nvSpPr>
        <p:spPr>
          <a:xfrm>
            <a:off x="3015850" y="6106283"/>
            <a:ext cx="3288484" cy="646331"/>
          </a:xfrm>
          <a:prstGeom prst="rect">
            <a:avLst/>
          </a:prstGeom>
          <a:noFill/>
        </p:spPr>
        <p:txBody>
          <a:bodyPr wrap="square" rtlCol="0">
            <a:spAutoFit/>
          </a:bodyPr>
          <a:lstStyle/>
          <a:p>
            <a:r>
              <a:rPr lang="en-US" dirty="0"/>
              <a:t>To this</a:t>
            </a:r>
          </a:p>
          <a:p>
            <a:r>
              <a:rPr lang="en-US" dirty="0"/>
              <a:t>(2 files)</a:t>
            </a:r>
          </a:p>
        </p:txBody>
      </p:sp>
      <p:pic>
        <p:nvPicPr>
          <p:cNvPr id="10" name="Picture 9">
            <a:extLst>
              <a:ext uri="{FF2B5EF4-FFF2-40B4-BE49-F238E27FC236}">
                <a16:creationId xmlns:a16="http://schemas.microsoft.com/office/drawing/2014/main" id="{C3E8466E-F980-4E61-87D1-21E9FD068F86}"/>
              </a:ext>
            </a:extLst>
          </p:cNvPr>
          <p:cNvPicPr>
            <a:picLocks noChangeAspect="1"/>
          </p:cNvPicPr>
          <p:nvPr/>
        </p:nvPicPr>
        <p:blipFill>
          <a:blip r:embed="rId2"/>
          <a:stretch>
            <a:fillRect/>
          </a:stretch>
        </p:blipFill>
        <p:spPr>
          <a:xfrm>
            <a:off x="1705456" y="1128451"/>
            <a:ext cx="2981325" cy="3257550"/>
          </a:xfrm>
          <a:prstGeom prst="rect">
            <a:avLst/>
          </a:prstGeom>
        </p:spPr>
      </p:pic>
      <p:pic>
        <p:nvPicPr>
          <p:cNvPr id="11" name="Picture 10">
            <a:extLst>
              <a:ext uri="{FF2B5EF4-FFF2-40B4-BE49-F238E27FC236}">
                <a16:creationId xmlns:a16="http://schemas.microsoft.com/office/drawing/2014/main" id="{68E2D478-36F2-4388-91E5-FAD63878500D}"/>
              </a:ext>
            </a:extLst>
          </p:cNvPr>
          <p:cNvPicPr>
            <a:picLocks noChangeAspect="1"/>
          </p:cNvPicPr>
          <p:nvPr/>
        </p:nvPicPr>
        <p:blipFill>
          <a:blip r:embed="rId3"/>
          <a:stretch>
            <a:fillRect/>
          </a:stretch>
        </p:blipFill>
        <p:spPr>
          <a:xfrm>
            <a:off x="4830600" y="3211309"/>
            <a:ext cx="3275275" cy="3544349"/>
          </a:xfrm>
          <a:prstGeom prst="rect">
            <a:avLst/>
          </a:prstGeom>
        </p:spPr>
      </p:pic>
      <p:pic>
        <p:nvPicPr>
          <p:cNvPr id="12" name="Picture 11">
            <a:extLst>
              <a:ext uri="{FF2B5EF4-FFF2-40B4-BE49-F238E27FC236}">
                <a16:creationId xmlns:a16="http://schemas.microsoft.com/office/drawing/2014/main" id="{8E7B68A1-0E15-4C27-8247-D4F7DBD66643}"/>
              </a:ext>
            </a:extLst>
          </p:cNvPr>
          <p:cNvPicPr>
            <a:picLocks noChangeAspect="1"/>
          </p:cNvPicPr>
          <p:nvPr/>
        </p:nvPicPr>
        <p:blipFill>
          <a:blip r:embed="rId4"/>
          <a:stretch>
            <a:fillRect/>
          </a:stretch>
        </p:blipFill>
        <p:spPr>
          <a:xfrm>
            <a:off x="8249695" y="3212063"/>
            <a:ext cx="3634083" cy="2973766"/>
          </a:xfrm>
          <a:prstGeom prst="rect">
            <a:avLst/>
          </a:prstGeom>
        </p:spPr>
      </p:pic>
    </p:spTree>
    <p:extLst>
      <p:ext uri="{BB962C8B-B14F-4D97-AF65-F5344CB8AC3E}">
        <p14:creationId xmlns:p14="http://schemas.microsoft.com/office/powerpoint/2010/main" val="8818773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8423-E555-4283-96DF-5A7F6C6416E3}"/>
              </a:ext>
            </a:extLst>
          </p:cNvPr>
          <p:cNvSpPr>
            <a:spLocks noGrp="1"/>
          </p:cNvSpPr>
          <p:nvPr>
            <p:ph type="title"/>
          </p:nvPr>
        </p:nvSpPr>
        <p:spPr>
          <a:xfrm>
            <a:off x="7575259" y="385895"/>
            <a:ext cx="4798501" cy="1267976"/>
          </a:xfrm>
        </p:spPr>
        <p:txBody>
          <a:bodyPr>
            <a:normAutofit/>
          </a:bodyPr>
          <a:lstStyle/>
          <a:p>
            <a:r>
              <a:rPr lang="en-US" sz="3600" dirty="0"/>
              <a:t>Encore &amp; Yarn</a:t>
            </a:r>
            <a:br>
              <a:rPr lang="en-US" sz="3600" dirty="0"/>
            </a:br>
            <a:endParaRPr lang="en-US" sz="3600" dirty="0"/>
          </a:p>
        </p:txBody>
      </p:sp>
      <p:pic>
        <p:nvPicPr>
          <p:cNvPr id="4" name="Content Placeholder 3">
            <a:extLst>
              <a:ext uri="{FF2B5EF4-FFF2-40B4-BE49-F238E27FC236}">
                <a16:creationId xmlns:a16="http://schemas.microsoft.com/office/drawing/2014/main" id="{FACB7187-A532-4F0F-BDDD-BE408E4AE938}"/>
              </a:ext>
            </a:extLst>
          </p:cNvPr>
          <p:cNvPicPr>
            <a:picLocks noGrp="1" noChangeAspect="1"/>
          </p:cNvPicPr>
          <p:nvPr>
            <p:ph idx="1"/>
          </p:nvPr>
        </p:nvPicPr>
        <p:blipFill>
          <a:blip r:embed="rId2"/>
          <a:stretch>
            <a:fillRect/>
          </a:stretch>
        </p:blipFill>
        <p:spPr>
          <a:xfrm>
            <a:off x="1711818" y="920750"/>
            <a:ext cx="4264626" cy="4984750"/>
          </a:xfrm>
          <a:prstGeom prst="rect">
            <a:avLst/>
          </a:prstGeom>
        </p:spPr>
      </p:pic>
      <p:sp>
        <p:nvSpPr>
          <p:cNvPr id="6" name="TextBox 5">
            <a:extLst>
              <a:ext uri="{FF2B5EF4-FFF2-40B4-BE49-F238E27FC236}">
                <a16:creationId xmlns:a16="http://schemas.microsoft.com/office/drawing/2014/main" id="{D94E02FF-1A1A-46ED-9BB5-A6C9829C2AFF}"/>
              </a:ext>
            </a:extLst>
          </p:cNvPr>
          <p:cNvSpPr txBox="1"/>
          <p:nvPr/>
        </p:nvSpPr>
        <p:spPr>
          <a:xfrm>
            <a:off x="8070208" y="2752021"/>
            <a:ext cx="3808602" cy="1477328"/>
          </a:xfrm>
          <a:prstGeom prst="rect">
            <a:avLst/>
          </a:prstGeom>
          <a:noFill/>
        </p:spPr>
        <p:txBody>
          <a:bodyPr wrap="square" rtlCol="0">
            <a:spAutoFit/>
          </a:bodyPr>
          <a:lstStyle/>
          <a:p>
            <a:r>
              <a:rPr lang="en-US" dirty="0">
                <a:solidFill>
                  <a:schemeClr val="bg1"/>
                </a:solidFill>
              </a:rPr>
              <a:t> - A complete guide of installing </a:t>
            </a:r>
            <a:r>
              <a:rPr lang="en-US" dirty="0" err="1">
                <a:solidFill>
                  <a:schemeClr val="bg1"/>
                </a:solidFill>
              </a:rPr>
              <a:t>Syfmony</a:t>
            </a:r>
            <a:r>
              <a:rPr lang="en-US" dirty="0">
                <a:solidFill>
                  <a:schemeClr val="bg1"/>
                </a:solidFill>
              </a:rPr>
              <a:t> along Encore &amp; Yarn will be found in GitHub repository on the first page</a:t>
            </a:r>
          </a:p>
          <a:p>
            <a:r>
              <a:rPr lang="en-US" dirty="0">
                <a:solidFill>
                  <a:schemeClr val="bg1"/>
                </a:solidFill>
              </a:rPr>
              <a:t>- The power of webpack.config.js</a:t>
            </a:r>
          </a:p>
        </p:txBody>
      </p:sp>
    </p:spTree>
    <p:extLst>
      <p:ext uri="{BB962C8B-B14F-4D97-AF65-F5344CB8AC3E}">
        <p14:creationId xmlns:p14="http://schemas.microsoft.com/office/powerpoint/2010/main" val="152870242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7F2765-5180-4870-9F56-4DE484A5DB16}"/>
              </a:ext>
            </a:extLst>
          </p:cNvPr>
          <p:cNvSpPr>
            <a:spLocks noGrp="1"/>
          </p:cNvSpPr>
          <p:nvPr>
            <p:ph type="title"/>
          </p:nvPr>
        </p:nvSpPr>
        <p:spPr/>
        <p:txBody>
          <a:bodyPr>
            <a:normAutofit fontScale="90000"/>
          </a:bodyPr>
          <a:lstStyle/>
          <a:p>
            <a:r>
              <a:rPr lang="en-US" sz="5400" dirty="0"/>
              <a:t>Adding scripts &amp; links – the new way</a:t>
            </a:r>
            <a:br>
              <a:rPr lang="en-US" sz="5400" dirty="0"/>
            </a:br>
            <a:endParaRPr lang="en-US" dirty="0"/>
          </a:p>
        </p:txBody>
      </p:sp>
      <p:sp>
        <p:nvSpPr>
          <p:cNvPr id="6" name="Content Placeholder 5">
            <a:extLst>
              <a:ext uri="{FF2B5EF4-FFF2-40B4-BE49-F238E27FC236}">
                <a16:creationId xmlns:a16="http://schemas.microsoft.com/office/drawing/2014/main" id="{89427380-16D1-4AD3-AC7A-11DB0F2BCD4D}"/>
              </a:ext>
            </a:extLst>
          </p:cNvPr>
          <p:cNvSpPr>
            <a:spLocks noGrp="1"/>
          </p:cNvSpPr>
          <p:nvPr>
            <p:ph idx="1"/>
          </p:nvPr>
        </p:nvSpPr>
        <p:spPr>
          <a:xfrm>
            <a:off x="1251678" y="2286001"/>
            <a:ext cx="4234722" cy="3593591"/>
          </a:xfrm>
        </p:spPr>
        <p:txBody>
          <a:bodyPr/>
          <a:lstStyle/>
          <a:p>
            <a:r>
              <a:rPr lang="en-US" dirty="0"/>
              <a:t>Encore is smart enough to store a mapping between names of all external libraries and scripts that are included in the app entry-point.</a:t>
            </a:r>
          </a:p>
          <a:p>
            <a:endParaRPr lang="en-US" dirty="0"/>
          </a:p>
        </p:txBody>
      </p:sp>
      <p:pic>
        <p:nvPicPr>
          <p:cNvPr id="7" name="Picture 6">
            <a:extLst>
              <a:ext uri="{FF2B5EF4-FFF2-40B4-BE49-F238E27FC236}">
                <a16:creationId xmlns:a16="http://schemas.microsoft.com/office/drawing/2014/main" id="{7D1BD951-A09D-451B-887D-7C127640A532}"/>
              </a:ext>
            </a:extLst>
          </p:cNvPr>
          <p:cNvPicPr>
            <a:picLocks noChangeAspect="1"/>
          </p:cNvPicPr>
          <p:nvPr/>
        </p:nvPicPr>
        <p:blipFill>
          <a:blip r:embed="rId2"/>
          <a:stretch>
            <a:fillRect/>
          </a:stretch>
        </p:blipFill>
        <p:spPr>
          <a:xfrm>
            <a:off x="7241564" y="2052652"/>
            <a:ext cx="4188436" cy="4060288"/>
          </a:xfrm>
          <a:prstGeom prst="rect">
            <a:avLst/>
          </a:prstGeom>
        </p:spPr>
      </p:pic>
      <p:pic>
        <p:nvPicPr>
          <p:cNvPr id="8" name="Picture 7">
            <a:extLst>
              <a:ext uri="{FF2B5EF4-FFF2-40B4-BE49-F238E27FC236}">
                <a16:creationId xmlns:a16="http://schemas.microsoft.com/office/drawing/2014/main" id="{B160B596-F0AE-4B9C-A781-134341B9FA57}"/>
              </a:ext>
            </a:extLst>
          </p:cNvPr>
          <p:cNvPicPr>
            <a:picLocks noChangeAspect="1"/>
          </p:cNvPicPr>
          <p:nvPr/>
        </p:nvPicPr>
        <p:blipFill>
          <a:blip r:embed="rId3"/>
          <a:stretch>
            <a:fillRect/>
          </a:stretch>
        </p:blipFill>
        <p:spPr>
          <a:xfrm>
            <a:off x="929475" y="4026716"/>
            <a:ext cx="6181690" cy="2086224"/>
          </a:xfrm>
          <a:prstGeom prst="rect">
            <a:avLst/>
          </a:prstGeom>
        </p:spPr>
      </p:pic>
    </p:spTree>
    <p:extLst>
      <p:ext uri="{BB962C8B-B14F-4D97-AF65-F5344CB8AC3E}">
        <p14:creationId xmlns:p14="http://schemas.microsoft.com/office/powerpoint/2010/main" val="279954720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52B3-69B2-4E40-9617-C8FFA65AF37D}"/>
              </a:ext>
            </a:extLst>
          </p:cNvPr>
          <p:cNvSpPr>
            <a:spLocks noGrp="1"/>
          </p:cNvSpPr>
          <p:nvPr>
            <p:ph type="title"/>
          </p:nvPr>
        </p:nvSpPr>
        <p:spPr/>
        <p:txBody>
          <a:bodyPr>
            <a:normAutofit fontScale="90000"/>
          </a:bodyPr>
          <a:lstStyle/>
          <a:p>
            <a:r>
              <a:rPr lang="en-US" sz="5400" dirty="0"/>
              <a:t>Installing &amp; using external libraries</a:t>
            </a:r>
            <a:br>
              <a:rPr lang="en-US" sz="5400" dirty="0"/>
            </a:br>
            <a:endParaRPr lang="en-US" dirty="0"/>
          </a:p>
        </p:txBody>
      </p:sp>
      <p:sp>
        <p:nvSpPr>
          <p:cNvPr id="4" name="Rectangle 1">
            <a:extLst>
              <a:ext uri="{FF2B5EF4-FFF2-40B4-BE49-F238E27FC236}">
                <a16:creationId xmlns:a16="http://schemas.microsoft.com/office/drawing/2014/main" id="{27CFAF84-0F6B-427D-92F6-335F03170F85}"/>
              </a:ext>
            </a:extLst>
          </p:cNvPr>
          <p:cNvSpPr>
            <a:spLocks noGrp="1" noChangeArrowheads="1"/>
          </p:cNvSpPr>
          <p:nvPr>
            <p:ph idx="1"/>
          </p:nvPr>
        </p:nvSpPr>
        <p:spPr bwMode="auto">
          <a:xfrm>
            <a:off x="1251678" y="1939143"/>
            <a:ext cx="10310782"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629755"/>
                </a:solidFill>
                <a:effectLst/>
                <a:latin typeface="Consolas" panose="020B0609020204030204" pitchFamily="49" charset="0"/>
              </a:rPr>
              <a:t>/**JQUERY**/</a:t>
            </a:r>
            <a:br>
              <a:rPr kumimoji="0" lang="en-US" altLang="en-US" sz="900" b="0" i="1" u="none" strike="noStrike" cap="none" normalizeH="0" baseline="0" dirty="0">
                <a:ln>
                  <a:noFill/>
                </a:ln>
                <a:solidFill>
                  <a:srgbClr val="629755"/>
                </a:solidFill>
                <a:effectLst/>
                <a:latin typeface="Consolas" panose="020B0609020204030204" pitchFamily="49" charset="0"/>
              </a:rPr>
            </a:br>
            <a:r>
              <a:rPr kumimoji="0" lang="en-US" altLang="en-US" sz="900" b="0" i="0" u="none" strike="noStrike" cap="none" normalizeH="0" baseline="0" dirty="0">
                <a:ln>
                  <a:noFill/>
                </a:ln>
                <a:solidFill>
                  <a:srgbClr val="808080"/>
                </a:solidFill>
                <a:effectLst/>
                <a:latin typeface="Consolas" panose="020B0609020204030204" pitchFamily="49" charset="0"/>
              </a:rPr>
              <a:t>// yarn add </a:t>
            </a:r>
            <a:r>
              <a:rPr kumimoji="0" lang="en-US" altLang="en-US" sz="900" b="0" i="0" u="none" strike="noStrike" cap="none" normalizeH="0" baseline="0" dirty="0" err="1">
                <a:ln>
                  <a:noFill/>
                </a:ln>
                <a:solidFill>
                  <a:srgbClr val="808080"/>
                </a:solidFill>
                <a:effectLst/>
                <a:latin typeface="Consolas" panose="020B0609020204030204" pitchFamily="49" charset="0"/>
              </a:rPr>
              <a:t>jquery</a:t>
            </a:r>
            <a:r>
              <a:rPr kumimoji="0" lang="en-US" altLang="en-US" sz="900" b="0" i="0" u="none" strike="noStrike" cap="none" normalizeH="0" baseline="0" dirty="0">
                <a:ln>
                  <a:noFill/>
                </a:ln>
                <a:solidFill>
                  <a:srgbClr val="808080"/>
                </a:solidFill>
                <a:effectLst/>
                <a:latin typeface="Consolas" panose="020B0609020204030204" pitchFamily="49" charset="0"/>
              </a:rPr>
              <a:t> --dev</a:t>
            </a: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a:ln>
                  <a:noFill/>
                </a:ln>
                <a:solidFill>
                  <a:srgbClr val="808080"/>
                </a:solidFill>
                <a:effectLst/>
                <a:latin typeface="Consolas" panose="020B0609020204030204" pitchFamily="49" charset="0"/>
              </a:rPr>
              <a:t>// This will work only if the </a:t>
            </a:r>
            <a:r>
              <a:rPr kumimoji="0" lang="en-US" altLang="en-US" sz="900" b="0" i="0" u="none" strike="noStrike" cap="none" normalizeH="0" baseline="0" dirty="0" err="1">
                <a:ln>
                  <a:noFill/>
                </a:ln>
                <a:solidFill>
                  <a:srgbClr val="808080"/>
                </a:solidFill>
                <a:effectLst/>
                <a:latin typeface="Consolas" panose="020B0609020204030204" pitchFamily="49" charset="0"/>
              </a:rPr>
              <a:t>jquery</a:t>
            </a:r>
            <a:r>
              <a:rPr kumimoji="0" lang="en-US" altLang="en-US" sz="900" b="0" i="0" u="none" strike="noStrike" cap="none" normalizeH="0" baseline="0" dirty="0">
                <a:ln>
                  <a:noFill/>
                </a:ln>
                <a:solidFill>
                  <a:srgbClr val="808080"/>
                </a:solidFill>
                <a:effectLst/>
                <a:latin typeface="Consolas" panose="020B0609020204030204" pitchFamily="49" charset="0"/>
              </a:rPr>
              <a:t> or any library will be written in encore style</a:t>
            </a: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import </a:t>
            </a:r>
            <a:r>
              <a:rPr kumimoji="0" lang="en-US" altLang="en-US" sz="900" b="0" i="0" u="none" strike="noStrike" cap="none" normalizeH="0" baseline="0" dirty="0">
                <a:ln>
                  <a:noFill/>
                </a:ln>
                <a:solidFill>
                  <a:srgbClr val="9876AA"/>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from </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err="1">
                <a:ln>
                  <a:noFill/>
                </a:ln>
                <a:solidFill>
                  <a:srgbClr val="6A8759"/>
                </a:solidFill>
                <a:effectLst/>
                <a:latin typeface="Consolas" panose="020B0609020204030204" pitchFamily="49" charset="0"/>
              </a:rPr>
              <a:t>jquery</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808080"/>
                </a:solidFill>
                <a:effectLst/>
                <a:latin typeface="Consolas" panose="020B0609020204030204" pitchFamily="49" charset="0"/>
              </a:rPr>
              <a:t>// This trick will do the job -- will export the $ as global variable</a:t>
            </a: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1" i="1" u="none" strike="noStrike" cap="none" normalizeH="0" baseline="0" dirty="0">
                <a:ln>
                  <a:noFill/>
                </a:ln>
                <a:solidFill>
                  <a:srgbClr val="9876AA"/>
                </a:solidFill>
                <a:effectLst/>
                <a:latin typeface="Consolas" panose="020B0609020204030204" pitchFamily="49" charset="0"/>
              </a:rPr>
              <a:t>global</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9876AA"/>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1" u="none" strike="noStrike" cap="none" normalizeH="0" baseline="0" dirty="0">
                <a:ln>
                  <a:noFill/>
                </a:ln>
                <a:solidFill>
                  <a:srgbClr val="629755"/>
                </a:solidFill>
                <a:effectLst/>
                <a:latin typeface="Consolas" panose="020B0609020204030204" pitchFamily="49" charset="0"/>
              </a:rPr>
              <a:t>/**JQUERY**/</a:t>
            </a:r>
            <a:br>
              <a:rPr kumimoji="0" lang="en-US" altLang="en-US" sz="900" b="0" i="1" u="none" strike="noStrike" cap="none" normalizeH="0" baseline="0" dirty="0">
                <a:ln>
                  <a:noFill/>
                </a:ln>
                <a:solidFill>
                  <a:srgbClr val="629755"/>
                </a:solidFill>
                <a:effectLst/>
                <a:latin typeface="Consolas" panose="020B0609020204030204" pitchFamily="49" charset="0"/>
              </a:rPr>
            </a:br>
            <a:br>
              <a:rPr kumimoji="0" lang="en-US" altLang="en-US" sz="900" b="0" i="1" u="none" strike="noStrike" cap="none" normalizeH="0" baseline="0" dirty="0">
                <a:ln>
                  <a:noFill/>
                </a:ln>
                <a:solidFill>
                  <a:srgbClr val="629755"/>
                </a:solidFill>
                <a:effectLst/>
                <a:latin typeface="Consolas" panose="020B0609020204030204" pitchFamily="49" charset="0"/>
              </a:rPr>
            </a:br>
            <a:r>
              <a:rPr kumimoji="0" lang="en-US" altLang="en-US" sz="900" b="0" i="1" u="none" strike="noStrike" cap="none" normalizeH="0" baseline="0" dirty="0">
                <a:ln>
                  <a:noFill/>
                </a:ln>
                <a:solidFill>
                  <a:srgbClr val="629755"/>
                </a:solidFill>
                <a:effectLst/>
                <a:latin typeface="Consolas" panose="020B0609020204030204" pitchFamily="49" charset="0"/>
              </a:rPr>
              <a:t>/**POPPER.JS**/</a:t>
            </a:r>
            <a:br>
              <a:rPr kumimoji="0" lang="en-US" altLang="en-US" sz="900" b="0" i="1" u="none" strike="noStrike" cap="none" normalizeH="0" baseline="0" dirty="0">
                <a:ln>
                  <a:noFill/>
                </a:ln>
                <a:solidFill>
                  <a:srgbClr val="629755"/>
                </a:solidFill>
                <a:effectLst/>
                <a:latin typeface="Consolas" panose="020B0609020204030204" pitchFamily="49" charset="0"/>
              </a:rPr>
            </a:br>
            <a:r>
              <a:rPr kumimoji="0" lang="en-US" altLang="en-US" sz="900" b="0" i="0" u="none" strike="noStrike" cap="none" normalizeH="0" baseline="0" dirty="0">
                <a:ln>
                  <a:noFill/>
                </a:ln>
                <a:solidFill>
                  <a:srgbClr val="808080"/>
                </a:solidFill>
                <a:effectLst/>
                <a:latin typeface="Consolas" panose="020B0609020204030204" pitchFamily="49" charset="0"/>
              </a:rPr>
              <a:t>// yarn add popper.js --dev</a:t>
            </a: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import </a:t>
            </a:r>
            <a:r>
              <a:rPr kumimoji="0" lang="en-US" altLang="en-US" sz="900" b="0" i="0" u="none" strike="noStrike" cap="none" normalizeH="0" baseline="0" dirty="0">
                <a:ln>
                  <a:noFill/>
                </a:ln>
                <a:solidFill>
                  <a:srgbClr val="6A8759"/>
                </a:solidFill>
                <a:effectLst/>
                <a:latin typeface="Consolas" panose="020B0609020204030204" pitchFamily="49" charset="0"/>
              </a:rPr>
              <a:t>'bootstrap'</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1" u="none" strike="noStrike" cap="none" normalizeH="0" baseline="0" dirty="0">
                <a:ln>
                  <a:noFill/>
                </a:ln>
                <a:solidFill>
                  <a:srgbClr val="629755"/>
                </a:solidFill>
                <a:effectLst/>
                <a:latin typeface="Consolas" panose="020B0609020204030204" pitchFamily="49" charset="0"/>
              </a:rPr>
              <a:t>/**POPPER.JS**/</a:t>
            </a:r>
            <a:br>
              <a:rPr kumimoji="0" lang="en-US" altLang="en-US" sz="900" b="0" i="1" u="none" strike="noStrike" cap="none" normalizeH="0" baseline="0" dirty="0">
                <a:ln>
                  <a:noFill/>
                </a:ln>
                <a:solidFill>
                  <a:srgbClr val="629755"/>
                </a:solidFill>
                <a:effectLst/>
                <a:latin typeface="Consolas" panose="020B0609020204030204" pitchFamily="49" charset="0"/>
              </a:rPr>
            </a:br>
            <a:br>
              <a:rPr kumimoji="0" lang="en-US" altLang="en-US" sz="900" b="0" i="1" u="none" strike="noStrike" cap="none" normalizeH="0" baseline="0" dirty="0">
                <a:ln>
                  <a:noFill/>
                </a:ln>
                <a:solidFill>
                  <a:srgbClr val="629755"/>
                </a:solidFill>
                <a:effectLst/>
                <a:latin typeface="Consolas" panose="020B0609020204030204" pitchFamily="49" charset="0"/>
              </a:rPr>
            </a:br>
            <a:r>
              <a:rPr kumimoji="0" lang="en-US" altLang="en-US" sz="900" b="0" i="1" u="none" strike="noStrike" cap="none" normalizeH="0" baseline="0" dirty="0">
                <a:ln>
                  <a:noFill/>
                </a:ln>
                <a:solidFill>
                  <a:srgbClr val="629755"/>
                </a:solidFill>
                <a:effectLst/>
                <a:latin typeface="Consolas" panose="020B0609020204030204" pitchFamily="49" charset="0"/>
              </a:rPr>
              <a:t>/**BOOTSTRAP**/</a:t>
            </a:r>
            <a:br>
              <a:rPr kumimoji="0" lang="en-US" altLang="en-US" sz="900" b="0" i="1" u="none" strike="noStrike" cap="none" normalizeH="0" baseline="0" dirty="0">
                <a:ln>
                  <a:noFill/>
                </a:ln>
                <a:solidFill>
                  <a:srgbClr val="629755"/>
                </a:solidFill>
                <a:effectLst/>
                <a:latin typeface="Consolas" panose="020B0609020204030204" pitchFamily="49" charset="0"/>
              </a:rPr>
            </a:br>
            <a:r>
              <a:rPr kumimoji="0" lang="en-US" altLang="en-US" sz="900" b="0" i="0" u="none" strike="noStrike" cap="none" normalizeH="0" baseline="0" dirty="0">
                <a:ln>
                  <a:noFill/>
                </a:ln>
                <a:solidFill>
                  <a:srgbClr val="808080"/>
                </a:solidFill>
                <a:effectLst/>
                <a:latin typeface="Consolas" panose="020B0609020204030204" pitchFamily="49" charset="0"/>
              </a:rPr>
              <a:t>// yarn add bootstrap --dev</a:t>
            </a: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import </a:t>
            </a:r>
            <a:r>
              <a:rPr kumimoji="0" lang="en-US" altLang="en-US" sz="900" b="0" i="0" u="none" strike="noStrike" cap="none" normalizeH="0" baseline="0" dirty="0">
                <a:ln>
                  <a:noFill/>
                </a:ln>
                <a:solidFill>
                  <a:srgbClr val="6A8759"/>
                </a:solidFill>
                <a:effectLst/>
                <a:latin typeface="Consolas" panose="020B0609020204030204" pitchFamily="49" charset="0"/>
              </a:rPr>
              <a:t>'bootstrap'</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1" u="none" strike="noStrike" cap="none" normalizeH="0" baseline="0" dirty="0">
                <a:ln>
                  <a:noFill/>
                </a:ln>
                <a:solidFill>
                  <a:srgbClr val="629755"/>
                </a:solidFill>
                <a:effectLst/>
                <a:latin typeface="Consolas" panose="020B0609020204030204" pitchFamily="49" charset="0"/>
              </a:rPr>
              <a:t>/**BOOTSTRAP**/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F1A3D1A-2080-4357-ABB6-CD28E2D5C490}"/>
              </a:ext>
            </a:extLst>
          </p:cNvPr>
          <p:cNvSpPr>
            <a:spLocks noChangeArrowheads="1"/>
          </p:cNvSpPr>
          <p:nvPr/>
        </p:nvSpPr>
        <p:spPr bwMode="auto">
          <a:xfrm>
            <a:off x="1251677" y="4833142"/>
            <a:ext cx="10310782" cy="10618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import </a:t>
            </a:r>
            <a:r>
              <a:rPr kumimoji="0" lang="en-US" altLang="en-US" sz="900" b="0" i="0" u="none" strike="noStrike" cap="none" normalizeH="0" baseline="0" dirty="0">
                <a:ln>
                  <a:noFill/>
                </a:ln>
                <a:solidFill>
                  <a:srgbClr val="9876AA"/>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from </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err="1">
                <a:ln>
                  <a:noFill/>
                </a:ln>
                <a:solidFill>
                  <a:srgbClr val="6A8759"/>
                </a:solidFill>
                <a:effectLst/>
                <a:latin typeface="Consolas" panose="020B0609020204030204" pitchFamily="49" charset="0"/>
              </a:rPr>
              <a:t>jquery</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1" u="none" strike="noStrike" cap="none" normalizeH="0" baseline="0" dirty="0">
                <a:ln>
                  <a:noFill/>
                </a:ln>
                <a:solidFill>
                  <a:srgbClr val="629755"/>
                </a:solidFill>
                <a:effectLst/>
                <a:latin typeface="Consolas" panose="020B0609020204030204" pitchFamily="49" charset="0"/>
              </a:rPr>
              <a:t>/**CSS IMPORT**/</a:t>
            </a:r>
            <a:br>
              <a:rPr kumimoji="0" lang="en-US" altLang="en-US" sz="900" b="0" i="1" u="none" strike="noStrike" cap="none" normalizeH="0" baseline="0" dirty="0">
                <a:ln>
                  <a:noFill/>
                </a:ln>
                <a:solidFill>
                  <a:srgbClr val="629755"/>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import </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err="1">
                <a:ln>
                  <a:noFill/>
                </a:ln>
                <a:solidFill>
                  <a:srgbClr val="6A8759"/>
                </a:solidFill>
                <a:effectLst/>
                <a:latin typeface="Consolas" panose="020B0609020204030204" pitchFamily="49" charset="0"/>
              </a:rPr>
              <a:t>css</a:t>
            </a:r>
            <a:r>
              <a:rPr kumimoji="0" lang="en-US" altLang="en-US" sz="900" b="0" i="0" u="none" strike="noStrike" cap="none" normalizeH="0" baseline="0" dirty="0">
                <a:ln>
                  <a:noFill/>
                </a:ln>
                <a:solidFill>
                  <a:srgbClr val="6A8759"/>
                </a:solidFill>
                <a:effectLst/>
                <a:latin typeface="Consolas" panose="020B0609020204030204" pitchFamily="49" charset="0"/>
              </a:rPr>
              <a:t>/components/</a:t>
            </a:r>
            <a:r>
              <a:rPr kumimoji="0" lang="en-US" altLang="en-US" sz="900" b="0" i="0" u="none" strike="noStrike" cap="none" normalizeH="0" baseline="0" dirty="0" err="1">
                <a:ln>
                  <a:noFill/>
                </a:ln>
                <a:solidFill>
                  <a:srgbClr val="6A8759"/>
                </a:solidFill>
                <a:effectLst/>
                <a:latin typeface="Consolas" panose="020B0609020204030204" pitchFamily="49" charset="0"/>
              </a:rPr>
              <a:t>home.scss</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1" u="none" strike="noStrike" cap="none" normalizeH="0" baseline="0" dirty="0">
                <a:ln>
                  <a:noFill/>
                </a:ln>
                <a:solidFill>
                  <a:srgbClr val="629755"/>
                </a:solidFill>
                <a:effectLst/>
                <a:latin typeface="Consolas" panose="020B0609020204030204" pitchFamily="49" charset="0"/>
              </a:rPr>
              <a:t>/**CSS IMPORT**/</a:t>
            </a:r>
            <a:br>
              <a:rPr kumimoji="0" lang="en-US" altLang="en-US" sz="900" b="0" i="1" u="none" strike="noStrike" cap="none" normalizeH="0" baseline="0" dirty="0">
                <a:ln>
                  <a:noFill/>
                </a:ln>
                <a:solidFill>
                  <a:srgbClr val="629755"/>
                </a:solidFill>
                <a:effectLst/>
                <a:latin typeface="Consolas" panose="020B0609020204030204" pitchFamily="49" charset="0"/>
              </a:rPr>
            </a:br>
            <a:r>
              <a:rPr kumimoji="0" lang="en-US" altLang="en-US" sz="900" b="0" i="0" u="none" strike="noStrike" cap="none" normalizeH="0" baseline="0" dirty="0">
                <a:ln>
                  <a:noFill/>
                </a:ln>
                <a:solidFill>
                  <a:srgbClr val="9876AA"/>
                </a:solidFill>
                <a:effectLst/>
                <a:latin typeface="Consolas" panose="020B0609020204030204" pitchFamily="49" charset="0"/>
              </a:rPr>
              <a:t>$</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1" i="1" u="none" strike="noStrike" cap="none" normalizeH="0" baseline="0" dirty="0">
                <a:ln>
                  <a:noFill/>
                </a:ln>
                <a:solidFill>
                  <a:srgbClr val="9876AA"/>
                </a:solidFill>
                <a:effectLst/>
                <a:latin typeface="Consolas" panose="020B0609020204030204" pitchFamily="49" charset="0"/>
              </a:rPr>
              <a:t>document</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FFC66D"/>
                </a:solidFill>
                <a:effectLst/>
                <a:latin typeface="Consolas" panose="020B0609020204030204" pitchFamily="49" charset="0"/>
              </a:rPr>
              <a:t>ready</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function </a:t>
            </a:r>
            <a:r>
              <a:rPr kumimoji="0" lang="en-US" altLang="en-US" sz="900" b="0" i="0" u="none" strike="noStrike" cap="none" normalizeH="0" baseline="0" dirty="0">
                <a:ln>
                  <a:noFill/>
                </a:ln>
                <a:solidFill>
                  <a:srgbClr val="A9B7C6"/>
                </a:solidFill>
                <a:effectLst/>
                <a:latin typeface="Consolas" panose="020B0609020204030204" pitchFamily="49" charset="0"/>
              </a:rPr>
              <a:t>()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FFC66D"/>
                </a:solidFill>
                <a:effectLst/>
                <a:latin typeface="Consolas" panose="020B0609020204030204" pitchFamily="49" charset="0"/>
              </a:rPr>
              <a:t>alert</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A8759"/>
                </a:solidFill>
                <a:effectLst/>
                <a:latin typeface="Consolas" panose="020B0609020204030204" pitchFamily="49" charset="0"/>
              </a:rPr>
              <a:t>'This alert comes from home.js'</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614136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D46FE-7B2E-4786-90E4-77567DBF0437}"/>
              </a:ext>
            </a:extLst>
          </p:cNvPr>
          <p:cNvSpPr>
            <a:spLocks noGrp="1"/>
          </p:cNvSpPr>
          <p:nvPr>
            <p:ph type="title"/>
          </p:nvPr>
        </p:nvSpPr>
        <p:spPr/>
        <p:txBody>
          <a:bodyPr>
            <a:normAutofit fontScale="90000"/>
          </a:bodyPr>
          <a:lstStyle/>
          <a:p>
            <a:r>
              <a:rPr lang="en-US" sz="5400" dirty="0"/>
              <a:t>Code splitting: free, smart optimization</a:t>
            </a:r>
            <a:br>
              <a:rPr lang="en-US" sz="5400" dirty="0"/>
            </a:br>
            <a:endParaRPr lang="en-US" dirty="0"/>
          </a:p>
        </p:txBody>
      </p:sp>
      <p:sp>
        <p:nvSpPr>
          <p:cNvPr id="3" name="Content Placeholder 2">
            <a:extLst>
              <a:ext uri="{FF2B5EF4-FFF2-40B4-BE49-F238E27FC236}">
                <a16:creationId xmlns:a16="http://schemas.microsoft.com/office/drawing/2014/main" id="{17F63701-DE79-4C66-93F2-BD9849EB07C3}"/>
              </a:ext>
            </a:extLst>
          </p:cNvPr>
          <p:cNvSpPr>
            <a:spLocks noGrp="1"/>
          </p:cNvSpPr>
          <p:nvPr>
            <p:ph idx="1"/>
          </p:nvPr>
        </p:nvSpPr>
        <p:spPr/>
        <p:txBody>
          <a:bodyPr/>
          <a:lstStyle/>
          <a:p>
            <a:r>
              <a:rPr lang="en-US" i="1" dirty="0"/>
              <a:t>All</a:t>
            </a:r>
            <a:r>
              <a:rPr lang="en-US" dirty="0"/>
              <a:t> of this craziness happens without us even knowing or caring. This feature comes from a part of Webpack called the </a:t>
            </a:r>
            <a:r>
              <a:rPr lang="en-US" dirty="0" err="1"/>
              <a:t>SplitChunksPlugin</a:t>
            </a:r>
            <a:r>
              <a:rPr lang="en-US" dirty="0"/>
              <a:t>. On top, it explains the logic it uses to split. But you can configure </a:t>
            </a:r>
            <a:r>
              <a:rPr lang="en-US" i="1" dirty="0"/>
              <a:t>all</a:t>
            </a:r>
            <a:r>
              <a:rPr lang="en-US" dirty="0"/>
              <a:t> of this.</a:t>
            </a:r>
          </a:p>
          <a:p>
            <a:r>
              <a:rPr lang="en-US" dirty="0"/>
              <a:t>Free code optimization</a:t>
            </a:r>
          </a:p>
          <a:p>
            <a:r>
              <a:rPr lang="en-US" dirty="0"/>
              <a:t>Free versioning</a:t>
            </a:r>
          </a:p>
          <a:p>
            <a:r>
              <a:rPr lang="en-US" dirty="0"/>
              <a:t>Free minify &amp; </a:t>
            </a:r>
            <a:r>
              <a:rPr lang="en-US" dirty="0" err="1"/>
              <a:t>uglify</a:t>
            </a:r>
            <a:endParaRPr lang="en-US" dirty="0"/>
          </a:p>
          <a:p>
            <a:pPr marL="0" indent="0">
              <a:buNone/>
            </a:pPr>
            <a:endParaRPr lang="en-US" dirty="0"/>
          </a:p>
        </p:txBody>
      </p:sp>
      <p:sp>
        <p:nvSpPr>
          <p:cNvPr id="4" name="Rectangle 1">
            <a:extLst>
              <a:ext uri="{FF2B5EF4-FFF2-40B4-BE49-F238E27FC236}">
                <a16:creationId xmlns:a16="http://schemas.microsoft.com/office/drawing/2014/main" id="{2AB8A586-223A-497F-BF90-D48DDA26CF6A}"/>
              </a:ext>
            </a:extLst>
          </p:cNvPr>
          <p:cNvSpPr>
            <a:spLocks noChangeArrowheads="1"/>
          </p:cNvSpPr>
          <p:nvPr/>
        </p:nvSpPr>
        <p:spPr bwMode="auto">
          <a:xfrm>
            <a:off x="1251678" y="5094762"/>
            <a:ext cx="5277459"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8080"/>
                </a:solidFill>
                <a:effectLst/>
                <a:latin typeface="Consolas" panose="020B0609020204030204" pitchFamily="49" charset="0"/>
              </a:rPr>
              <a:t>// will require an extra script tag for runtime.js</a:t>
            </a: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a:ln>
                  <a:noFill/>
                </a:ln>
                <a:solidFill>
                  <a:srgbClr val="808080"/>
                </a:solidFill>
                <a:effectLst/>
                <a:latin typeface="Consolas" panose="020B0609020204030204" pitchFamily="49" charset="0"/>
              </a:rPr>
              <a:t>// but, you probably want this, unless you're building a single-page app</a:t>
            </a: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a:ln>
                  <a:noFill/>
                </a:ln>
                <a:solidFill>
                  <a:srgbClr val="808080"/>
                </a:solidFill>
                <a:effectLst/>
                <a:latin typeface="Consolas" panose="020B0609020204030204" pitchFamily="49" charset="0"/>
              </a:rPr>
              <a:t>// Modules are shared across application</a:t>
            </a: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a:ln>
                  <a:noFill/>
                </a:ln>
                <a:solidFill>
                  <a:srgbClr val="808080"/>
                </a:solidFill>
                <a:effectLst/>
                <a:latin typeface="Consolas" panose="020B0609020204030204" pitchFamily="49" charset="0"/>
              </a:rPr>
              <a:t>// .</a:t>
            </a:r>
            <a:r>
              <a:rPr kumimoji="0" lang="en-US" altLang="en-US" sz="900" b="0" i="0" u="none" strike="noStrike" cap="none" normalizeH="0" baseline="0" dirty="0" err="1">
                <a:ln>
                  <a:noFill/>
                </a:ln>
                <a:solidFill>
                  <a:srgbClr val="808080"/>
                </a:solidFill>
                <a:effectLst/>
                <a:latin typeface="Consolas" panose="020B0609020204030204" pitchFamily="49" charset="0"/>
              </a:rPr>
              <a:t>enableSingleRuntimeChunk</a:t>
            </a:r>
            <a:r>
              <a:rPr kumimoji="0" lang="en-US" altLang="en-US" sz="900" b="0" i="0" u="none" strike="noStrike" cap="none" normalizeH="0" baseline="0" dirty="0">
                <a:ln>
                  <a:noFill/>
                </a:ln>
                <a:solidFill>
                  <a:srgbClr val="808080"/>
                </a:solidFill>
                <a:effectLst/>
                <a:latin typeface="Consolas" panose="020B0609020204030204" pitchFamily="49" charset="0"/>
              </a:rPr>
              <a:t>()</a:t>
            </a: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FFC66D"/>
                </a:solidFill>
                <a:effectLst/>
                <a:latin typeface="Consolas" panose="020B0609020204030204" pitchFamily="49" charset="0"/>
              </a:rPr>
              <a:t>disableSingleRuntimeChunk</a:t>
            </a:r>
            <a:r>
              <a:rPr kumimoji="0" lang="en-US" altLang="en-US" sz="900" b="0" i="0" u="none" strike="noStrike" cap="none" normalizeH="0" baseline="0" dirty="0">
                <a:ln>
                  <a:noFill/>
                </a:ln>
                <a:solidFill>
                  <a:srgbClr val="A9B7C6"/>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A05A034-D84B-477D-9868-81E26A8FD440}"/>
              </a:ext>
            </a:extLst>
          </p:cNvPr>
          <p:cNvSpPr>
            <a:spLocks noChangeArrowheads="1"/>
          </p:cNvSpPr>
          <p:nvPr/>
        </p:nvSpPr>
        <p:spPr bwMode="auto">
          <a:xfrm>
            <a:off x="5710990" y="3713464"/>
            <a:ext cx="5975684"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8080"/>
                </a:solidFill>
                <a:effectLst/>
                <a:latin typeface="Consolas" panose="020B0609020204030204" pitchFamily="49" charset="0"/>
              </a:rPr>
              <a:t>// When enabled, Webpack "splits" your files into smaller pieces for greater optimization.</a:t>
            </a: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FFC66D"/>
                </a:solidFill>
                <a:effectLst/>
                <a:latin typeface="Consolas" panose="020B0609020204030204" pitchFamily="49" charset="0"/>
              </a:rPr>
              <a:t>splitEntryChunks</a:t>
            </a:r>
            <a:r>
              <a:rPr kumimoji="0" lang="en-US" altLang="en-US" sz="900" b="0" i="0" u="none" strike="noStrike" cap="none" normalizeH="0" baseline="0" dirty="0">
                <a:ln>
                  <a:noFill/>
                </a:ln>
                <a:solidFill>
                  <a:srgbClr val="A9B7C6"/>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521015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1D15-9E6C-4666-B8D5-0F91B6FC1A1A}"/>
              </a:ext>
            </a:extLst>
          </p:cNvPr>
          <p:cNvSpPr>
            <a:spLocks noGrp="1"/>
          </p:cNvSpPr>
          <p:nvPr>
            <p:ph type="title"/>
          </p:nvPr>
        </p:nvSpPr>
        <p:spPr/>
        <p:txBody>
          <a:bodyPr>
            <a:normAutofit fontScale="90000"/>
          </a:bodyPr>
          <a:lstStyle/>
          <a:p>
            <a:r>
              <a:rPr lang="en-US" sz="5400" dirty="0"/>
              <a:t>Async code</a:t>
            </a:r>
            <a:br>
              <a:rPr lang="en-US" sz="5400" dirty="0"/>
            </a:br>
            <a:endParaRPr lang="en-US" dirty="0"/>
          </a:p>
        </p:txBody>
      </p:sp>
      <p:sp>
        <p:nvSpPr>
          <p:cNvPr id="5" name="Rectangle 1">
            <a:extLst>
              <a:ext uri="{FF2B5EF4-FFF2-40B4-BE49-F238E27FC236}">
                <a16:creationId xmlns:a16="http://schemas.microsoft.com/office/drawing/2014/main" id="{3364A71F-4627-4D7B-BC6D-976F80A30298}"/>
              </a:ext>
            </a:extLst>
          </p:cNvPr>
          <p:cNvSpPr>
            <a:spLocks noGrp="1" noChangeArrowheads="1"/>
          </p:cNvSpPr>
          <p:nvPr>
            <p:ph idx="1"/>
          </p:nvPr>
        </p:nvSpPr>
        <p:spPr bwMode="auto">
          <a:xfrm>
            <a:off x="1251678" y="1874517"/>
            <a:ext cx="10178322" cy="359359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import </a:t>
            </a:r>
            <a:r>
              <a:rPr kumimoji="0" lang="en-US" altLang="en-US" sz="900" b="0" i="0" u="none" strike="noStrike" cap="none" normalizeH="0" baseline="0" dirty="0">
                <a:ln>
                  <a:noFill/>
                </a:ln>
                <a:solidFill>
                  <a:srgbClr val="9876AA"/>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from </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err="1">
                <a:ln>
                  <a:noFill/>
                </a:ln>
                <a:solidFill>
                  <a:srgbClr val="6A8759"/>
                </a:solidFill>
                <a:effectLst/>
                <a:latin typeface="Consolas" panose="020B0609020204030204" pitchFamily="49" charset="0"/>
              </a:rPr>
              <a:t>jquery</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import </a:t>
            </a:r>
            <a:r>
              <a:rPr kumimoji="0" lang="en-US" altLang="en-US" sz="900" b="0" i="0" u="none" strike="noStrike" cap="none" normalizeH="0" baseline="0" dirty="0" err="1">
                <a:ln>
                  <a:noFill/>
                </a:ln>
                <a:solidFill>
                  <a:srgbClr val="A9B7C6"/>
                </a:solidFill>
                <a:effectLst/>
                <a:latin typeface="Consolas" panose="020B0609020204030204" pitchFamily="49" charset="0"/>
              </a:rPr>
              <a:t>Dropzone</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from </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err="1">
                <a:ln>
                  <a:noFill/>
                </a:ln>
                <a:solidFill>
                  <a:srgbClr val="6A8759"/>
                </a:solidFill>
                <a:effectLst/>
                <a:latin typeface="Consolas" panose="020B0609020204030204" pitchFamily="49" charset="0"/>
              </a:rPr>
              <a:t>dropzone</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import </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err="1">
                <a:ln>
                  <a:noFill/>
                </a:ln>
                <a:solidFill>
                  <a:srgbClr val="6A8759"/>
                </a:solidFill>
                <a:effectLst/>
                <a:latin typeface="Consolas" panose="020B0609020204030204" pitchFamily="49" charset="0"/>
              </a:rPr>
              <a:t>dropzone</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err="1">
                <a:ln>
                  <a:noFill/>
                </a:ln>
                <a:solidFill>
                  <a:srgbClr val="6A8759"/>
                </a:solidFill>
                <a:effectLst/>
                <a:latin typeface="Consolas" panose="020B0609020204030204" pitchFamily="49" charset="0"/>
              </a:rPr>
              <a:t>dist</a:t>
            </a:r>
            <a:r>
              <a:rPr kumimoji="0" lang="en-US" altLang="en-US" sz="900" b="0" i="0" u="none" strike="noStrike" cap="none" normalizeH="0" baseline="0" dirty="0">
                <a:ln>
                  <a:noFill/>
                </a:ln>
                <a:solidFill>
                  <a:srgbClr val="6A8759"/>
                </a:solidFill>
                <a:effectLst/>
                <a:latin typeface="Consolas" panose="020B0609020204030204" pitchFamily="49" charset="0"/>
              </a:rPr>
              <a:t>/dropzone.css'</a:t>
            </a:r>
            <a:br>
              <a:rPr kumimoji="0" lang="en-US" altLang="en-US" sz="900" b="0" i="0" u="none" strike="noStrike" cap="none" normalizeH="0" baseline="0" dirty="0">
                <a:ln>
                  <a:noFill/>
                </a:ln>
                <a:solidFill>
                  <a:srgbClr val="6A8759"/>
                </a:solidFill>
                <a:effectLst/>
                <a:latin typeface="Consolas" panose="020B0609020204030204" pitchFamily="49" charset="0"/>
              </a:rPr>
            </a:br>
            <a:br>
              <a:rPr kumimoji="0" lang="en-US" altLang="en-US" sz="900" b="0" i="0" u="none" strike="noStrike" cap="none" normalizeH="0" baseline="0" dirty="0">
                <a:ln>
                  <a:noFill/>
                </a:ln>
                <a:solidFill>
                  <a:srgbClr val="6A8759"/>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Dropzone.</a:t>
            </a:r>
            <a:r>
              <a:rPr kumimoji="0" lang="en-US" altLang="en-US" sz="900" b="0" i="0" u="none" strike="noStrike" cap="none" normalizeH="0" baseline="0" dirty="0" err="1">
                <a:ln>
                  <a:noFill/>
                </a:ln>
                <a:solidFill>
                  <a:srgbClr val="9876AA"/>
                </a:solidFill>
                <a:effectLst/>
                <a:latin typeface="Consolas" panose="020B0609020204030204" pitchFamily="49" charset="0"/>
              </a:rPr>
              <a:t>autoDiscover</a:t>
            </a:r>
            <a:r>
              <a:rPr kumimoji="0" lang="en-US" altLang="en-US" sz="900" b="0" i="0" u="none" strike="noStrike" cap="none" normalizeH="0" baseline="0" dirty="0">
                <a:ln>
                  <a:noFill/>
                </a:ln>
                <a:solidFill>
                  <a:srgbClr val="9876AA"/>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false;</a:t>
            </a:r>
            <a:br>
              <a:rPr kumimoji="0" lang="en-US" altLang="en-US" sz="900" b="0" i="0" u="none" strike="noStrike" cap="none" normalizeH="0" baseline="0" dirty="0">
                <a:ln>
                  <a:noFill/>
                </a:ln>
                <a:solidFill>
                  <a:srgbClr val="CC7832"/>
                </a:solidFill>
                <a:effectLst/>
                <a:latin typeface="Consolas" panose="020B0609020204030204" pitchFamily="49" charset="0"/>
              </a:rPr>
            </a:b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9876AA"/>
                </a:solidFill>
                <a:effectLst/>
                <a:latin typeface="Consolas" panose="020B0609020204030204" pitchFamily="49" charset="0"/>
              </a:rPr>
              <a:t>$</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1" i="1" u="none" strike="noStrike" cap="none" normalizeH="0" baseline="0" dirty="0">
                <a:ln>
                  <a:noFill/>
                </a:ln>
                <a:solidFill>
                  <a:srgbClr val="9876AA"/>
                </a:solidFill>
                <a:effectLst/>
                <a:latin typeface="Consolas" panose="020B0609020204030204" pitchFamily="49" charset="0"/>
              </a:rPr>
              <a:t>document</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FFC66D"/>
                </a:solidFill>
                <a:effectLst/>
                <a:latin typeface="Consolas" panose="020B0609020204030204" pitchFamily="49" charset="0"/>
              </a:rPr>
              <a:t>ready</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function</a:t>
            </a:r>
            <a:r>
              <a:rPr kumimoji="0" lang="en-US" altLang="en-US" sz="900" b="0" i="0" u="none" strike="noStrike" cap="none" normalizeH="0" baseline="0" dirty="0">
                <a:ln>
                  <a:noFill/>
                </a:ln>
                <a:solidFill>
                  <a:srgbClr val="A9B7C6"/>
                </a:solidFill>
                <a:effectLst/>
                <a:latin typeface="Consolas" panose="020B0609020204030204" pitchFamily="49" charset="0"/>
              </a:rPr>
              <a:t>()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const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A9B7C6"/>
                </a:solidFill>
                <a:effectLst/>
                <a:latin typeface="Consolas" panose="020B0609020204030204" pitchFamily="49" charset="0"/>
              </a:rPr>
              <a:t>autoComplete</a:t>
            </a:r>
            <a:r>
              <a:rPr kumimoji="0" lang="en-US" altLang="en-US" sz="900" b="0" i="0" u="none" strike="noStrike" cap="none" normalizeH="0" baseline="0" dirty="0">
                <a:ln>
                  <a:noFill/>
                </a:ln>
                <a:solidFill>
                  <a:srgbClr val="A9B7C6"/>
                </a:solidFill>
                <a:effectLst/>
                <a:latin typeface="Consolas" panose="020B0609020204030204" pitchFamily="49" charset="0"/>
              </a:rPr>
              <a:t> = </a:t>
            </a:r>
            <a:r>
              <a:rPr kumimoji="0" lang="en-US" altLang="en-US" sz="900" b="0" i="0" u="none" strike="noStrike" cap="none" normalizeH="0" baseline="0" dirty="0">
                <a:ln>
                  <a:noFill/>
                </a:ln>
                <a:solidFill>
                  <a:srgbClr val="9876AA"/>
                </a:solidFill>
                <a:effectLst/>
                <a:latin typeface="Consolas" panose="020B0609020204030204" pitchFamily="49" charset="0"/>
              </a:rPr>
              <a:t>$</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err="1">
                <a:ln>
                  <a:noFill/>
                </a:ln>
                <a:solidFill>
                  <a:srgbClr val="E8BF6A"/>
                </a:solidFill>
                <a:effectLst/>
                <a:latin typeface="Consolas" panose="020B0609020204030204" pitchFamily="49" charset="0"/>
              </a:rPr>
              <a:t>js</a:t>
            </a:r>
            <a:r>
              <a:rPr kumimoji="0" lang="en-US" altLang="en-US" sz="900" b="0" i="0" u="none" strike="noStrike" cap="none" normalizeH="0" baseline="0" dirty="0">
                <a:ln>
                  <a:noFill/>
                </a:ln>
                <a:solidFill>
                  <a:srgbClr val="E8BF6A"/>
                </a:solidFill>
                <a:effectLst/>
                <a:latin typeface="Consolas" panose="020B0609020204030204" pitchFamily="49" charset="0"/>
              </a:rPr>
              <a:t>-user-autocomplete</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if </a:t>
            </a:r>
            <a:r>
              <a:rPr kumimoji="0" lang="en-US" altLang="en-US" sz="900" b="0" i="0" u="none" strike="noStrike" cap="none" normalizeH="0" baseline="0" dirty="0">
                <a:ln>
                  <a:noFill/>
                </a:ln>
                <a:solidFill>
                  <a:srgbClr val="A9B7C6"/>
                </a:solidFill>
                <a:effectLst/>
                <a:latin typeface="Consolas" panose="020B0609020204030204" pitchFamily="49" charset="0"/>
              </a:rPr>
              <a:t>(!$autoComplete.</a:t>
            </a:r>
            <a:r>
              <a:rPr kumimoji="0" lang="en-US" altLang="en-US" sz="900" b="0" i="0" u="none" strike="noStrike" cap="none" normalizeH="0" baseline="0" dirty="0">
                <a:ln>
                  <a:noFill/>
                </a:ln>
                <a:solidFill>
                  <a:srgbClr val="FFC66D"/>
                </a:solidFill>
                <a:effectLst/>
                <a:latin typeface="Consolas" panose="020B0609020204030204" pitchFamily="49" charset="0"/>
              </a:rPr>
              <a:t>is</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A8759"/>
                </a:solidFill>
                <a:effectLst/>
                <a:latin typeface="Consolas" panose="020B0609020204030204" pitchFamily="49" charset="0"/>
              </a:rPr>
              <a:t>':disabled'</a:t>
            </a:r>
            <a:r>
              <a:rPr kumimoji="0" lang="en-US" altLang="en-US" sz="900" b="0" i="0" u="none" strike="noStrike" cap="none" normalizeH="0" baseline="0" dirty="0">
                <a:ln>
                  <a:noFill/>
                </a:ln>
                <a:solidFill>
                  <a:srgbClr val="A9B7C6"/>
                </a:solidFill>
                <a:effectLst/>
                <a:latin typeface="Consolas" panose="020B0609020204030204" pitchFamily="49" charset="0"/>
              </a:rPr>
              <a:t>))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import</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A8759"/>
                </a:solidFill>
                <a:effectLst/>
                <a:latin typeface="Consolas" panose="020B0609020204030204" pitchFamily="49" charset="0"/>
              </a:rPr>
              <a:t>'./components/</a:t>
            </a:r>
            <a:r>
              <a:rPr kumimoji="0" lang="en-US" altLang="en-US" sz="900" b="0" i="0" u="none" strike="noStrike" cap="none" normalizeH="0" baseline="0" dirty="0" err="1">
                <a:ln>
                  <a:noFill/>
                </a:ln>
                <a:solidFill>
                  <a:srgbClr val="6A8759"/>
                </a:solidFill>
                <a:effectLst/>
                <a:latin typeface="Consolas" panose="020B0609020204030204" pitchFamily="49" charset="0"/>
              </a:rPr>
              <a:t>algolia</a:t>
            </a:r>
            <a:r>
              <a:rPr kumimoji="0" lang="en-US" altLang="en-US" sz="900" b="0" i="0" u="none" strike="noStrike" cap="none" normalizeH="0" baseline="0" dirty="0">
                <a:ln>
                  <a:noFill/>
                </a:ln>
                <a:solidFill>
                  <a:srgbClr val="6A8759"/>
                </a:solidFill>
                <a:effectLst/>
                <a:latin typeface="Consolas" panose="020B0609020204030204" pitchFamily="49" charset="0"/>
              </a:rPr>
              <a:t>-autocomplete'</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FFC66D"/>
                </a:solidFill>
                <a:effectLst/>
                <a:latin typeface="Consolas" panose="020B0609020204030204" pitchFamily="49" charset="0"/>
              </a:rPr>
              <a:t>then</a:t>
            </a:r>
            <a:r>
              <a:rPr kumimoji="0" lang="en-US" altLang="en-US" sz="900" b="0" i="0" u="none" strike="noStrike" cap="none" normalizeH="0" baseline="0" dirty="0">
                <a:ln>
                  <a:noFill/>
                </a:ln>
                <a:solidFill>
                  <a:srgbClr val="A9B7C6"/>
                </a:solidFill>
                <a:effectLst/>
                <a:latin typeface="Consolas" panose="020B0609020204030204" pitchFamily="49" charset="0"/>
              </a:rPr>
              <a:t>((autocomplete) =&gt;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autocomplete($</a:t>
            </a:r>
            <a:r>
              <a:rPr kumimoji="0" lang="en-US" altLang="en-US" sz="900" b="0" i="0" u="none" strike="noStrike" cap="none" normalizeH="0" baseline="0" dirty="0" err="1">
                <a:ln>
                  <a:noFill/>
                </a:ln>
                <a:solidFill>
                  <a:srgbClr val="A9B7C6"/>
                </a:solidFill>
                <a:effectLst/>
                <a:latin typeface="Consolas" panose="020B0609020204030204" pitchFamily="49" charset="0"/>
              </a:rPr>
              <a:t>autoComplete</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A8759"/>
                </a:solidFill>
                <a:effectLst/>
                <a:latin typeface="Consolas" panose="020B0609020204030204" pitchFamily="49" charset="0"/>
              </a:rPr>
              <a:t>'users'</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A8759"/>
                </a:solidFill>
                <a:effectLst/>
                <a:latin typeface="Consolas" panose="020B0609020204030204" pitchFamily="49" charset="0"/>
              </a:rPr>
              <a:t>'email'</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620072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{64593CBD-799C-49C2-A34E-E763225DC06B}tf10001106</Template>
  <TotalTime>67</TotalTime>
  <Words>764</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Consolas</vt:lpstr>
      <vt:lpstr>Gill Sans MT</vt:lpstr>
      <vt:lpstr>Impact</vt:lpstr>
      <vt:lpstr>Badge</vt:lpstr>
      <vt:lpstr>Frontend for backend developers</vt:lpstr>
      <vt:lpstr>Table of contents</vt:lpstr>
      <vt:lpstr>Start using JavaScript ‘correctly’ </vt:lpstr>
      <vt:lpstr>Start using JavaScript ‘correctly’ </vt:lpstr>
      <vt:lpstr>Encore &amp; Yarn </vt:lpstr>
      <vt:lpstr>Adding scripts &amp; links – the new way </vt:lpstr>
      <vt:lpstr>Installing &amp; using external libraries </vt:lpstr>
      <vt:lpstr>Code splitting: free, smart optimization </vt:lpstr>
      <vt:lpstr>Async code </vt:lpstr>
      <vt:lpstr>Production build &amp; Advantages </vt:lpstr>
      <vt:lpstr>But … </vt:lpstr>
      <vt:lpstr>FOLLOW UP</vt:lpstr>
      <vt:lpstr>Advantages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for backend developers</dc:title>
  <dc:creator>Alexandru Corlan</dc:creator>
  <cp:lastModifiedBy>Alexandru Corlan</cp:lastModifiedBy>
  <cp:revision>8</cp:revision>
  <dcterms:created xsi:type="dcterms:W3CDTF">2020-02-11T09:28:07Z</dcterms:created>
  <dcterms:modified xsi:type="dcterms:W3CDTF">2020-02-11T10:35:34Z</dcterms:modified>
</cp:coreProperties>
</file>