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88" r:id="rId7"/>
    <p:sldId id="297" r:id="rId8"/>
    <p:sldId id="298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21-Mar-25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21-Mar-25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8EDD4-4269-DF23-243B-D725A3A5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CD0414-60BC-BA00-D7DD-087ADAAC8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96021E-68A3-8727-A9EB-0D616C974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BFF9-6AD5-8783-4BBC-5EE3A23F1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8796E-2906-E1A7-D2AF-5F52832A5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A6987-E366-4034-DB4D-A75E7FAB5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37CF8C-A7AE-BAB2-5BCE-3DA760AC6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C3BF8-02E0-ACC1-1657-FF14384D3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5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 err="1"/>
              <a:t>IaC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pPr algn="l">
              <a:lnSpc>
                <a:spcPts val="225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What is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Infrastructure 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as Code?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DC5B7-B27D-5B50-D50C-158BD575BAA9}"/>
              </a:ext>
            </a:extLst>
          </p:cNvPr>
          <p:cNvSpPr txBox="1"/>
          <p:nvPr/>
        </p:nvSpPr>
        <p:spPr>
          <a:xfrm>
            <a:off x="6554710" y="1222218"/>
            <a:ext cx="5042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ability to provision and support your computing infrastructure using code</a:t>
            </a:r>
          </a:p>
          <a:p>
            <a:endParaRPr lang="en-US" sz="2400" dirty="0">
              <a:solidFill>
                <a:srgbClr val="333333"/>
              </a:solidFill>
              <a:latin typeface="AmazonEmb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control costs, reduce risks, and respond with speed to new business opportunities</a:t>
            </a:r>
            <a:br>
              <a:rPr lang="en-US" sz="2400" dirty="0">
                <a:solidFill>
                  <a:srgbClr val="333333"/>
                </a:solidFill>
                <a:latin typeface="AmazonEmber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233C958-B1BD-F535-6C9B-E013888B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725092"/>
            <a:ext cx="2906567" cy="2761307"/>
          </a:xfrm>
        </p:spPr>
        <p:txBody>
          <a:bodyPr/>
          <a:lstStyle/>
          <a:p>
            <a:pPr>
              <a:lnSpc>
                <a:spcPts val="2250"/>
              </a:lnSpc>
            </a:pP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r>
              <a:rPr lang="en-US" dirty="0">
                <a:solidFill>
                  <a:srgbClr val="242424"/>
                </a:solidFill>
                <a:latin typeface="sohne"/>
              </a:rPr>
              <a:t>Benefits</a:t>
            </a: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r>
              <a:rPr lang="en-US" dirty="0">
                <a:solidFill>
                  <a:srgbClr val="242424"/>
                </a:solidFill>
                <a:latin typeface="sohne"/>
              </a:rPr>
              <a:t>of</a:t>
            </a: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r>
              <a:rPr lang="en-US" dirty="0" err="1">
                <a:solidFill>
                  <a:srgbClr val="242424"/>
                </a:solidFill>
                <a:latin typeface="sohne"/>
              </a:rPr>
              <a:t>IaC</a:t>
            </a: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992798-366E-2EEB-7B24-645709920CA8}"/>
              </a:ext>
            </a:extLst>
          </p:cNvPr>
          <p:cNvSpPr txBox="1"/>
          <p:nvPr/>
        </p:nvSpPr>
        <p:spPr>
          <a:xfrm>
            <a:off x="6554710" y="1231271"/>
            <a:ext cx="50427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Increased 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Reusability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Better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Less human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Better disaster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Reduced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Improved customer experience]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Increased speed and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Better documentation</a:t>
            </a:r>
            <a:br>
              <a:rPr lang="en-US" sz="2400" dirty="0">
                <a:solidFill>
                  <a:srgbClr val="333333"/>
                </a:solidFill>
                <a:latin typeface="AmazonEmber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1F904-C940-B9B5-8375-07A2CB9C9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5ED2BFB-FF6B-7B71-D20A-25F0C0D7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725092"/>
            <a:ext cx="3658005" cy="2761307"/>
          </a:xfrm>
        </p:spPr>
        <p:txBody>
          <a:bodyPr/>
          <a:lstStyle/>
          <a:p>
            <a:pPr>
              <a:lnSpc>
                <a:spcPts val="2250"/>
              </a:lnSpc>
            </a:pP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r>
              <a:rPr lang="en-US" dirty="0">
                <a:solidFill>
                  <a:srgbClr val="242424"/>
                </a:solidFill>
                <a:latin typeface="sohne"/>
              </a:rPr>
              <a:t>Drawbacks</a:t>
            </a: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r>
              <a:rPr lang="en-US" dirty="0">
                <a:solidFill>
                  <a:srgbClr val="242424"/>
                </a:solidFill>
                <a:latin typeface="sohne"/>
              </a:rPr>
              <a:t>of</a:t>
            </a: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r>
              <a:rPr lang="en-US" dirty="0" err="1">
                <a:solidFill>
                  <a:srgbClr val="242424"/>
                </a:solidFill>
                <a:latin typeface="sohne"/>
              </a:rPr>
              <a:t>IaC</a:t>
            </a: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D6BA8-EB3F-941E-4FF4-E5087759FFB9}"/>
              </a:ext>
            </a:extLst>
          </p:cNvPr>
          <p:cNvSpPr txBox="1"/>
          <p:nvPr/>
        </p:nvSpPr>
        <p:spPr>
          <a:xfrm>
            <a:off x="6509848" y="1797421"/>
            <a:ext cx="50427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Knowledge gap</a:t>
            </a:r>
            <a:endParaRPr lang="en-US" sz="24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Increased time of adopting </a:t>
            </a:r>
            <a:r>
              <a:rPr lang="en-US" sz="2400" dirty="0" err="1">
                <a:solidFill>
                  <a:srgbClr val="333333"/>
                </a:solidFill>
                <a:latin typeface="AmazonEmber"/>
              </a:rPr>
              <a:t>IaC</a:t>
            </a:r>
            <a:r>
              <a:rPr lang="en-US" sz="2400" dirty="0">
                <a:solidFill>
                  <a:srgbClr val="333333"/>
                </a:solidFill>
                <a:latin typeface="AmazonEmber"/>
              </a:rPr>
              <a:t> and creating CI/CD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Minor changes can take longer time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692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AE0A8-1443-F6DC-D2B2-FA4B8007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3ADD-DA95-EC64-470D-9BB5B9EE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pPr algn="l">
              <a:lnSpc>
                <a:spcPts val="2250"/>
              </a:lnSpc>
            </a:pP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Azure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r>
              <a:rPr lang="en-US" b="1" i="0" dirty="0" err="1">
                <a:solidFill>
                  <a:srgbClr val="242424"/>
                </a:solidFill>
                <a:effectLst/>
                <a:latin typeface="sohne"/>
              </a:rPr>
              <a:t>Ia</a:t>
            </a:r>
            <a:r>
              <a:rPr lang="en-US" dirty="0" err="1">
                <a:solidFill>
                  <a:srgbClr val="242424"/>
                </a:solidFill>
                <a:latin typeface="sohne"/>
              </a:rPr>
              <a:t>C</a:t>
            </a: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br>
              <a:rPr lang="en-US" dirty="0">
                <a:solidFill>
                  <a:srgbClr val="242424"/>
                </a:solidFill>
                <a:latin typeface="sohne"/>
              </a:rPr>
            </a:br>
            <a:r>
              <a:rPr lang="en-US" dirty="0">
                <a:solidFill>
                  <a:srgbClr val="242424"/>
                </a:solidFill>
                <a:latin typeface="sohne"/>
              </a:rPr>
              <a:t>Tools</a:t>
            </a: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0CD5D-4F44-8CC7-23F2-898DEE1D0951}"/>
              </a:ext>
            </a:extLst>
          </p:cNvPr>
          <p:cNvSpPr txBox="1"/>
          <p:nvPr/>
        </p:nvSpPr>
        <p:spPr>
          <a:xfrm>
            <a:off x="6572817" y="1249378"/>
            <a:ext cx="50427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Azure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AmazonEmber"/>
              </a:rPr>
              <a:t>Cli</a:t>
            </a:r>
            <a:endParaRPr lang="en-US" sz="2400" b="0" i="0" dirty="0">
              <a:solidFill>
                <a:srgbClr val="333333"/>
              </a:solidFill>
              <a:effectLst/>
              <a:latin typeface="Amazon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333333"/>
                </a:solidFill>
                <a:latin typeface="AmazonEmber"/>
              </a:rPr>
              <a:t>Powershel</a:t>
            </a:r>
            <a:endParaRPr lang="en-US" sz="2400" dirty="0">
              <a:solidFill>
                <a:srgbClr val="333333"/>
              </a:solidFill>
              <a:latin typeface="Amazon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Bicep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Terraf</a:t>
            </a:r>
            <a:r>
              <a:rPr lang="en-US" sz="2400" dirty="0">
                <a:solidFill>
                  <a:srgbClr val="333333"/>
                </a:solidFill>
                <a:latin typeface="AmazonEmber"/>
              </a:rPr>
              <a:t>orm (</a:t>
            </a:r>
            <a:r>
              <a:rPr lang="en-US" sz="2400" dirty="0" err="1">
                <a:solidFill>
                  <a:srgbClr val="333333"/>
                </a:solidFill>
                <a:latin typeface="AmazonEmber"/>
              </a:rPr>
              <a:t>azurerm,azapi</a:t>
            </a:r>
            <a:r>
              <a:rPr lang="en-US" sz="2400" dirty="0">
                <a:solidFill>
                  <a:srgbClr val="333333"/>
                </a:solidFill>
                <a:latin typeface="AmazonEmber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333333"/>
                </a:solidFill>
                <a:effectLst/>
                <a:latin typeface="AmazonEmber"/>
              </a:rPr>
              <a:t>Pulumi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mazonEmber"/>
              </a:rPr>
              <a:t>                                                                        </a:t>
            </a:r>
            <a:br>
              <a:rPr lang="en-US" sz="2400" dirty="0">
                <a:solidFill>
                  <a:srgbClr val="333333"/>
                </a:solidFill>
                <a:latin typeface="AmazonEmber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08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{E3D028C8-DBA6-4BFD-A608-C4E5804652AE}tf45331398_win32</Template>
  <TotalTime>286</TotalTime>
  <Words>136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AmazonEmber</vt:lpstr>
      <vt:lpstr>Arial</vt:lpstr>
      <vt:lpstr>Calibri</vt:lpstr>
      <vt:lpstr>sohne</vt:lpstr>
      <vt:lpstr>Tenorite</vt:lpstr>
      <vt:lpstr>Custom</vt:lpstr>
      <vt:lpstr>IaC</vt:lpstr>
      <vt:lpstr>What is  Infrastructure   as Code?</vt:lpstr>
      <vt:lpstr>     Benefits   of   IaC</vt:lpstr>
      <vt:lpstr>    Drawbacks   of   IaC</vt:lpstr>
      <vt:lpstr> Azure   IaC   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Matus Biro</dc:creator>
  <cp:lastModifiedBy>Matus Biro</cp:lastModifiedBy>
  <cp:revision>1</cp:revision>
  <dcterms:created xsi:type="dcterms:W3CDTF">2025-03-21T07:07:13Z</dcterms:created>
  <dcterms:modified xsi:type="dcterms:W3CDTF">2025-03-21T11:53:16Z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