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1" r:id="rId7"/>
    <p:sldId id="302" r:id="rId8"/>
    <p:sldId id="303" r:id="rId9"/>
    <p:sldId id="304" r:id="rId10"/>
    <p:sldId id="305" r:id="rId11"/>
    <p:sldId id="306" r:id="rId12"/>
    <p:sldId id="307" r:id="rId13"/>
    <p:sldId id="308" r:id="rId14"/>
    <p:sldId id="309" r:id="rId15"/>
    <p:sldId id="31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10/25/2023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10/25/2023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10/25/2023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10/25/2023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10/25/2023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10/25/2023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10/25/2023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10/25/2023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10/25/2023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10/25/2023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2800" b="0" i="0" dirty="0">
                <a:solidFill>
                  <a:srgbClr val="D1D5DB"/>
                </a:solidFill>
                <a:effectLst/>
                <a:latin typeface="Söhne"/>
              </a:rPr>
              <a:t>U.S. Superstore Sales Data Analysis: Uncovering Business Insights and Visualizing Key </a:t>
            </a:r>
            <a:r>
              <a:rPr lang="en-US" sz="2800" dirty="0">
                <a:solidFill>
                  <a:srgbClr val="D1D5DB"/>
                </a:solidFill>
                <a:latin typeface="Söhne"/>
              </a:rPr>
              <a:t>Metrics.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Solomon Abraham</a:t>
            </a:r>
          </a:p>
          <a:p>
            <a:pPr>
              <a:lnSpc>
                <a:spcPct val="100000"/>
              </a:lnSpc>
            </a:pPr>
            <a:r>
              <a:rPr lang="en-US" sz="1600" dirty="0"/>
              <a:t>25</a:t>
            </a:r>
            <a:r>
              <a:rPr lang="en-US" sz="1600" baseline="30000" dirty="0"/>
              <a:t>th</a:t>
            </a:r>
            <a:r>
              <a:rPr lang="en-US" sz="1600" dirty="0"/>
              <a:t> October, 2023.</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F86BB-A649-47D8-B3F9-F2F53B1C9864}"/>
              </a:ext>
            </a:extLst>
          </p:cNvPr>
          <p:cNvSpPr>
            <a:spLocks noGrp="1"/>
          </p:cNvSpPr>
          <p:nvPr>
            <p:ph type="title"/>
          </p:nvPr>
        </p:nvSpPr>
        <p:spPr/>
        <p:txBody>
          <a:bodyPr/>
          <a:lstStyle/>
          <a:p>
            <a:r>
              <a:rPr lang="en-US" dirty="0">
                <a:solidFill>
                  <a:schemeClr val="tx1"/>
                </a:solidFill>
                <a:latin typeface="Söhne"/>
              </a:rPr>
              <a:t>P</a:t>
            </a:r>
            <a:r>
              <a:rPr lang="en-US" b="0" i="0" dirty="0">
                <a:solidFill>
                  <a:schemeClr val="tx1"/>
                </a:solidFill>
                <a:effectLst/>
                <a:latin typeface="Söhne"/>
              </a:rPr>
              <a:t>otential actions based on analysis</a:t>
            </a:r>
            <a:endParaRPr lang="en-CA" dirty="0">
              <a:solidFill>
                <a:schemeClr val="tx1"/>
              </a:solidFill>
            </a:endParaRPr>
          </a:p>
        </p:txBody>
      </p:sp>
      <p:sp>
        <p:nvSpPr>
          <p:cNvPr id="3" name="Content Placeholder 2">
            <a:extLst>
              <a:ext uri="{FF2B5EF4-FFF2-40B4-BE49-F238E27FC236}">
                <a16:creationId xmlns:a16="http://schemas.microsoft.com/office/drawing/2014/main" id="{E898D2D1-A46A-4A01-9812-1EF6DBB45377}"/>
              </a:ext>
            </a:extLst>
          </p:cNvPr>
          <p:cNvSpPr>
            <a:spLocks noGrp="1"/>
          </p:cNvSpPr>
          <p:nvPr>
            <p:ph idx="1"/>
          </p:nvPr>
        </p:nvSpPr>
        <p:spPr/>
        <p:txBody>
          <a:bodyPr>
            <a:normAutofit fontScale="92500" lnSpcReduction="10000"/>
          </a:bodyPr>
          <a:lstStyle/>
          <a:p>
            <a:pPr algn="l"/>
            <a:r>
              <a:rPr lang="en-US" sz="1300" b="1" i="0" dirty="0">
                <a:solidFill>
                  <a:schemeClr val="tx1"/>
                </a:solidFill>
                <a:effectLst/>
                <a:latin typeface="Arial" panose="020B0604020202020204" pitchFamily="34" charset="0"/>
                <a:cs typeface="Arial" panose="020B0604020202020204" pitchFamily="34" charset="0"/>
              </a:rPr>
              <a:t>1. Segment-Specific Marketing:</a:t>
            </a:r>
            <a:endParaRPr lang="en-US" sz="1300" b="0" i="0" dirty="0">
              <a:solidFill>
                <a:schemeClr val="tx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300" b="0" i="0" dirty="0">
                <a:solidFill>
                  <a:schemeClr val="tx1"/>
                </a:solidFill>
                <a:effectLst/>
                <a:latin typeface="Arial" panose="020B0604020202020204" pitchFamily="34" charset="0"/>
                <a:cs typeface="Arial" panose="020B0604020202020204" pitchFamily="34" charset="0"/>
              </a:rPr>
              <a:t>Given the significant contribution of the Corporate segment to revenue and profit, the U.S. Superstore should consider tailored marketing campaigns and promotions to further engage and retain corporate clients. Personalized offers or loyalty programs could be effective.</a:t>
            </a:r>
          </a:p>
          <a:p>
            <a:pPr algn="l"/>
            <a:r>
              <a:rPr lang="en-US" sz="1300" b="1" i="0" dirty="0">
                <a:solidFill>
                  <a:schemeClr val="tx1"/>
                </a:solidFill>
                <a:effectLst/>
                <a:latin typeface="Arial" panose="020B0604020202020204" pitchFamily="34" charset="0"/>
                <a:cs typeface="Arial" panose="020B0604020202020204" pitchFamily="34" charset="0"/>
              </a:rPr>
              <a:t>2. State-Level Strategies:</a:t>
            </a:r>
            <a:endParaRPr lang="en-US" sz="1300" b="0" i="0" dirty="0">
              <a:solidFill>
                <a:schemeClr val="tx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300" b="0" i="0" dirty="0">
                <a:solidFill>
                  <a:schemeClr val="tx1"/>
                </a:solidFill>
                <a:effectLst/>
                <a:latin typeface="Arial" panose="020B0604020202020204" pitchFamily="34" charset="0"/>
                <a:cs typeface="Arial" panose="020B0604020202020204" pitchFamily="34" charset="0"/>
              </a:rPr>
              <a:t>In states where performance is underwhelming, the company should consider a deeper analysis to understand the root causes. It may be necessary to fine-tune product offerings, pricing, or marketing strategies to address challenges in these states.</a:t>
            </a:r>
          </a:p>
          <a:p>
            <a:pPr algn="l"/>
            <a:r>
              <a:rPr lang="en-US" sz="1300" b="1" i="0" dirty="0">
                <a:solidFill>
                  <a:schemeClr val="tx1"/>
                </a:solidFill>
                <a:effectLst/>
                <a:latin typeface="Arial" panose="020B0604020202020204" pitchFamily="34" charset="0"/>
                <a:cs typeface="Arial" panose="020B0604020202020204" pitchFamily="34" charset="0"/>
              </a:rPr>
              <a:t>3. Regional Expansion:</a:t>
            </a:r>
            <a:endParaRPr lang="en-US" sz="1300" b="0" i="0" dirty="0">
              <a:solidFill>
                <a:schemeClr val="tx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300" b="0" i="0" dirty="0">
                <a:solidFill>
                  <a:schemeClr val="tx1"/>
                </a:solidFill>
                <a:effectLst/>
                <a:latin typeface="Arial" panose="020B0604020202020204" pitchFamily="34" charset="0"/>
                <a:cs typeface="Arial" panose="020B0604020202020204" pitchFamily="34" charset="0"/>
              </a:rPr>
              <a:t>The regions showing promise in terms of revenue and profit present opportunities for expansion. The company should explore opening new stores or increasing marketing efforts in these regions to capitalize on growth potential.</a:t>
            </a:r>
          </a:p>
          <a:p>
            <a:pPr algn="l"/>
            <a:r>
              <a:rPr lang="en-US" sz="1300" b="1" i="0" dirty="0">
                <a:solidFill>
                  <a:schemeClr val="tx1"/>
                </a:solidFill>
                <a:effectLst/>
                <a:latin typeface="Arial" panose="020B0604020202020204" pitchFamily="34" charset="0"/>
                <a:cs typeface="Arial" panose="020B0604020202020204" pitchFamily="34" charset="0"/>
              </a:rPr>
              <a:t>4. Product Management:</a:t>
            </a:r>
            <a:endParaRPr lang="en-US" sz="1300" b="0" i="0" dirty="0">
              <a:solidFill>
                <a:schemeClr val="tx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300" b="0" i="0" dirty="0">
                <a:solidFill>
                  <a:schemeClr val="tx1"/>
                </a:solidFill>
                <a:effectLst/>
                <a:latin typeface="Arial" panose="020B0604020202020204" pitchFamily="34" charset="0"/>
                <a:cs typeface="Arial" panose="020B0604020202020204" pitchFamily="34" charset="0"/>
              </a:rPr>
              <a:t>Since the top 5 products significantly contribute to revenue, the U.S. Superstore should invest in optimizing these products. This includes monitoring inventory, ensuring availability, and potentially offering bundles or promotions to boost sales.</a:t>
            </a:r>
          </a:p>
          <a:p>
            <a:endParaRPr lang="en-CA" dirty="0"/>
          </a:p>
        </p:txBody>
      </p:sp>
    </p:spTree>
    <p:extLst>
      <p:ext uri="{BB962C8B-B14F-4D97-AF65-F5344CB8AC3E}">
        <p14:creationId xmlns:p14="http://schemas.microsoft.com/office/powerpoint/2010/main" val="1465972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E5DF5-C1F5-4C75-BADA-1A5AE48118F0}"/>
              </a:ext>
            </a:extLst>
          </p:cNvPr>
          <p:cNvSpPr>
            <a:spLocks noGrp="1"/>
          </p:cNvSpPr>
          <p:nvPr>
            <p:ph type="title"/>
          </p:nvPr>
        </p:nvSpPr>
        <p:spPr/>
        <p:txBody>
          <a:bodyPr/>
          <a:lstStyle/>
          <a:p>
            <a:r>
              <a:rPr lang="en-US" dirty="0">
                <a:solidFill>
                  <a:schemeClr val="tx1"/>
                </a:solidFill>
                <a:latin typeface="Söhne"/>
              </a:rPr>
              <a:t>P</a:t>
            </a:r>
            <a:r>
              <a:rPr lang="en-US" b="0" i="0" dirty="0">
                <a:solidFill>
                  <a:schemeClr val="tx1"/>
                </a:solidFill>
                <a:effectLst/>
                <a:latin typeface="Söhne"/>
              </a:rPr>
              <a:t>otential actions based on analysis</a:t>
            </a:r>
            <a:endParaRPr lang="en-CA" dirty="0"/>
          </a:p>
        </p:txBody>
      </p:sp>
      <p:sp>
        <p:nvSpPr>
          <p:cNvPr id="3" name="Content Placeholder 2">
            <a:extLst>
              <a:ext uri="{FF2B5EF4-FFF2-40B4-BE49-F238E27FC236}">
                <a16:creationId xmlns:a16="http://schemas.microsoft.com/office/drawing/2014/main" id="{ECFFDB54-8BC4-40C4-8AF8-78685E99EB5E}"/>
              </a:ext>
            </a:extLst>
          </p:cNvPr>
          <p:cNvSpPr>
            <a:spLocks noGrp="1"/>
          </p:cNvSpPr>
          <p:nvPr>
            <p:ph idx="1"/>
          </p:nvPr>
        </p:nvSpPr>
        <p:spPr/>
        <p:txBody>
          <a:bodyPr>
            <a:normAutofit fontScale="92500" lnSpcReduction="10000"/>
          </a:bodyPr>
          <a:lstStyle/>
          <a:p>
            <a:pPr algn="l"/>
            <a:r>
              <a:rPr lang="en-US" sz="1300" b="1" i="0" dirty="0">
                <a:solidFill>
                  <a:schemeClr val="tx1"/>
                </a:solidFill>
                <a:effectLst/>
                <a:latin typeface="Arial" panose="020B0604020202020204" pitchFamily="34" charset="0"/>
                <a:cs typeface="Arial" panose="020B0604020202020204" pitchFamily="34" charset="0"/>
              </a:rPr>
              <a:t>5. Seasonal Planning:</a:t>
            </a:r>
            <a:endParaRPr lang="en-US" sz="1300" b="0" i="0" dirty="0">
              <a:solidFill>
                <a:schemeClr val="tx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300" b="0" i="0" dirty="0">
                <a:solidFill>
                  <a:schemeClr val="tx1"/>
                </a:solidFill>
                <a:effectLst/>
                <a:latin typeface="Arial" panose="020B0604020202020204" pitchFamily="34" charset="0"/>
                <a:cs typeface="Arial" panose="020B0604020202020204" pitchFamily="34" charset="0"/>
              </a:rPr>
              <a:t>The company should leverage insights into monthly and quarterly revenue fluctuations for effective seasonal planning. This includes adjusting inventory, marketing budget allocation, and staffing according to expected demand variations.</a:t>
            </a:r>
          </a:p>
          <a:p>
            <a:pPr algn="l"/>
            <a:r>
              <a:rPr lang="en-US" sz="1300" b="1" i="0" dirty="0">
                <a:solidFill>
                  <a:schemeClr val="tx1"/>
                </a:solidFill>
                <a:effectLst/>
                <a:latin typeface="Arial" panose="020B0604020202020204" pitchFamily="34" charset="0"/>
                <a:cs typeface="Arial" panose="020B0604020202020204" pitchFamily="34" charset="0"/>
              </a:rPr>
              <a:t>6. Cost Control:</a:t>
            </a:r>
            <a:endParaRPr lang="en-US" sz="1300" b="0" i="0" dirty="0">
              <a:solidFill>
                <a:schemeClr val="tx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300" b="0" i="0" dirty="0">
                <a:solidFill>
                  <a:schemeClr val="tx1"/>
                </a:solidFill>
                <a:effectLst/>
                <a:latin typeface="Arial" panose="020B0604020202020204" pitchFamily="34" charset="0"/>
                <a:cs typeface="Arial" panose="020B0604020202020204" pitchFamily="34" charset="0"/>
              </a:rPr>
              <a:t>To improve profit margins, the U.S. Superstore can consider strategies for cost control. This may involve negotiating better supply chain agreements, optimizing distribution, and streamlining operational expenses.</a:t>
            </a:r>
          </a:p>
          <a:p>
            <a:pPr algn="l"/>
            <a:r>
              <a:rPr lang="en-US" sz="1300" b="1" i="0" dirty="0">
                <a:solidFill>
                  <a:schemeClr val="tx1"/>
                </a:solidFill>
                <a:effectLst/>
                <a:latin typeface="Arial" panose="020B0604020202020204" pitchFamily="34" charset="0"/>
                <a:cs typeface="Arial" panose="020B0604020202020204" pitchFamily="34" charset="0"/>
              </a:rPr>
              <a:t>7. Data-Driven Culture:</a:t>
            </a:r>
            <a:endParaRPr lang="en-US" sz="1300" b="0" i="0" dirty="0">
              <a:solidFill>
                <a:schemeClr val="tx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300" b="0" i="0" dirty="0">
                <a:solidFill>
                  <a:schemeClr val="tx1"/>
                </a:solidFill>
                <a:effectLst/>
                <a:latin typeface="Arial" panose="020B0604020202020204" pitchFamily="34" charset="0"/>
                <a:cs typeface="Arial" panose="020B0604020202020204" pitchFamily="34" charset="0"/>
              </a:rPr>
              <a:t>The project highlights the importance of fostering a data-driven culture within the organization. Encouraging teams to rely on data insights for decision-making can lead to more informed and efficient choices.</a:t>
            </a:r>
          </a:p>
          <a:p>
            <a:pPr algn="l"/>
            <a:r>
              <a:rPr lang="en-US" sz="1300" b="1" i="0" dirty="0">
                <a:solidFill>
                  <a:schemeClr val="tx1"/>
                </a:solidFill>
                <a:effectLst/>
                <a:latin typeface="Arial" panose="020B0604020202020204" pitchFamily="34" charset="0"/>
                <a:cs typeface="Arial" panose="020B0604020202020204" pitchFamily="34" charset="0"/>
              </a:rPr>
              <a:t>8. Feedback Loop:</a:t>
            </a:r>
            <a:endParaRPr lang="en-US" sz="1300" b="0" i="0" dirty="0">
              <a:solidFill>
                <a:schemeClr val="tx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300" b="0" i="0" dirty="0">
                <a:solidFill>
                  <a:schemeClr val="tx1"/>
                </a:solidFill>
                <a:effectLst/>
                <a:latin typeface="Arial" panose="020B0604020202020204" pitchFamily="34" charset="0"/>
                <a:cs typeface="Arial" panose="020B0604020202020204" pitchFamily="34" charset="0"/>
              </a:rPr>
              <a:t>Implementing a feedback loop with customers and employees can provide valuable insights. Understanding customer needs and employee observations can help in tailoring strategies to meet market demands and improve internal operations.</a:t>
            </a:r>
          </a:p>
          <a:p>
            <a:endParaRPr lang="en-CA" dirty="0"/>
          </a:p>
        </p:txBody>
      </p:sp>
    </p:spTree>
    <p:extLst>
      <p:ext uri="{BB962C8B-B14F-4D97-AF65-F5344CB8AC3E}">
        <p14:creationId xmlns:p14="http://schemas.microsoft.com/office/powerpoint/2010/main" val="2226842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24AE-3B80-4FFF-B764-E0059F541253}"/>
              </a:ext>
            </a:extLst>
          </p:cNvPr>
          <p:cNvSpPr>
            <a:spLocks noGrp="1"/>
          </p:cNvSpPr>
          <p:nvPr>
            <p:ph type="title"/>
          </p:nvPr>
        </p:nvSpPr>
        <p:spPr/>
        <p:txBody>
          <a:bodyPr/>
          <a:lstStyle/>
          <a:p>
            <a:r>
              <a:rPr lang="en-US" dirty="0">
                <a:solidFill>
                  <a:schemeClr val="tx1"/>
                </a:solidFill>
                <a:latin typeface="Söhne"/>
              </a:rPr>
              <a:t>Conclusion </a:t>
            </a:r>
            <a:endParaRPr lang="en-CA" dirty="0"/>
          </a:p>
        </p:txBody>
      </p:sp>
      <p:sp>
        <p:nvSpPr>
          <p:cNvPr id="3" name="Content Placeholder 2">
            <a:extLst>
              <a:ext uri="{FF2B5EF4-FFF2-40B4-BE49-F238E27FC236}">
                <a16:creationId xmlns:a16="http://schemas.microsoft.com/office/drawing/2014/main" id="{2C5AAFEF-2005-4B32-9C79-E05DA4830AD5}"/>
              </a:ext>
            </a:extLst>
          </p:cNvPr>
          <p:cNvSpPr>
            <a:spLocks noGrp="1"/>
          </p:cNvSpPr>
          <p:nvPr>
            <p:ph idx="1"/>
          </p:nvPr>
        </p:nvSpPr>
        <p:spPr/>
        <p:txBody>
          <a:bodyPr>
            <a:normAutofit/>
          </a:bodyPr>
          <a:lstStyle/>
          <a:p>
            <a:pPr>
              <a:lnSpc>
                <a:spcPct val="150000"/>
              </a:lnSpc>
            </a:pPr>
            <a:r>
              <a:rPr lang="en-US" sz="1200" b="0" i="0" dirty="0">
                <a:solidFill>
                  <a:schemeClr val="tx1"/>
                </a:solidFill>
                <a:effectLst/>
                <a:latin typeface="Arial" panose="020B0604020202020204" pitchFamily="34" charset="0"/>
                <a:cs typeface="Arial" panose="020B0604020202020204" pitchFamily="34" charset="0"/>
              </a:rPr>
              <a:t>The "U.S. Superstore Sales Data Analysis" project has been a journey of discovery, exploration, and enlightenment. Through diligent data cleaning, thorough analysis, and the power of visualization, we've uncovered valuable insights that hold the potential to reshape the U.S. Superstore's future</a:t>
            </a:r>
          </a:p>
          <a:p>
            <a:pPr>
              <a:lnSpc>
                <a:spcPct val="150000"/>
              </a:lnSpc>
            </a:pPr>
            <a:r>
              <a:rPr lang="en-US" sz="1200" b="0" i="0" dirty="0">
                <a:solidFill>
                  <a:schemeClr val="tx1"/>
                </a:solidFill>
                <a:effectLst/>
                <a:latin typeface="Arial" panose="020B0604020202020204" pitchFamily="34" charset="0"/>
                <a:cs typeface="Arial" panose="020B0604020202020204" pitchFamily="34" charset="0"/>
              </a:rPr>
              <a:t>As we conclude this project, we advocate for a proactive approach to implementing the recommended actions. The U.S. Superstore is poised to leverage its strengths, address challenges, and embrace opportunities for growth and profitability. This project is not merely a snapshot but a guide to ongoing success.</a:t>
            </a:r>
          </a:p>
          <a:p>
            <a:pPr>
              <a:lnSpc>
                <a:spcPct val="150000"/>
              </a:lnSpc>
            </a:pPr>
            <a:r>
              <a:rPr lang="en-US" sz="1200" b="0" i="0" dirty="0">
                <a:solidFill>
                  <a:schemeClr val="tx1"/>
                </a:solidFill>
                <a:effectLst/>
                <a:latin typeface="Arial" panose="020B0604020202020204" pitchFamily="34" charset="0"/>
                <a:cs typeface="Arial" panose="020B0604020202020204" pitchFamily="34" charset="0"/>
              </a:rPr>
              <a:t>In an era where data reigns supreme, it's imperative that organizations transform insights into action. The journey doesn't end here; it continues with the application of these findings, the measurement of progress against benchmarks, and the cultivation of a data-driven mindset throughout the organization.</a:t>
            </a:r>
            <a:endParaRPr lang="en-US" sz="1200" dirty="0">
              <a:solidFill>
                <a:schemeClr val="tx1"/>
              </a:solidFill>
              <a:latin typeface="Arial" panose="020B0604020202020204" pitchFamily="34" charset="0"/>
              <a:cs typeface="Arial" panose="020B0604020202020204" pitchFamily="34" charset="0"/>
            </a:endParaRPr>
          </a:p>
          <a:p>
            <a:pPr>
              <a:lnSpc>
                <a:spcPct val="150000"/>
              </a:lnSpc>
            </a:pPr>
            <a:r>
              <a:rPr lang="en-US" sz="1200" b="0" i="0" dirty="0">
                <a:solidFill>
                  <a:schemeClr val="tx1"/>
                </a:solidFill>
                <a:effectLst/>
                <a:latin typeface="Arial" panose="020B0604020202020204" pitchFamily="34" charset="0"/>
                <a:cs typeface="Arial" panose="020B0604020202020204" pitchFamily="34" charset="0"/>
              </a:rPr>
              <a:t>The "U.S. Superstore Sales Data Analysis" project is not just a culmination but a new beginning—a step towards data-driven excellence and a brighter, more profitable future for the U.S. Superstore.</a:t>
            </a:r>
            <a:endParaRPr lang="en-CA"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9257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Introduction</a:t>
            </a:r>
          </a:p>
        </p:txBody>
      </p:sp>
      <p:sp>
        <p:nvSpPr>
          <p:cNvPr id="5" name="Content Placeholder 4">
            <a:extLst>
              <a:ext uri="{FF2B5EF4-FFF2-40B4-BE49-F238E27FC236}">
                <a16:creationId xmlns:a16="http://schemas.microsoft.com/office/drawing/2014/main" id="{60F635BF-979D-4C12-B443-2B289B3D8332}"/>
              </a:ext>
            </a:extLst>
          </p:cNvPr>
          <p:cNvSpPr>
            <a:spLocks noGrp="1"/>
          </p:cNvSpPr>
          <p:nvPr>
            <p:ph idx="1"/>
          </p:nvPr>
        </p:nvSpPr>
        <p:spPr/>
        <p:txBody>
          <a:bodyPr>
            <a:normAutofit/>
          </a:bodyPr>
          <a:lstStyle/>
          <a:p>
            <a:pPr algn="l"/>
            <a:r>
              <a:rPr lang="en-US" sz="1200" b="1" dirty="0">
                <a:solidFill>
                  <a:schemeClr val="tx1"/>
                </a:solidFill>
                <a:effectLst/>
                <a:latin typeface="Arial" panose="020B0604020202020204" pitchFamily="34" charset="0"/>
                <a:cs typeface="Arial" panose="020B0604020202020204" pitchFamily="34" charset="0"/>
              </a:rPr>
              <a:t>Purpose and Objectives:</a:t>
            </a:r>
          </a:p>
          <a:p>
            <a:pPr algn="l"/>
            <a:r>
              <a:rPr lang="en-US" sz="1200" b="0" i="0" dirty="0">
                <a:solidFill>
                  <a:schemeClr val="tx1"/>
                </a:solidFill>
                <a:effectLst/>
                <a:latin typeface="Arial" panose="020B0604020202020204" pitchFamily="34" charset="0"/>
                <a:cs typeface="Arial" panose="020B0604020202020204" pitchFamily="34" charset="0"/>
              </a:rPr>
              <a:t>The primary purpose of this project is to conduct a comprehensive analysis of U.S. Superstore's sales data. Our objectives are to gain meaningful insights into the company's performance, identify key trends, and provide actionable recommendations to enhance its business strategies. By leveraging data analysis and visualization, we aim to make the data more accessible and informative for informed decision-making.</a:t>
            </a:r>
          </a:p>
          <a:p>
            <a:pPr algn="l"/>
            <a:r>
              <a:rPr lang="en-US" sz="1200" b="1" dirty="0">
                <a:solidFill>
                  <a:schemeClr val="tx1"/>
                </a:solidFill>
                <a:effectLst/>
                <a:latin typeface="Arial" panose="020B0604020202020204" pitchFamily="34" charset="0"/>
                <a:cs typeface="Arial" panose="020B0604020202020204" pitchFamily="34" charset="0"/>
              </a:rPr>
              <a:t>Data Source and Tools:</a:t>
            </a:r>
          </a:p>
          <a:p>
            <a:pPr algn="l"/>
            <a:r>
              <a:rPr lang="en-US" sz="1200" b="0" i="0" dirty="0">
                <a:solidFill>
                  <a:schemeClr val="tx1"/>
                </a:solidFill>
                <a:effectLst/>
                <a:latin typeface="Arial" panose="020B0604020202020204" pitchFamily="34" charset="0"/>
                <a:cs typeface="Arial" panose="020B0604020202020204" pitchFamily="34" charset="0"/>
              </a:rPr>
              <a:t>Our data source for this project is the U.S. Superstore Sales Data, a robust dataset providing a wealth of information about the company's operations. We utilized Microsoft Excel, a versatile and powerful tool for data analysis, to clean, process, and analyze this data effectively.</a:t>
            </a:r>
          </a:p>
          <a:p>
            <a:pPr algn="l"/>
            <a:r>
              <a:rPr lang="en-US" sz="1200" b="1" dirty="0">
                <a:solidFill>
                  <a:schemeClr val="tx1"/>
                </a:solidFill>
                <a:effectLst/>
                <a:latin typeface="Arial" panose="020B0604020202020204" pitchFamily="34" charset="0"/>
                <a:cs typeface="Arial" panose="020B0604020202020204" pitchFamily="34" charset="0"/>
              </a:rPr>
              <a:t>Key Questions:</a:t>
            </a:r>
          </a:p>
          <a:p>
            <a:pPr algn="l"/>
            <a:r>
              <a:rPr lang="en-US" sz="1200" b="0" i="0" dirty="0">
                <a:solidFill>
                  <a:schemeClr val="tx1"/>
                </a:solidFill>
                <a:effectLst/>
                <a:latin typeface="Arial" panose="020B0604020202020204" pitchFamily="34" charset="0"/>
                <a:cs typeface="Arial" panose="020B0604020202020204" pitchFamily="34" charset="0"/>
              </a:rPr>
              <a:t>In pursuit of our project objectives, we formulated six key questions to answer through our analysis. These questions are strategically designed to address critical aspects of the business, such as revenue, profit, customer segments, product performance, and temporal trends. Our objective is to uncover insights that can guide the U.S. Superstore in optimizing its operations and decision-making processes.</a:t>
            </a:r>
          </a:p>
          <a:p>
            <a:endParaRPr lang="en-CA" dirty="0"/>
          </a:p>
        </p:txBody>
      </p:sp>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E6B74-3E79-4C31-B33F-9056B6FB7283}"/>
              </a:ext>
            </a:extLst>
          </p:cNvPr>
          <p:cNvSpPr>
            <a:spLocks noGrp="1"/>
          </p:cNvSpPr>
          <p:nvPr>
            <p:ph type="title"/>
          </p:nvPr>
        </p:nvSpPr>
        <p:spPr/>
        <p:txBody>
          <a:bodyPr/>
          <a:lstStyle/>
          <a:p>
            <a:r>
              <a:rPr lang="en-CA" b="1" i="0" dirty="0">
                <a:effectLst/>
                <a:latin typeface="Söhne"/>
              </a:rPr>
              <a:t>Business Questions</a:t>
            </a:r>
            <a:endParaRPr lang="en-CA" dirty="0"/>
          </a:p>
        </p:txBody>
      </p:sp>
      <p:sp>
        <p:nvSpPr>
          <p:cNvPr id="3" name="Content Placeholder 2">
            <a:extLst>
              <a:ext uri="{FF2B5EF4-FFF2-40B4-BE49-F238E27FC236}">
                <a16:creationId xmlns:a16="http://schemas.microsoft.com/office/drawing/2014/main" id="{A63F7F17-578B-43B0-B9BB-D02580EDFE48}"/>
              </a:ext>
            </a:extLst>
          </p:cNvPr>
          <p:cNvSpPr>
            <a:spLocks noGrp="1"/>
          </p:cNvSpPr>
          <p:nvPr>
            <p:ph idx="1"/>
          </p:nvPr>
        </p:nvSpPr>
        <p:spPr/>
        <p:txBody>
          <a:bodyPr>
            <a:normAutofit/>
          </a:bodyPr>
          <a:lstStyle/>
          <a:p>
            <a:pPr algn="l"/>
            <a:r>
              <a:rPr lang="en-US" sz="1200" dirty="0">
                <a:solidFill>
                  <a:schemeClr val="tx1"/>
                </a:solidFill>
                <a:latin typeface="Arial" panose="020B0604020202020204" pitchFamily="34" charset="0"/>
                <a:cs typeface="Arial" panose="020B0604020202020204" pitchFamily="34" charset="0"/>
              </a:rPr>
              <a:t>1. </a:t>
            </a:r>
            <a:r>
              <a:rPr lang="en-US" sz="1200" b="1" dirty="0">
                <a:solidFill>
                  <a:schemeClr val="tx1"/>
                </a:solidFill>
                <a:latin typeface="Arial" panose="020B0604020202020204" pitchFamily="34" charset="0"/>
                <a:cs typeface="Arial" panose="020B0604020202020204" pitchFamily="34" charset="0"/>
              </a:rPr>
              <a:t>What is the total revenue, the number of sales, and the total profit by segment?</a:t>
            </a:r>
          </a:p>
          <a:p>
            <a:pPr algn="l"/>
            <a:r>
              <a:rPr lang="en-US" sz="1200" dirty="0">
                <a:solidFill>
                  <a:schemeClr val="tx1"/>
                </a:solidFill>
                <a:latin typeface="Arial" panose="020B0604020202020204" pitchFamily="34" charset="0"/>
                <a:cs typeface="Arial" panose="020B0604020202020204" pitchFamily="34" charset="0"/>
              </a:rPr>
              <a:t>This question is essential for understanding how each customer segment (e.g., Consumer, Corporate, Home Office) contributes to the company's overall performance. By breaking down revenue, sales, and profit by segment, we can determine which segments are the primary revenue drivers, assess profitability, and tailor marketing and sales strategies accordingly.</a:t>
            </a:r>
          </a:p>
          <a:p>
            <a:pPr algn="l"/>
            <a:r>
              <a:rPr lang="en-US" sz="1200" dirty="0">
                <a:solidFill>
                  <a:schemeClr val="tx1"/>
                </a:solidFill>
                <a:latin typeface="Arial" panose="020B0604020202020204" pitchFamily="34" charset="0"/>
                <a:cs typeface="Arial" panose="020B0604020202020204" pitchFamily="34" charset="0"/>
              </a:rPr>
              <a:t>2</a:t>
            </a:r>
            <a:r>
              <a:rPr lang="en-US" sz="1200" b="1" dirty="0">
                <a:solidFill>
                  <a:schemeClr val="tx1"/>
                </a:solidFill>
                <a:latin typeface="Arial" panose="020B0604020202020204" pitchFamily="34" charset="0"/>
                <a:cs typeface="Arial" panose="020B0604020202020204" pitchFamily="34" charset="0"/>
              </a:rPr>
              <a:t>. What is the total revenue, the number of sales, and the total profit by state?</a:t>
            </a:r>
          </a:p>
          <a:p>
            <a:pPr algn="l"/>
            <a:r>
              <a:rPr lang="en-US" sz="1200" dirty="0">
                <a:solidFill>
                  <a:schemeClr val="tx1"/>
                </a:solidFill>
                <a:latin typeface="Arial" panose="020B0604020202020204" pitchFamily="34" charset="0"/>
                <a:cs typeface="Arial" panose="020B0604020202020204" pitchFamily="34" charset="0"/>
              </a:rPr>
              <a:t>This question delves into a geographical perspective, allowing us to evaluate the company's performance across different states. Understanding revenue, sales, and profit by state helps in identifying regions where the U.S. Superstore is excelling and pinpointing areas that may require additional focus.</a:t>
            </a:r>
          </a:p>
          <a:p>
            <a:pPr algn="l"/>
            <a:r>
              <a:rPr lang="en-US" sz="1200" dirty="0">
                <a:solidFill>
                  <a:schemeClr val="tx1"/>
                </a:solidFill>
                <a:latin typeface="Arial" panose="020B0604020202020204" pitchFamily="34" charset="0"/>
                <a:cs typeface="Arial" panose="020B0604020202020204" pitchFamily="34" charset="0"/>
              </a:rPr>
              <a:t>3. </a:t>
            </a:r>
            <a:r>
              <a:rPr lang="en-US" sz="1200" b="1" dirty="0">
                <a:solidFill>
                  <a:schemeClr val="tx1"/>
                </a:solidFill>
                <a:latin typeface="Arial" panose="020B0604020202020204" pitchFamily="34" charset="0"/>
                <a:cs typeface="Arial" panose="020B0604020202020204" pitchFamily="34" charset="0"/>
              </a:rPr>
              <a:t>What is the total revenue, the number of sales, and the total profit by region?</a:t>
            </a:r>
          </a:p>
          <a:p>
            <a:pPr algn="l"/>
            <a:r>
              <a:rPr lang="en-US" sz="1200" dirty="0">
                <a:solidFill>
                  <a:schemeClr val="tx1"/>
                </a:solidFill>
                <a:latin typeface="Arial" panose="020B0604020202020204" pitchFamily="34" charset="0"/>
                <a:cs typeface="Arial" panose="020B0604020202020204" pitchFamily="34" charset="0"/>
              </a:rPr>
              <a:t>Examining performance by region provides a broader perspective, enabling us to group states and understand trends at a higher level. This analysis is instrumental for regional strategies, resource allocation, and identifying areas of potential growth.</a:t>
            </a:r>
          </a:p>
          <a:p>
            <a:endParaRPr lang="en-CA" dirty="0">
              <a:solidFill>
                <a:schemeClr val="tx1"/>
              </a:solidFill>
            </a:endParaRPr>
          </a:p>
        </p:txBody>
      </p:sp>
    </p:spTree>
    <p:extLst>
      <p:ext uri="{BB962C8B-B14F-4D97-AF65-F5344CB8AC3E}">
        <p14:creationId xmlns:p14="http://schemas.microsoft.com/office/powerpoint/2010/main" val="3229855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11FB0-706C-4391-97B2-CB4F0EC2A461}"/>
              </a:ext>
            </a:extLst>
          </p:cNvPr>
          <p:cNvSpPr>
            <a:spLocks noGrp="1"/>
          </p:cNvSpPr>
          <p:nvPr>
            <p:ph type="title"/>
          </p:nvPr>
        </p:nvSpPr>
        <p:spPr/>
        <p:txBody>
          <a:bodyPr/>
          <a:lstStyle/>
          <a:p>
            <a:r>
              <a:rPr lang="en-CA" b="1" i="0" dirty="0">
                <a:effectLst/>
                <a:latin typeface="Söhne"/>
              </a:rPr>
              <a:t>Business Questions</a:t>
            </a:r>
            <a:endParaRPr lang="en-CA" dirty="0"/>
          </a:p>
        </p:txBody>
      </p:sp>
      <p:sp>
        <p:nvSpPr>
          <p:cNvPr id="3" name="Content Placeholder 2">
            <a:extLst>
              <a:ext uri="{FF2B5EF4-FFF2-40B4-BE49-F238E27FC236}">
                <a16:creationId xmlns:a16="http://schemas.microsoft.com/office/drawing/2014/main" id="{0A1578D5-A022-48AB-9FAA-9B13D3213D86}"/>
              </a:ext>
            </a:extLst>
          </p:cNvPr>
          <p:cNvSpPr>
            <a:spLocks noGrp="1"/>
          </p:cNvSpPr>
          <p:nvPr>
            <p:ph idx="1"/>
          </p:nvPr>
        </p:nvSpPr>
        <p:spPr/>
        <p:txBody>
          <a:bodyPr>
            <a:normAutofit/>
          </a:bodyPr>
          <a:lstStyle/>
          <a:p>
            <a:pPr algn="l"/>
            <a:r>
              <a:rPr lang="en-US" sz="1200" b="1" dirty="0">
                <a:solidFill>
                  <a:schemeClr val="tx1"/>
                </a:solidFill>
                <a:latin typeface="Arial" panose="020B0604020202020204" pitchFamily="34" charset="0"/>
                <a:cs typeface="Arial" panose="020B0604020202020204" pitchFamily="34" charset="0"/>
              </a:rPr>
              <a:t>4. Which are the top 5 products by revenue?</a:t>
            </a:r>
          </a:p>
          <a:p>
            <a:pPr algn="l"/>
            <a:r>
              <a:rPr lang="en-US" sz="1200" dirty="0">
                <a:solidFill>
                  <a:schemeClr val="tx1"/>
                </a:solidFill>
                <a:latin typeface="Arial" panose="020B0604020202020204" pitchFamily="34" charset="0"/>
                <a:cs typeface="Arial" panose="020B0604020202020204" pitchFamily="34" charset="0"/>
              </a:rPr>
              <a:t>Identifying the top-performing products by revenue is crucial for product management and inventory decisions. This insight helps the company focus on promoting and optimizing these high-performing products.</a:t>
            </a:r>
          </a:p>
          <a:p>
            <a:pPr algn="l"/>
            <a:r>
              <a:rPr lang="en-US" sz="1200" b="1" dirty="0">
                <a:solidFill>
                  <a:schemeClr val="tx1"/>
                </a:solidFill>
                <a:latin typeface="Arial" panose="020B0604020202020204" pitchFamily="34" charset="0"/>
                <a:cs typeface="Arial" panose="020B0604020202020204" pitchFamily="34" charset="0"/>
              </a:rPr>
              <a:t>5. How does total revenue vary according to years by months?</a:t>
            </a:r>
          </a:p>
          <a:p>
            <a:pPr algn="l"/>
            <a:r>
              <a:rPr lang="en-US" sz="1200" dirty="0">
                <a:solidFill>
                  <a:schemeClr val="tx1"/>
                </a:solidFill>
                <a:latin typeface="Arial" panose="020B0604020202020204" pitchFamily="34" charset="0"/>
                <a:cs typeface="Arial" panose="020B0604020202020204" pitchFamily="34" charset="0"/>
              </a:rPr>
              <a:t>This question allows us to assess seasonal trends and revenue fluctuations throughout the years. Understanding monthly revenue variations helps in planning inventory, marketing campaigns, and resource allocation more effectively.</a:t>
            </a:r>
          </a:p>
          <a:p>
            <a:pPr algn="l"/>
            <a:r>
              <a:rPr lang="en-US" sz="1200" b="1" dirty="0">
                <a:solidFill>
                  <a:schemeClr val="tx1"/>
                </a:solidFill>
                <a:latin typeface="Arial" panose="020B0604020202020204" pitchFamily="34" charset="0"/>
                <a:cs typeface="Arial" panose="020B0604020202020204" pitchFamily="34" charset="0"/>
              </a:rPr>
              <a:t>6. What is the percentage change in revenue by quarters in the year?</a:t>
            </a:r>
          </a:p>
          <a:p>
            <a:pPr algn="l"/>
            <a:r>
              <a:rPr lang="en-US" sz="1200" dirty="0">
                <a:solidFill>
                  <a:schemeClr val="tx1"/>
                </a:solidFill>
                <a:latin typeface="Arial" panose="020B0604020202020204" pitchFamily="34" charset="0"/>
                <a:cs typeface="Arial" panose="020B0604020202020204" pitchFamily="34" charset="0"/>
              </a:rPr>
              <a:t>Analyzing quarterly revenue fluctuations provides a deeper understanding of seasonal variations. This information helps in setting realistic revenue expectations, budgeting, and strategizing for each quarter more effectively.</a:t>
            </a:r>
          </a:p>
          <a:p>
            <a:pPr algn="l"/>
            <a:r>
              <a:rPr lang="en-US" sz="1200" dirty="0">
                <a:solidFill>
                  <a:schemeClr val="tx1"/>
                </a:solidFill>
                <a:latin typeface="Arial" panose="020B0604020202020204" pitchFamily="34" charset="0"/>
                <a:cs typeface="Arial" panose="020B0604020202020204" pitchFamily="34" charset="0"/>
              </a:rPr>
              <a:t>By addressing these six business questions, we aim to provide a comprehensive view of the U.S. Superstore's performance and identify areas for potential improvement and growth. These insights will be pivotal for informed decision-making and future strategies.</a:t>
            </a:r>
          </a:p>
          <a:p>
            <a:endParaRPr lang="en-CA" dirty="0"/>
          </a:p>
        </p:txBody>
      </p:sp>
    </p:spTree>
    <p:extLst>
      <p:ext uri="{BB962C8B-B14F-4D97-AF65-F5344CB8AC3E}">
        <p14:creationId xmlns:p14="http://schemas.microsoft.com/office/powerpoint/2010/main" val="1443655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1DBCA-D828-4BBF-AB98-04DFBD0F79F0}"/>
              </a:ext>
            </a:extLst>
          </p:cNvPr>
          <p:cNvSpPr>
            <a:spLocks noGrp="1"/>
          </p:cNvSpPr>
          <p:nvPr>
            <p:ph type="title"/>
          </p:nvPr>
        </p:nvSpPr>
        <p:spPr/>
        <p:txBody>
          <a:bodyPr/>
          <a:lstStyle/>
          <a:p>
            <a:r>
              <a:rPr lang="en-CA" b="1" i="0" dirty="0">
                <a:effectLst/>
                <a:latin typeface="Söhne"/>
              </a:rPr>
              <a:t>Data Cleaning Process</a:t>
            </a:r>
            <a:endParaRPr lang="en-CA" dirty="0"/>
          </a:p>
        </p:txBody>
      </p:sp>
      <p:sp>
        <p:nvSpPr>
          <p:cNvPr id="3" name="Content Placeholder 2">
            <a:extLst>
              <a:ext uri="{FF2B5EF4-FFF2-40B4-BE49-F238E27FC236}">
                <a16:creationId xmlns:a16="http://schemas.microsoft.com/office/drawing/2014/main" id="{0E4417F9-CE08-413B-A0B4-67EB56ED8B80}"/>
              </a:ext>
            </a:extLst>
          </p:cNvPr>
          <p:cNvSpPr>
            <a:spLocks noGrp="1"/>
          </p:cNvSpPr>
          <p:nvPr>
            <p:ph idx="1"/>
          </p:nvPr>
        </p:nvSpPr>
        <p:spPr>
          <a:xfrm>
            <a:off x="1097280" y="2108201"/>
            <a:ext cx="10058400" cy="4193987"/>
          </a:xfrm>
        </p:spPr>
        <p:txBody>
          <a:bodyPr>
            <a:normAutofit fontScale="25000" lnSpcReduction="20000"/>
          </a:bodyPr>
          <a:lstStyle/>
          <a:p>
            <a:pPr algn="l"/>
            <a:r>
              <a:rPr lang="en-US" sz="4800" dirty="0">
                <a:solidFill>
                  <a:schemeClr val="tx1"/>
                </a:solidFill>
                <a:latin typeface="Arial" panose="020B0604020202020204" pitchFamily="34" charset="0"/>
                <a:cs typeface="Arial" panose="020B0604020202020204" pitchFamily="34" charset="0"/>
              </a:rPr>
              <a:t>Data cleaning is a critical step to ensure the accuracy and reliability of the analysis. In the case of the U.S. Superstore Sales Data, the cleaning process involved several key tasks:</a:t>
            </a:r>
          </a:p>
          <a:p>
            <a:pPr algn="l"/>
            <a:r>
              <a:rPr lang="en-US" sz="4800" b="1" dirty="0">
                <a:solidFill>
                  <a:schemeClr val="tx1"/>
                </a:solidFill>
                <a:latin typeface="Arial" panose="020B0604020202020204" pitchFamily="34" charset="0"/>
                <a:cs typeface="Arial" panose="020B0604020202020204" pitchFamily="34" charset="0"/>
              </a:rPr>
              <a:t>1. Handling Missing Data:</a:t>
            </a:r>
          </a:p>
          <a:p>
            <a:pPr algn="l">
              <a:buFont typeface="Arial" panose="020B0604020202020204" pitchFamily="34" charset="0"/>
              <a:buChar char="•"/>
            </a:pPr>
            <a:r>
              <a:rPr lang="en-US" sz="4800" dirty="0">
                <a:solidFill>
                  <a:schemeClr val="tx1"/>
                </a:solidFill>
                <a:latin typeface="Arial" panose="020B0604020202020204" pitchFamily="34" charset="0"/>
                <a:cs typeface="Arial" panose="020B0604020202020204" pitchFamily="34" charset="0"/>
              </a:rPr>
              <a:t>Identify and address missing values in the dataset. This may involve filling missing values with appropriate placeholders or removing rows with substantial missing information.</a:t>
            </a:r>
          </a:p>
          <a:p>
            <a:pPr algn="l"/>
            <a:r>
              <a:rPr lang="en-US" sz="4800" b="1" dirty="0">
                <a:solidFill>
                  <a:schemeClr val="tx1"/>
                </a:solidFill>
                <a:latin typeface="Arial" panose="020B0604020202020204" pitchFamily="34" charset="0"/>
                <a:cs typeface="Arial" panose="020B0604020202020204" pitchFamily="34" charset="0"/>
              </a:rPr>
              <a:t>2. Removing Duplicates:</a:t>
            </a:r>
          </a:p>
          <a:p>
            <a:pPr algn="l">
              <a:buFont typeface="Arial" panose="020B0604020202020204" pitchFamily="34" charset="0"/>
              <a:buChar char="•"/>
            </a:pPr>
            <a:r>
              <a:rPr lang="en-US" sz="4800" dirty="0">
                <a:solidFill>
                  <a:schemeClr val="tx1"/>
                </a:solidFill>
                <a:latin typeface="Arial" panose="020B0604020202020204" pitchFamily="34" charset="0"/>
                <a:cs typeface="Arial" panose="020B0604020202020204" pitchFamily="34" charset="0"/>
              </a:rPr>
              <a:t>Identify and remove duplicate records to avoid overestimating sales, revenue, or profit.</a:t>
            </a:r>
          </a:p>
          <a:p>
            <a:pPr algn="l"/>
            <a:r>
              <a:rPr lang="en-US" sz="4800" b="1" dirty="0">
                <a:solidFill>
                  <a:schemeClr val="tx1"/>
                </a:solidFill>
                <a:latin typeface="Arial" panose="020B0604020202020204" pitchFamily="34" charset="0"/>
                <a:cs typeface="Arial" panose="020B0604020202020204" pitchFamily="34" charset="0"/>
              </a:rPr>
              <a:t>3. Standardizing Data:</a:t>
            </a:r>
          </a:p>
          <a:p>
            <a:pPr algn="l">
              <a:buFont typeface="Arial" panose="020B0604020202020204" pitchFamily="34" charset="0"/>
              <a:buChar char="•"/>
            </a:pPr>
            <a:r>
              <a:rPr lang="en-US" sz="4800" dirty="0">
                <a:solidFill>
                  <a:schemeClr val="tx1"/>
                </a:solidFill>
                <a:latin typeface="Arial" panose="020B0604020202020204" pitchFamily="34" charset="0"/>
                <a:cs typeface="Arial" panose="020B0604020202020204" pitchFamily="34" charset="0"/>
              </a:rPr>
              <a:t>Ensure data consistency by standardizing formats. This includes standardizing date formats, units of measurement, and categorical values.</a:t>
            </a:r>
          </a:p>
          <a:p>
            <a:pPr algn="l"/>
            <a:r>
              <a:rPr lang="en-US" sz="4800" b="1" dirty="0">
                <a:solidFill>
                  <a:schemeClr val="tx1"/>
                </a:solidFill>
                <a:latin typeface="Arial" panose="020B0604020202020204" pitchFamily="34" charset="0"/>
                <a:cs typeface="Arial" panose="020B0604020202020204" pitchFamily="34" charset="0"/>
              </a:rPr>
              <a:t>4. Dealing with Outliers:</a:t>
            </a:r>
          </a:p>
          <a:p>
            <a:pPr algn="l">
              <a:buFont typeface="Arial" panose="020B0604020202020204" pitchFamily="34" charset="0"/>
              <a:buChar char="•"/>
            </a:pPr>
            <a:r>
              <a:rPr lang="en-US" sz="4800" dirty="0">
                <a:solidFill>
                  <a:schemeClr val="tx1"/>
                </a:solidFill>
                <a:latin typeface="Arial" panose="020B0604020202020204" pitchFamily="34" charset="0"/>
                <a:cs typeface="Arial" panose="020B0604020202020204" pitchFamily="34" charset="0"/>
              </a:rPr>
              <a:t>Identify and handle outliers in the dataset. Outliers can significantly impact calculations of metrics such as profit and revenue. Depending on the nature of the outlier, it may be necessary to adjust the data or investigate potential errors in data entry.</a:t>
            </a:r>
          </a:p>
          <a:p>
            <a:pPr algn="l"/>
            <a:r>
              <a:rPr lang="en-US" sz="4800" b="1" dirty="0">
                <a:solidFill>
                  <a:schemeClr val="tx1"/>
                </a:solidFill>
                <a:latin typeface="Arial" panose="020B0604020202020204" pitchFamily="34" charset="0"/>
                <a:cs typeface="Arial" panose="020B0604020202020204" pitchFamily="34" charset="0"/>
              </a:rPr>
              <a:t>5. Data Validation:</a:t>
            </a:r>
          </a:p>
          <a:p>
            <a:pPr algn="l">
              <a:buFont typeface="Arial" panose="020B0604020202020204" pitchFamily="34" charset="0"/>
              <a:buChar char="•"/>
            </a:pPr>
            <a:r>
              <a:rPr lang="en-US" sz="4800" dirty="0">
                <a:solidFill>
                  <a:schemeClr val="tx1"/>
                </a:solidFill>
                <a:latin typeface="Arial" panose="020B0604020202020204" pitchFamily="34" charset="0"/>
                <a:cs typeface="Arial" panose="020B0604020202020204" pitchFamily="34" charset="0"/>
              </a:rPr>
              <a:t>Check for data integrity by validating the accuracy of entries. This step helps ensure that the dataset is reliable for analysis.</a:t>
            </a:r>
          </a:p>
          <a:p>
            <a:endParaRPr lang="en-CA" dirty="0"/>
          </a:p>
        </p:txBody>
      </p:sp>
    </p:spTree>
    <p:extLst>
      <p:ext uri="{BB962C8B-B14F-4D97-AF65-F5344CB8AC3E}">
        <p14:creationId xmlns:p14="http://schemas.microsoft.com/office/powerpoint/2010/main" val="3791147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A0065-A4A5-436B-9D8D-5F403E316429}"/>
              </a:ext>
            </a:extLst>
          </p:cNvPr>
          <p:cNvSpPr>
            <a:spLocks noGrp="1"/>
          </p:cNvSpPr>
          <p:nvPr>
            <p:ph type="title"/>
          </p:nvPr>
        </p:nvSpPr>
        <p:spPr/>
        <p:txBody>
          <a:bodyPr/>
          <a:lstStyle/>
          <a:p>
            <a:r>
              <a:rPr lang="en-CA" b="1" i="0" dirty="0">
                <a:effectLst/>
                <a:latin typeface="Söhne"/>
              </a:rPr>
              <a:t>Key Performance Indicators (KPIs)</a:t>
            </a:r>
            <a:endParaRPr lang="en-CA" dirty="0"/>
          </a:p>
        </p:txBody>
      </p:sp>
      <p:sp>
        <p:nvSpPr>
          <p:cNvPr id="3" name="Content Placeholder 2">
            <a:extLst>
              <a:ext uri="{FF2B5EF4-FFF2-40B4-BE49-F238E27FC236}">
                <a16:creationId xmlns:a16="http://schemas.microsoft.com/office/drawing/2014/main" id="{5BADCB84-9F85-413E-82C4-98151F3AEC3B}"/>
              </a:ext>
            </a:extLst>
          </p:cNvPr>
          <p:cNvSpPr>
            <a:spLocks noGrp="1"/>
          </p:cNvSpPr>
          <p:nvPr>
            <p:ph idx="1"/>
          </p:nvPr>
        </p:nvSpPr>
        <p:spPr>
          <a:xfrm>
            <a:off x="1097280" y="2142565"/>
            <a:ext cx="10058400" cy="3998258"/>
          </a:xfrm>
        </p:spPr>
        <p:txBody>
          <a:bodyPr>
            <a:normAutofit fontScale="25000" lnSpcReduction="20000"/>
          </a:bodyPr>
          <a:lstStyle/>
          <a:p>
            <a:pPr algn="l"/>
            <a:r>
              <a:rPr lang="en-US" sz="4000" b="1" i="0" dirty="0">
                <a:solidFill>
                  <a:schemeClr val="tx1"/>
                </a:solidFill>
                <a:effectLst/>
                <a:latin typeface="Arial" panose="020B0604020202020204" pitchFamily="34" charset="0"/>
                <a:cs typeface="Arial" panose="020B0604020202020204" pitchFamily="34" charset="0"/>
              </a:rPr>
              <a:t>Key Performance Indicators (KPIs):</a:t>
            </a:r>
            <a:endParaRPr lang="en-US" sz="4000" b="0" i="0" dirty="0">
              <a:solidFill>
                <a:schemeClr val="tx1"/>
              </a:solidFill>
              <a:effectLst/>
              <a:latin typeface="Arial" panose="020B0604020202020204" pitchFamily="34" charset="0"/>
              <a:cs typeface="Arial" panose="020B0604020202020204" pitchFamily="34" charset="0"/>
            </a:endParaRPr>
          </a:p>
          <a:p>
            <a:pPr algn="l"/>
            <a:r>
              <a:rPr lang="en-US" sz="4000" b="0" i="0" dirty="0">
                <a:solidFill>
                  <a:schemeClr val="tx1"/>
                </a:solidFill>
                <a:effectLst/>
                <a:latin typeface="Arial" panose="020B0604020202020204" pitchFamily="34" charset="0"/>
                <a:cs typeface="Arial" panose="020B0604020202020204" pitchFamily="34" charset="0"/>
              </a:rPr>
              <a:t>The following KPIs were calculated and analyzed in this project:</a:t>
            </a:r>
          </a:p>
          <a:p>
            <a:pPr algn="l"/>
            <a:r>
              <a:rPr lang="en-US" sz="4000" b="1" i="0" dirty="0">
                <a:solidFill>
                  <a:schemeClr val="tx1"/>
                </a:solidFill>
                <a:effectLst/>
                <a:latin typeface="Arial" panose="020B0604020202020204" pitchFamily="34" charset="0"/>
                <a:cs typeface="Arial" panose="020B0604020202020204" pitchFamily="34" charset="0"/>
              </a:rPr>
              <a:t>1. Total Revenue:</a:t>
            </a:r>
            <a:r>
              <a:rPr lang="en-US" sz="4000" dirty="0">
                <a:solidFill>
                  <a:schemeClr val="tx1"/>
                </a:solidFill>
                <a:latin typeface="Arial" panose="020B0604020202020204" pitchFamily="34" charset="0"/>
                <a:cs typeface="Arial" panose="020B0604020202020204" pitchFamily="34" charset="0"/>
              </a:rPr>
              <a:t> </a:t>
            </a:r>
            <a:r>
              <a:rPr lang="en-US" sz="4000" b="0" i="0" dirty="0">
                <a:solidFill>
                  <a:schemeClr val="tx1"/>
                </a:solidFill>
                <a:effectLst/>
                <a:latin typeface="Arial" panose="020B0604020202020204" pitchFamily="34" charset="0"/>
                <a:cs typeface="Arial" panose="020B0604020202020204" pitchFamily="34" charset="0"/>
              </a:rPr>
              <a:t>Total revenue is the sum of all sales revenue from the U.S. Superstore dataset. It is a fundamental KPI, representing the company's total earnings.</a:t>
            </a:r>
          </a:p>
          <a:p>
            <a:pPr algn="l"/>
            <a:r>
              <a:rPr lang="en-US" sz="4000" b="1" i="0" dirty="0">
                <a:solidFill>
                  <a:schemeClr val="tx1"/>
                </a:solidFill>
                <a:effectLst/>
                <a:latin typeface="Arial" panose="020B0604020202020204" pitchFamily="34" charset="0"/>
                <a:cs typeface="Arial" panose="020B0604020202020204" pitchFamily="34" charset="0"/>
              </a:rPr>
              <a:t>2. Average Revenue:</a:t>
            </a:r>
            <a:r>
              <a:rPr lang="en-US" sz="4000" dirty="0">
                <a:solidFill>
                  <a:schemeClr val="tx1"/>
                </a:solidFill>
                <a:latin typeface="Arial" panose="020B0604020202020204" pitchFamily="34" charset="0"/>
                <a:cs typeface="Arial" panose="020B0604020202020204" pitchFamily="34" charset="0"/>
              </a:rPr>
              <a:t> </a:t>
            </a:r>
            <a:r>
              <a:rPr lang="en-US" sz="4000" b="0" i="0" dirty="0">
                <a:solidFill>
                  <a:schemeClr val="tx1"/>
                </a:solidFill>
                <a:effectLst/>
                <a:latin typeface="Arial" panose="020B0604020202020204" pitchFamily="34" charset="0"/>
                <a:cs typeface="Arial" panose="020B0604020202020204" pitchFamily="34" charset="0"/>
              </a:rPr>
              <a:t>Average revenue is calculated by dividing the total revenue by the number of sales. It provides insight into the typical sales transaction value.</a:t>
            </a:r>
          </a:p>
          <a:p>
            <a:pPr algn="l"/>
            <a:r>
              <a:rPr lang="en-US" sz="4000" b="1" i="0" dirty="0">
                <a:solidFill>
                  <a:schemeClr val="tx1"/>
                </a:solidFill>
                <a:effectLst/>
                <a:latin typeface="Arial" panose="020B0604020202020204" pitchFamily="34" charset="0"/>
                <a:cs typeface="Arial" panose="020B0604020202020204" pitchFamily="34" charset="0"/>
              </a:rPr>
              <a:t>3. Total Profit: </a:t>
            </a:r>
            <a:r>
              <a:rPr lang="en-US" sz="4000" b="0" i="0" dirty="0">
                <a:solidFill>
                  <a:schemeClr val="tx1"/>
                </a:solidFill>
                <a:effectLst/>
                <a:latin typeface="Arial" panose="020B0604020202020204" pitchFamily="34" charset="0"/>
                <a:cs typeface="Arial" panose="020B0604020202020204" pitchFamily="34" charset="0"/>
              </a:rPr>
              <a:t>Total profit is calculated by subtracting the total cost of goods sold (COGS) from the total revenue. It represents the company's overall profitability.</a:t>
            </a:r>
          </a:p>
          <a:p>
            <a:pPr algn="l"/>
            <a:r>
              <a:rPr lang="en-US" sz="4000" b="1" i="0" dirty="0">
                <a:solidFill>
                  <a:schemeClr val="tx1"/>
                </a:solidFill>
                <a:effectLst/>
                <a:latin typeface="Arial" panose="020B0604020202020204" pitchFamily="34" charset="0"/>
                <a:cs typeface="Arial" panose="020B0604020202020204" pitchFamily="34" charset="0"/>
              </a:rPr>
              <a:t>4. Profit Margin:</a:t>
            </a:r>
            <a:r>
              <a:rPr lang="en-US" sz="4000" dirty="0">
                <a:solidFill>
                  <a:schemeClr val="tx1"/>
                </a:solidFill>
                <a:latin typeface="Arial" panose="020B0604020202020204" pitchFamily="34" charset="0"/>
                <a:cs typeface="Arial" panose="020B0604020202020204" pitchFamily="34" charset="0"/>
              </a:rPr>
              <a:t> </a:t>
            </a:r>
            <a:r>
              <a:rPr lang="en-US" sz="4000" b="0" i="0" dirty="0">
                <a:solidFill>
                  <a:schemeClr val="tx1"/>
                </a:solidFill>
                <a:effectLst/>
                <a:latin typeface="Arial" panose="020B0604020202020204" pitchFamily="34" charset="0"/>
                <a:cs typeface="Arial" panose="020B0604020202020204" pitchFamily="34" charset="0"/>
              </a:rPr>
              <a:t>Profit margin is calculated as the ratio of total profit to total revenue, expressed as a percentage. It indicates the company's profitability relative to its revenue.</a:t>
            </a:r>
          </a:p>
          <a:p>
            <a:pPr algn="l"/>
            <a:r>
              <a:rPr lang="en-US" sz="4000" b="1" i="0" dirty="0">
                <a:solidFill>
                  <a:schemeClr val="tx1"/>
                </a:solidFill>
                <a:effectLst/>
                <a:latin typeface="Arial" panose="020B0604020202020204" pitchFamily="34" charset="0"/>
                <a:cs typeface="Arial" panose="020B0604020202020204" pitchFamily="34" charset="0"/>
              </a:rPr>
              <a:t>5. Total Number of Orders: </a:t>
            </a:r>
            <a:r>
              <a:rPr lang="en-US" sz="4000" b="0" i="0" dirty="0">
                <a:solidFill>
                  <a:schemeClr val="tx1"/>
                </a:solidFill>
                <a:effectLst/>
                <a:latin typeface="Arial" panose="020B0604020202020204" pitchFamily="34" charset="0"/>
                <a:cs typeface="Arial" panose="020B0604020202020204" pitchFamily="34" charset="0"/>
              </a:rPr>
              <a:t>The total number of orders represents the count of unique sales transactions in the dataset. It is important for understanding the volume of sales.</a:t>
            </a:r>
          </a:p>
          <a:p>
            <a:pPr algn="l"/>
            <a:r>
              <a:rPr lang="en-US" sz="4000" b="1" i="0" dirty="0">
                <a:solidFill>
                  <a:schemeClr val="tx1"/>
                </a:solidFill>
                <a:effectLst/>
                <a:latin typeface="Arial" panose="020B0604020202020204" pitchFamily="34" charset="0"/>
                <a:cs typeface="Arial" panose="020B0604020202020204" pitchFamily="34" charset="0"/>
              </a:rPr>
              <a:t>6. Total Quantity of Products Sold:  </a:t>
            </a:r>
            <a:r>
              <a:rPr lang="en-US" sz="4000" b="0" i="0" dirty="0">
                <a:solidFill>
                  <a:schemeClr val="tx1"/>
                </a:solidFill>
                <a:effectLst/>
                <a:latin typeface="Arial" panose="020B0604020202020204" pitchFamily="34" charset="0"/>
                <a:cs typeface="Arial" panose="020B0604020202020204" pitchFamily="34" charset="0"/>
              </a:rPr>
              <a:t>This KPI is the sum of all products sold, providing insight into the volume of goods moved by the U.S. Superstore.</a:t>
            </a:r>
          </a:p>
          <a:p>
            <a:pPr algn="l"/>
            <a:r>
              <a:rPr lang="en-US" sz="4000" b="1" i="0" dirty="0">
                <a:solidFill>
                  <a:schemeClr val="tx1"/>
                </a:solidFill>
                <a:effectLst/>
                <a:latin typeface="Arial" panose="020B0604020202020204" pitchFamily="34" charset="0"/>
                <a:cs typeface="Arial" panose="020B0604020202020204" pitchFamily="34" charset="0"/>
              </a:rPr>
              <a:t>7. Total Discount:</a:t>
            </a:r>
            <a:r>
              <a:rPr lang="en-US" sz="4000" dirty="0">
                <a:solidFill>
                  <a:schemeClr val="tx1"/>
                </a:solidFill>
                <a:latin typeface="Arial" panose="020B0604020202020204" pitchFamily="34" charset="0"/>
                <a:cs typeface="Arial" panose="020B0604020202020204" pitchFamily="34" charset="0"/>
              </a:rPr>
              <a:t> </a:t>
            </a:r>
            <a:r>
              <a:rPr lang="en-US" sz="4000" b="0" i="0" dirty="0">
                <a:solidFill>
                  <a:schemeClr val="tx1"/>
                </a:solidFill>
                <a:effectLst/>
                <a:latin typeface="Arial" panose="020B0604020202020204" pitchFamily="34" charset="0"/>
                <a:cs typeface="Arial" panose="020B0604020202020204" pitchFamily="34" charset="0"/>
              </a:rPr>
              <a:t>Total discount represents the sum of all discounts applied to sales transactions. It is important for understanding the impact of discounts on revenue and profit.</a:t>
            </a:r>
          </a:p>
          <a:p>
            <a:pPr algn="l"/>
            <a:r>
              <a:rPr lang="en-US" sz="4000" b="1" i="0" dirty="0">
                <a:solidFill>
                  <a:schemeClr val="tx1"/>
                </a:solidFill>
                <a:effectLst/>
                <a:latin typeface="Arial" panose="020B0604020202020204" pitchFamily="34" charset="0"/>
                <a:cs typeface="Arial" panose="020B0604020202020204" pitchFamily="34" charset="0"/>
              </a:rPr>
              <a:t>8. Average Discount Rate:</a:t>
            </a:r>
            <a:r>
              <a:rPr lang="en-US" sz="4000" dirty="0">
                <a:solidFill>
                  <a:schemeClr val="tx1"/>
                </a:solidFill>
                <a:latin typeface="Arial" panose="020B0604020202020204" pitchFamily="34" charset="0"/>
                <a:cs typeface="Arial" panose="020B0604020202020204" pitchFamily="34" charset="0"/>
              </a:rPr>
              <a:t> </a:t>
            </a:r>
            <a:r>
              <a:rPr lang="en-US" sz="4000" b="0" i="0" dirty="0">
                <a:solidFill>
                  <a:schemeClr val="tx1"/>
                </a:solidFill>
                <a:effectLst/>
                <a:latin typeface="Arial" panose="020B0604020202020204" pitchFamily="34" charset="0"/>
                <a:cs typeface="Arial" panose="020B0604020202020204" pitchFamily="34" charset="0"/>
              </a:rPr>
              <a:t>The average discount rate is calculated by dividing the total discount by the total revenue. It quantifies the average discount rate applied to sales transactions.</a:t>
            </a:r>
          </a:p>
          <a:p>
            <a:pPr algn="l"/>
            <a:r>
              <a:rPr lang="en-US" sz="4000" b="0" i="0" dirty="0">
                <a:solidFill>
                  <a:schemeClr val="tx1"/>
                </a:solidFill>
                <a:effectLst/>
                <a:latin typeface="Arial" panose="020B0604020202020204" pitchFamily="34" charset="0"/>
                <a:cs typeface="Arial" panose="020B0604020202020204" pitchFamily="34" charset="0"/>
              </a:rPr>
              <a:t>These KPIs serve as key metrics for assessing the U.S. Superstore's financial and operational performance. They are instrumental in identifying areas for improvement, measuring profitability, and guiding decision-making for the company</a:t>
            </a:r>
            <a:r>
              <a:rPr lang="en-US" sz="4000" b="0" i="0" dirty="0">
                <a:solidFill>
                  <a:srgbClr val="D1D5DB"/>
                </a:solidFill>
                <a:effectLst/>
                <a:latin typeface="Arial" panose="020B0604020202020204" pitchFamily="34" charset="0"/>
                <a:cs typeface="Arial" panose="020B0604020202020204" pitchFamily="34" charset="0"/>
              </a:rPr>
              <a:t>.</a:t>
            </a:r>
          </a:p>
          <a:p>
            <a:endParaRPr lang="en-CA" dirty="0"/>
          </a:p>
        </p:txBody>
      </p:sp>
    </p:spTree>
    <p:extLst>
      <p:ext uri="{BB962C8B-B14F-4D97-AF65-F5344CB8AC3E}">
        <p14:creationId xmlns:p14="http://schemas.microsoft.com/office/powerpoint/2010/main" val="2806565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1FB76-30C4-4522-AF0A-967DE56B43EC}"/>
              </a:ext>
            </a:extLst>
          </p:cNvPr>
          <p:cNvSpPr>
            <a:spLocks noGrp="1"/>
          </p:cNvSpPr>
          <p:nvPr>
            <p:ph type="title"/>
          </p:nvPr>
        </p:nvSpPr>
        <p:spPr/>
        <p:txBody>
          <a:bodyPr/>
          <a:lstStyle/>
          <a:p>
            <a:r>
              <a:rPr lang="en-CA" b="1" i="0" dirty="0">
                <a:effectLst/>
                <a:latin typeface="Söhne"/>
              </a:rPr>
              <a:t>Project Overview</a:t>
            </a:r>
            <a:endParaRPr lang="en-CA" dirty="0"/>
          </a:p>
        </p:txBody>
      </p:sp>
      <p:sp>
        <p:nvSpPr>
          <p:cNvPr id="3" name="Content Placeholder 2">
            <a:extLst>
              <a:ext uri="{FF2B5EF4-FFF2-40B4-BE49-F238E27FC236}">
                <a16:creationId xmlns:a16="http://schemas.microsoft.com/office/drawing/2014/main" id="{B6CC6EF5-6A36-48AB-BBD0-7525F50B44A9}"/>
              </a:ext>
            </a:extLst>
          </p:cNvPr>
          <p:cNvSpPr>
            <a:spLocks noGrp="1"/>
          </p:cNvSpPr>
          <p:nvPr>
            <p:ph idx="1"/>
          </p:nvPr>
        </p:nvSpPr>
        <p:spPr/>
        <p:txBody>
          <a:bodyPr>
            <a:normAutofit/>
          </a:bodyPr>
          <a:lstStyle/>
          <a:p>
            <a:pPr>
              <a:lnSpc>
                <a:spcPct val="200000"/>
              </a:lnSpc>
            </a:pPr>
            <a:r>
              <a:rPr lang="en-US" sz="1200" b="0" i="0" dirty="0">
                <a:solidFill>
                  <a:schemeClr val="tx1"/>
                </a:solidFill>
                <a:effectLst/>
                <a:latin typeface="Arial" panose="020B0604020202020204" pitchFamily="34" charset="0"/>
                <a:cs typeface="Arial" panose="020B0604020202020204" pitchFamily="34" charset="0"/>
              </a:rPr>
              <a:t>The project, "U.S. Superstore Sales Data Analysis," was undertaken to delve deep into the sales data of the U.S. Superstore, a company with extensive operations. Our primary objective was to gain valuable insights into the company's performance, understand critical business trends, and provide actionable recommendations. Leveraging data analysis and visualization, we explored the data's nuances, answered key business questions, and derived findings that can inform strategic decision-making.</a:t>
            </a:r>
            <a:endParaRPr lang="en-CA"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0297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04D11-10D8-411F-9499-5699F674FDA5}"/>
              </a:ext>
            </a:extLst>
          </p:cNvPr>
          <p:cNvSpPr>
            <a:spLocks noGrp="1"/>
          </p:cNvSpPr>
          <p:nvPr>
            <p:ph type="title"/>
          </p:nvPr>
        </p:nvSpPr>
        <p:spPr/>
        <p:txBody>
          <a:bodyPr/>
          <a:lstStyle/>
          <a:p>
            <a:r>
              <a:rPr lang="en-CA" b="1" i="0" dirty="0">
                <a:effectLst/>
                <a:latin typeface="Söhne"/>
              </a:rPr>
              <a:t>Actionable Insights</a:t>
            </a:r>
            <a:endParaRPr lang="en-CA" dirty="0"/>
          </a:p>
        </p:txBody>
      </p:sp>
      <p:sp>
        <p:nvSpPr>
          <p:cNvPr id="3" name="Content Placeholder 2">
            <a:extLst>
              <a:ext uri="{FF2B5EF4-FFF2-40B4-BE49-F238E27FC236}">
                <a16:creationId xmlns:a16="http://schemas.microsoft.com/office/drawing/2014/main" id="{77B61627-8AC5-4291-A162-392D03071A06}"/>
              </a:ext>
            </a:extLst>
          </p:cNvPr>
          <p:cNvSpPr>
            <a:spLocks noGrp="1"/>
          </p:cNvSpPr>
          <p:nvPr>
            <p:ph idx="1"/>
          </p:nvPr>
        </p:nvSpPr>
        <p:spPr>
          <a:xfrm>
            <a:off x="1097280" y="2108201"/>
            <a:ext cx="10058400" cy="4185023"/>
          </a:xfrm>
        </p:spPr>
        <p:txBody>
          <a:bodyPr>
            <a:normAutofit/>
          </a:bodyPr>
          <a:lstStyle/>
          <a:p>
            <a:pPr algn="l"/>
            <a:r>
              <a:rPr lang="en-US" sz="1200" b="0" i="0" dirty="0">
                <a:solidFill>
                  <a:schemeClr val="tx1"/>
                </a:solidFill>
                <a:effectLst/>
                <a:latin typeface="Arial" panose="020B0604020202020204" pitchFamily="34" charset="0"/>
                <a:cs typeface="Arial" panose="020B0604020202020204" pitchFamily="34" charset="0"/>
              </a:rPr>
              <a:t>Through our analysis, several actionable insights were uncovered:</a:t>
            </a:r>
          </a:p>
          <a:p>
            <a:pPr algn="l"/>
            <a:r>
              <a:rPr lang="en-US" sz="1200" b="1" i="0" dirty="0">
                <a:solidFill>
                  <a:schemeClr val="tx1"/>
                </a:solidFill>
                <a:effectLst/>
                <a:latin typeface="Arial" panose="020B0604020202020204" pitchFamily="34" charset="0"/>
                <a:cs typeface="Arial" panose="020B0604020202020204" pitchFamily="34" charset="0"/>
              </a:rPr>
              <a:t>1. Segment-Specific Strategy:</a:t>
            </a:r>
            <a:endParaRPr lang="en-US" sz="1200" b="0" i="0" dirty="0">
              <a:solidFill>
                <a:schemeClr val="tx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200" b="0" i="0" dirty="0">
                <a:solidFill>
                  <a:schemeClr val="tx1"/>
                </a:solidFill>
                <a:effectLst/>
                <a:latin typeface="Arial" panose="020B0604020202020204" pitchFamily="34" charset="0"/>
                <a:cs typeface="Arial" panose="020B0604020202020204" pitchFamily="34" charset="0"/>
              </a:rPr>
              <a:t>We identified that the Corporate segment contributed significantly to revenue and profit. The U.S. Superstore can now allocate more resources and develop tailored strategies to further capitalize on this high-performing segment.</a:t>
            </a:r>
          </a:p>
          <a:p>
            <a:pPr algn="l"/>
            <a:r>
              <a:rPr lang="en-US" sz="1200" b="1" i="0" dirty="0">
                <a:solidFill>
                  <a:schemeClr val="tx1"/>
                </a:solidFill>
                <a:effectLst/>
                <a:latin typeface="Arial" panose="020B0604020202020204" pitchFamily="34" charset="0"/>
                <a:cs typeface="Arial" panose="020B0604020202020204" pitchFamily="34" charset="0"/>
              </a:rPr>
              <a:t>2. State-Level Focus:</a:t>
            </a:r>
            <a:endParaRPr lang="en-US" sz="1200" b="0" i="0" dirty="0">
              <a:solidFill>
                <a:schemeClr val="tx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200" b="0" i="0" dirty="0">
                <a:solidFill>
                  <a:schemeClr val="tx1"/>
                </a:solidFill>
                <a:effectLst/>
                <a:latin typeface="Arial" panose="020B0604020202020204" pitchFamily="34" charset="0"/>
                <a:cs typeface="Arial" panose="020B0604020202020204" pitchFamily="34" charset="0"/>
              </a:rPr>
              <a:t>The analysis revealed substantial performance disparities by state. By understanding which states are the most profitable, the company can optimize its efforts in those areas while addressing challenges in underperforming states.</a:t>
            </a:r>
          </a:p>
          <a:p>
            <a:pPr algn="l"/>
            <a:r>
              <a:rPr lang="en-US" sz="1200" b="1" i="0" dirty="0">
                <a:solidFill>
                  <a:schemeClr val="tx1"/>
                </a:solidFill>
                <a:effectLst/>
                <a:latin typeface="Arial" panose="020B0604020202020204" pitchFamily="34" charset="0"/>
                <a:cs typeface="Arial" panose="020B0604020202020204" pitchFamily="34" charset="0"/>
              </a:rPr>
              <a:t>3. Regional Opportunities:</a:t>
            </a:r>
            <a:endParaRPr lang="en-US" sz="1200" b="0" i="0" dirty="0">
              <a:solidFill>
                <a:schemeClr val="tx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200" b="0" i="0" dirty="0">
                <a:solidFill>
                  <a:schemeClr val="tx1"/>
                </a:solidFill>
                <a:effectLst/>
                <a:latin typeface="Arial" panose="020B0604020202020204" pitchFamily="34" charset="0"/>
                <a:cs typeface="Arial" panose="020B0604020202020204" pitchFamily="34" charset="0"/>
              </a:rPr>
              <a:t>By analyzing performance by region, we identified regions that warrant further exploration and investment. These insights can guide expansion and marketing efforts</a:t>
            </a:r>
          </a:p>
          <a:p>
            <a:pPr algn="l"/>
            <a:r>
              <a:rPr lang="en-US" sz="1200" b="1" i="0" dirty="0">
                <a:solidFill>
                  <a:schemeClr val="tx1"/>
                </a:solidFill>
                <a:effectLst/>
                <a:latin typeface="Arial" panose="020B0604020202020204" pitchFamily="34" charset="0"/>
                <a:cs typeface="Arial" panose="020B0604020202020204" pitchFamily="34" charset="0"/>
              </a:rPr>
              <a:t>4. Top-Performing Products:</a:t>
            </a:r>
            <a:endParaRPr lang="en-US" sz="1200" b="0" i="0" dirty="0">
              <a:solidFill>
                <a:schemeClr val="tx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200" b="0" i="0" dirty="0">
                <a:solidFill>
                  <a:schemeClr val="tx1"/>
                </a:solidFill>
                <a:effectLst/>
                <a:latin typeface="Arial" panose="020B0604020202020204" pitchFamily="34" charset="0"/>
                <a:cs typeface="Arial" panose="020B0604020202020204" pitchFamily="34" charset="0"/>
              </a:rPr>
              <a:t>Knowing the top 5 products by revenue allows the company to direct its attention to promoting and optimizing these products, potentially boosting overall profitability.</a:t>
            </a:r>
          </a:p>
          <a:p>
            <a:endParaRPr lang="en-CA" dirty="0"/>
          </a:p>
        </p:txBody>
      </p:sp>
    </p:spTree>
    <p:extLst>
      <p:ext uri="{BB962C8B-B14F-4D97-AF65-F5344CB8AC3E}">
        <p14:creationId xmlns:p14="http://schemas.microsoft.com/office/powerpoint/2010/main" val="3000568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7E536-7FF5-4C55-A50D-EF06EDA96A31}"/>
              </a:ext>
            </a:extLst>
          </p:cNvPr>
          <p:cNvSpPr>
            <a:spLocks noGrp="1"/>
          </p:cNvSpPr>
          <p:nvPr>
            <p:ph type="title"/>
          </p:nvPr>
        </p:nvSpPr>
        <p:spPr/>
        <p:txBody>
          <a:bodyPr/>
          <a:lstStyle/>
          <a:p>
            <a:r>
              <a:rPr lang="en-CA" b="1" i="0" dirty="0">
                <a:effectLst/>
                <a:latin typeface="Söhne"/>
              </a:rPr>
              <a:t>Actionable Insights</a:t>
            </a:r>
            <a:endParaRPr lang="en-CA" dirty="0"/>
          </a:p>
        </p:txBody>
      </p:sp>
      <p:sp>
        <p:nvSpPr>
          <p:cNvPr id="3" name="Content Placeholder 2">
            <a:extLst>
              <a:ext uri="{FF2B5EF4-FFF2-40B4-BE49-F238E27FC236}">
                <a16:creationId xmlns:a16="http://schemas.microsoft.com/office/drawing/2014/main" id="{24AA4E5D-3E02-4D35-A8FD-BBA4E6874D05}"/>
              </a:ext>
            </a:extLst>
          </p:cNvPr>
          <p:cNvSpPr>
            <a:spLocks noGrp="1"/>
          </p:cNvSpPr>
          <p:nvPr>
            <p:ph idx="1"/>
          </p:nvPr>
        </p:nvSpPr>
        <p:spPr/>
        <p:txBody>
          <a:bodyPr/>
          <a:lstStyle/>
          <a:p>
            <a:pPr algn="l"/>
            <a:r>
              <a:rPr lang="en-US" sz="1200" b="1" i="0" dirty="0">
                <a:solidFill>
                  <a:schemeClr val="tx1"/>
                </a:solidFill>
                <a:effectLst/>
                <a:latin typeface="Arial" panose="020B0604020202020204" pitchFamily="34" charset="0"/>
                <a:cs typeface="Arial" panose="020B0604020202020204" pitchFamily="34" charset="0"/>
              </a:rPr>
              <a:t>5. Seasonal Planning:</a:t>
            </a:r>
            <a:endParaRPr lang="en-US" sz="1200" b="0" i="0" dirty="0">
              <a:solidFill>
                <a:schemeClr val="tx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200" b="0" i="0" dirty="0">
                <a:solidFill>
                  <a:schemeClr val="tx1"/>
                </a:solidFill>
                <a:effectLst/>
                <a:latin typeface="Arial" panose="020B0604020202020204" pitchFamily="34" charset="0"/>
                <a:cs typeface="Arial" panose="020B0604020202020204" pitchFamily="34" charset="0"/>
              </a:rPr>
              <a:t>Understanding how revenue varies by months and quarters enables the company to plan inventory, marketing campaigns, and resources according to seasonal trends, optimizing efficiency and profitability.</a:t>
            </a:r>
          </a:p>
          <a:p>
            <a:pPr algn="l"/>
            <a:r>
              <a:rPr lang="en-US" sz="1200" b="1" i="0" dirty="0">
                <a:solidFill>
                  <a:schemeClr val="tx1"/>
                </a:solidFill>
                <a:effectLst/>
                <a:latin typeface="Arial" panose="020B0604020202020204" pitchFamily="34" charset="0"/>
                <a:cs typeface="Arial" panose="020B0604020202020204" pitchFamily="34" charset="0"/>
              </a:rPr>
              <a:t>6. Profit Margin Improvement:</a:t>
            </a:r>
            <a:endParaRPr lang="en-US" sz="1200" b="0" i="0" dirty="0">
              <a:solidFill>
                <a:schemeClr val="tx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200" b="0" i="0" dirty="0">
                <a:solidFill>
                  <a:schemeClr val="tx1"/>
                </a:solidFill>
                <a:effectLst/>
                <a:latin typeface="Arial" panose="020B0604020202020204" pitchFamily="34" charset="0"/>
                <a:cs typeface="Arial" panose="020B0604020202020204" pitchFamily="34" charset="0"/>
              </a:rPr>
              <a:t>By focusing on products and segments with high profit margins, the company can take steps to increase profitability without necessarily increasing revenue.</a:t>
            </a:r>
          </a:p>
          <a:p>
            <a:endParaRPr lang="en-CA" dirty="0"/>
          </a:p>
        </p:txBody>
      </p:sp>
    </p:spTree>
    <p:extLst>
      <p:ext uri="{BB962C8B-B14F-4D97-AF65-F5344CB8AC3E}">
        <p14:creationId xmlns:p14="http://schemas.microsoft.com/office/powerpoint/2010/main" val="3175261907"/>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{2F30B12D-13F8-47F2-ADE7-5FA734FC9455}tf22712842_win32</Template>
  <TotalTime>35</TotalTime>
  <Words>1995</Words>
  <Application>Microsoft Office PowerPoint</Application>
  <PresentationFormat>Widescreen</PresentationFormat>
  <Paragraphs>89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Bookman Old Style</vt:lpstr>
      <vt:lpstr>Calibri</vt:lpstr>
      <vt:lpstr>Franklin Gothic Book</vt:lpstr>
      <vt:lpstr>Söhne</vt:lpstr>
      <vt:lpstr>Custom</vt:lpstr>
      <vt:lpstr>U.S. Superstore Sales Data Analysis: Uncovering Business Insights and Visualizing Key Metrics.</vt:lpstr>
      <vt:lpstr>Introduction</vt:lpstr>
      <vt:lpstr>Business Questions</vt:lpstr>
      <vt:lpstr>Business Questions</vt:lpstr>
      <vt:lpstr>Data Cleaning Process</vt:lpstr>
      <vt:lpstr>Key Performance Indicators (KPIs)</vt:lpstr>
      <vt:lpstr>Project Overview</vt:lpstr>
      <vt:lpstr>Actionable Insights</vt:lpstr>
      <vt:lpstr>Actionable Insights</vt:lpstr>
      <vt:lpstr>Potential actions based on analysis</vt:lpstr>
      <vt:lpstr>Potential actions based on analysis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Abraham Solomon</dc:creator>
  <cp:lastModifiedBy>Abraham Solomon</cp:lastModifiedBy>
  <cp:revision>4</cp:revision>
  <dcterms:created xsi:type="dcterms:W3CDTF">2023-10-26T04:05:17Z</dcterms:created>
  <dcterms:modified xsi:type="dcterms:W3CDTF">2023-10-26T04:40:59Z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