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4" r:id="rId2"/>
    <p:sldId id="401" r:id="rId3"/>
    <p:sldId id="404" r:id="rId4"/>
    <p:sldId id="405" r:id="rId5"/>
    <p:sldId id="358" r:id="rId6"/>
    <p:sldId id="357" r:id="rId7"/>
    <p:sldId id="359" r:id="rId8"/>
    <p:sldId id="356" r:id="rId9"/>
    <p:sldId id="402" r:id="rId10"/>
    <p:sldId id="403" r:id="rId11"/>
    <p:sldId id="369" r:id="rId12"/>
    <p:sldId id="349" r:id="rId1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" TargetMode="External"/><Relationship Id="rId2" Type="http://schemas.openxmlformats.org/officeDocument/2006/relationships/hyperlink" Target="https://iso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xpert.ro/blog/2014/04/14/standard-way-of-converting-between-numbers-and-strings-in-cpp11" TargetMode="External"/><Relationship Id="rId4" Type="http://schemas.openxmlformats.org/officeDocument/2006/relationships/hyperlink" Target="http://hubpages.com/technology/What-you-should-know-about-C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Scientific Computing with 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9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C++ is the </a:t>
            </a:r>
            <a:r>
              <a:rPr lang="en-US" sz="2400" b="1" dirty="0">
                <a:solidFill>
                  <a:srgbClr val="0070C0"/>
                </a:solidFill>
              </a:rPr>
              <a:t>most heavily used language </a:t>
            </a:r>
            <a:r>
              <a:rPr lang="en-US" sz="2400" dirty="0"/>
              <a:t>in science and professional programming – for large scale projects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major modern </a:t>
            </a:r>
            <a:r>
              <a:rPr lang="en-US" sz="2400" b="1" dirty="0">
                <a:solidFill>
                  <a:srgbClr val="FF0000"/>
                </a:solidFill>
              </a:rPr>
              <a:t>operating systems</a:t>
            </a:r>
            <a:r>
              <a:rPr lang="en-US" sz="2400" dirty="0"/>
              <a:t> are written in C++  including Windows, Linux, Android, MacOS &amp; iOS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should </a:t>
            </a:r>
            <a:r>
              <a:rPr lang="en-US" sz="2400" b="1" dirty="0">
                <a:solidFill>
                  <a:srgbClr val="00B050"/>
                </a:solidFill>
              </a:rPr>
              <a:t>always know the language of your operating system</a:t>
            </a:r>
            <a:r>
              <a:rPr lang="en-US" sz="2400" dirty="0"/>
              <a:t> – like you should always know the architecture &amp; assembly language of the CPU you are using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GPU coding (</a:t>
            </a:r>
            <a:r>
              <a:rPr lang="en-US" sz="2400" dirty="0" err="1"/>
              <a:t>nVidia</a:t>
            </a:r>
            <a:r>
              <a:rPr lang="en-US" sz="2400" dirty="0"/>
              <a:t>, Radeon, </a:t>
            </a:r>
            <a:r>
              <a:rPr lang="en-US" sz="2400" dirty="0" err="1"/>
              <a:t>etc</a:t>
            </a:r>
            <a:r>
              <a:rPr lang="en-US" sz="2400" dirty="0"/>
              <a:t>) is all done using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</a:t>
            </a:r>
            <a:r>
              <a:rPr lang="en-US" sz="2400" b="1" dirty="0">
                <a:solidFill>
                  <a:srgbClr val="7030A0"/>
                </a:solidFill>
              </a:rPr>
              <a:t>major video games </a:t>
            </a:r>
            <a:r>
              <a:rPr lang="en-US" sz="2400" dirty="0"/>
              <a:t>are written in C++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BNL uses C++ and Python </a:t>
            </a:r>
            <a:r>
              <a:rPr lang="en-US" sz="2400" b="1" dirty="0"/>
              <a:t>almost exclusively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5E31-96FC-4234-8AF1-4AAE60A96A5A}"/>
              </a:ext>
            </a:extLst>
          </p:cNvPr>
          <p:cNvSpPr txBox="1">
            <a:spLocks/>
          </p:cNvSpPr>
          <p:nvPr/>
        </p:nvSpPr>
        <p:spPr>
          <a:xfrm>
            <a:off x="567813" y="1537827"/>
            <a:ext cx="4126783" cy="467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</a:rPr>
              <a:t>Data Visualization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Multidimensional &amp; Multi-temporal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Machine Learning &amp; Data Mining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Integrated Collaboration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</a:rPr>
              <a:t>Managing Massive Data Sets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Real Time Big Data Search &amp; Classification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Encoding, Compression, Transport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Reporting &amp; Archiving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543E1C-1D76-428F-8C45-F081A977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A Degree </a:t>
            </a:r>
            <a:r>
              <a:rPr lang="en-US" sz="3200" dirty="0">
                <a:latin typeface="+mn-lt"/>
              </a:rPr>
              <a:t>in Scientific Computing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8998D2-EE56-4561-B4D5-5B01CD23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596" y="1537827"/>
            <a:ext cx="3871451" cy="26212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</a:rPr>
              <a:t>Modelling and Simulation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Large-Scale Nature-Inspired &amp; Hybrid Evolutionary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Highly Non-Linear Transient Systems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Shape-Preserving Response Prediction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4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Every </a:t>
            </a:r>
            <a:r>
              <a:rPr lang="en-US" sz="2400" b="1" dirty="0"/>
              <a:t>science research project </a:t>
            </a:r>
            <a:r>
              <a:rPr lang="en-US" sz="2400" dirty="0"/>
              <a:t>can benefit from even a </a:t>
            </a:r>
            <a:r>
              <a:rPr lang="en-US" sz="2400" u="sng" dirty="0"/>
              <a:t>touch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70C0"/>
                </a:solidFill>
              </a:rPr>
              <a:t>scientific computing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Better </a:t>
            </a:r>
            <a:r>
              <a:rPr lang="en-US" sz="2000" b="1" dirty="0">
                <a:solidFill>
                  <a:srgbClr val="FF0000"/>
                </a:solidFill>
              </a:rPr>
              <a:t>statistics</a:t>
            </a:r>
            <a:r>
              <a:rPr lang="en-US" sz="2000" dirty="0"/>
              <a:t> &amp; data </a:t>
            </a:r>
            <a:r>
              <a:rPr lang="en-US" sz="2000" b="1" dirty="0">
                <a:solidFill>
                  <a:srgbClr val="FF0000"/>
                </a:solidFill>
              </a:rPr>
              <a:t>visualization</a:t>
            </a:r>
            <a:r>
              <a:rPr lang="en-US" sz="2000" dirty="0"/>
              <a:t> on posters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Compelling analysis from modelling &amp; </a:t>
            </a:r>
            <a:r>
              <a:rPr lang="en-US" sz="2000" u="sng" dirty="0"/>
              <a:t>simulation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Novel integration of computation is a big </a:t>
            </a:r>
            <a:r>
              <a:rPr lang="en-US" sz="2000" b="1" i="1" dirty="0">
                <a:solidFill>
                  <a:srgbClr val="7030A0"/>
                </a:solidFill>
              </a:rPr>
              <a:t>differentiator!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Experimental Computational Mathematics (</a:t>
            </a:r>
            <a:r>
              <a:rPr lang="en-US" sz="2400" b="1" dirty="0"/>
              <a:t>ECM</a:t>
            </a:r>
            <a:r>
              <a:rPr lang="en-US" sz="2400" dirty="0"/>
              <a:t>) is a thing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Experiments don’t necessarily require lab equipment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Nowadays profound insights come only from </a:t>
            </a:r>
            <a:r>
              <a:rPr lang="en-US" sz="2000" b="1" dirty="0">
                <a:solidFill>
                  <a:srgbClr val="00B050"/>
                </a:solidFill>
              </a:rPr>
              <a:t>extended analysis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It does not take thousands of lines of code to keep importance science moving right along…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You don’t have to be a professional programmer or know all the arcane aspects of computer languages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The closer you get to </a:t>
            </a:r>
            <a:r>
              <a:rPr lang="en-US" sz="2000" b="1" dirty="0">
                <a:solidFill>
                  <a:srgbClr val="00B050"/>
                </a:solidFill>
              </a:rPr>
              <a:t>cutting edge science</a:t>
            </a:r>
            <a:r>
              <a:rPr lang="en-US" sz="2000" dirty="0"/>
              <a:t>, the less likely you’ll be able to just “download an app” to accomplish what you need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If you don’t know how to code…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You will at some point start to </a:t>
            </a:r>
            <a:r>
              <a:rPr lang="en-US" sz="2000" b="1" i="1" dirty="0">
                <a:solidFill>
                  <a:srgbClr val="0070C0"/>
                </a:solidFill>
              </a:rPr>
              <a:t>subconsciously</a:t>
            </a:r>
            <a:r>
              <a:rPr lang="en-US" sz="2000" dirty="0"/>
              <a:t> limit the types of analysis you can perform because you will remain at the mercy of the available software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Should software shape your science, or instead, will you shape software to </a:t>
            </a:r>
            <a:r>
              <a:rPr lang="en-US" sz="2000" b="1" dirty="0">
                <a:solidFill>
                  <a:srgbClr val="FF0000"/>
                </a:solidFill>
              </a:rPr>
              <a:t>advance</a:t>
            </a:r>
            <a:r>
              <a:rPr lang="en-US" sz="2000" dirty="0"/>
              <a:t> your science?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Useful C++ Reference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rId2"/>
              </a:rPr>
              <a:t>https://isocpp.org</a:t>
            </a:r>
            <a:r>
              <a:rPr lang="en-US" sz="2400" dirty="0"/>
              <a:t>  (ISO Committee)</a:t>
            </a:r>
            <a:endParaRPr lang="en-US" sz="2400" dirty="0">
              <a:hlinkClick r:id="" action="ppaction://noaction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" action="ppaction://noaction"/>
              </a:rPr>
              <a:t>http://en.cppreference.com/w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" action="ppaction://noaction"/>
              </a:rPr>
              <a:t>http://www.cplusplus.com/doc/tutorial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" action="ppaction://noaction"/>
              </a:rPr>
              <a:t>http://c-faq.com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rId3"/>
              </a:rPr>
              <a:t>http://www.cprogramming.com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rId4"/>
              </a:rPr>
              <a:t>What you should know about C++11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hlinkClick r:id="rId5"/>
              </a:rPr>
              <a:t>The standard way of converting between numbers and strings in C++11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Reasonable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It takes </a:t>
            </a:r>
            <a:r>
              <a:rPr lang="en-US" sz="2400" b="1" dirty="0">
                <a:solidFill>
                  <a:srgbClr val="FF0000"/>
                </a:solidFill>
              </a:rPr>
              <a:t>500 hours </a:t>
            </a:r>
            <a:r>
              <a:rPr lang="en-US" sz="2400" dirty="0"/>
              <a:t>to become an </a:t>
            </a:r>
            <a:r>
              <a:rPr lang="en-US" sz="2400" b="1" dirty="0">
                <a:solidFill>
                  <a:srgbClr val="0070C0"/>
                </a:solidFill>
              </a:rPr>
              <a:t>expert beginner </a:t>
            </a:r>
            <a:r>
              <a:rPr lang="en-US" sz="2400" dirty="0"/>
              <a:t>at anything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Consider playing quality:  Junior High Band vs. High School Band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7 &amp; 8</a:t>
            </a:r>
            <a:r>
              <a:rPr lang="en-US" sz="2000" baseline="30000" dirty="0"/>
              <a:t>th</a:t>
            </a:r>
            <a:r>
              <a:rPr lang="en-US" sz="2000" dirty="0"/>
              <a:t> grade: 5 </a:t>
            </a:r>
            <a:r>
              <a:rPr lang="en-US" sz="2000" dirty="0" err="1"/>
              <a:t>hrs</a:t>
            </a:r>
            <a:r>
              <a:rPr lang="en-US" sz="2000" dirty="0"/>
              <a:t>/week = ~250 </a:t>
            </a:r>
            <a:r>
              <a:rPr lang="en-US" sz="2000" dirty="0" err="1"/>
              <a:t>hrs</a:t>
            </a:r>
            <a:r>
              <a:rPr lang="en-US" sz="2000" dirty="0"/>
              <a:t>/</a:t>
            </a:r>
            <a:r>
              <a:rPr lang="en-US" sz="2000" dirty="0" err="1"/>
              <a:t>yr</a:t>
            </a:r>
            <a:r>
              <a:rPr lang="en-US" sz="2000" dirty="0"/>
              <a:t> * 2 </a:t>
            </a:r>
            <a:r>
              <a:rPr lang="en-US" sz="2000" dirty="0" err="1"/>
              <a:t>yrs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500 hours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We will spend only </a:t>
            </a:r>
            <a:r>
              <a:rPr lang="en-US" sz="2000" b="1" u="sng" dirty="0"/>
              <a:t>90</a:t>
            </a:r>
            <a:r>
              <a:rPr lang="en-US" sz="2000" b="1" dirty="0"/>
              <a:t> hours</a:t>
            </a:r>
            <a:r>
              <a:rPr lang="en-US" sz="2000" dirty="0"/>
              <a:t> together: </a:t>
            </a:r>
            <a:r>
              <a:rPr lang="en-US" sz="2000" b="1" dirty="0">
                <a:solidFill>
                  <a:srgbClr val="FF0000"/>
                </a:solidFill>
              </a:rPr>
              <a:t>~1/5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dirty="0"/>
              <a:t> of the required time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We all learned how to </a:t>
            </a:r>
            <a:r>
              <a:rPr lang="en-US" sz="2400" b="1" i="1" dirty="0">
                <a:solidFill>
                  <a:srgbClr val="7030A0"/>
                </a:solidFill>
              </a:rPr>
              <a:t>read</a:t>
            </a:r>
            <a:r>
              <a:rPr lang="en-US" sz="2400" dirty="0"/>
              <a:t> before we learned how to </a:t>
            </a:r>
            <a:r>
              <a:rPr lang="en-US" sz="2400" b="1" i="1" dirty="0">
                <a:solidFill>
                  <a:srgbClr val="7030A0"/>
                </a:solidFill>
              </a:rPr>
              <a:t>write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A blank computer screen is too intimidating for new programmers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We don’t recommend always “starting from scratch”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Many junior BNL staff inherit existing code to fix or extend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As a total novice, </a:t>
            </a:r>
            <a:r>
              <a:rPr lang="en-US" sz="2000" b="1" dirty="0">
                <a:solidFill>
                  <a:srgbClr val="00B050"/>
                </a:solidFill>
              </a:rPr>
              <a:t>we learn even when we just retype other’s code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Reasonable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Programming is a </a:t>
            </a:r>
            <a:r>
              <a:rPr lang="en-US" sz="2400" b="1" dirty="0">
                <a:solidFill>
                  <a:srgbClr val="FF0000"/>
                </a:solidFill>
              </a:rPr>
              <a:t>very precise science </a:t>
            </a:r>
            <a:r>
              <a:rPr lang="en-US" sz="2400" dirty="0"/>
              <a:t>– it metes swift frustration for the slightest inattention to </a:t>
            </a:r>
            <a:r>
              <a:rPr lang="en-US" sz="2400" u="sng" dirty="0"/>
              <a:t>details</a:t>
            </a:r>
            <a:endParaRPr lang="en-US" sz="2000" u="sng" dirty="0"/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There is never just one way to solve a problem – </a:t>
            </a:r>
            <a:r>
              <a:rPr lang="en-US" sz="2000" b="1" dirty="0"/>
              <a:t>variability</a:t>
            </a:r>
            <a:r>
              <a:rPr lang="en-US" sz="2000" dirty="0"/>
              <a:t> is an unsettling but </a:t>
            </a:r>
            <a:r>
              <a:rPr lang="en-US" sz="2000" b="1" dirty="0">
                <a:solidFill>
                  <a:srgbClr val="7030A0"/>
                </a:solidFill>
              </a:rPr>
              <a:t>necessary</a:t>
            </a:r>
            <a:r>
              <a:rPr lang="en-US" sz="2000" dirty="0"/>
              <a:t> complication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Sometimes the only way to learn is to sit there and cry about it – </a:t>
            </a:r>
            <a:r>
              <a:rPr lang="en-US" sz="2000" b="1" dirty="0"/>
              <a:t>everyone</a:t>
            </a:r>
            <a:r>
              <a:rPr lang="en-US" sz="2000" dirty="0"/>
              <a:t> bumps their head along the way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Lab exercises are taken directly from active research projects </a:t>
            </a:r>
            <a:r>
              <a:rPr lang="en-US" sz="2400" b="1" dirty="0">
                <a:solidFill>
                  <a:srgbClr val="0070C0"/>
                </a:solidFill>
              </a:rPr>
              <a:t>at BNL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Greatly simplified mathematics, but hopefully retain </a:t>
            </a:r>
            <a:r>
              <a:rPr lang="en-US" sz="2000" b="1" dirty="0">
                <a:solidFill>
                  <a:srgbClr val="00B050"/>
                </a:solidFill>
              </a:rPr>
              <a:t>the essence </a:t>
            </a:r>
            <a:r>
              <a:rPr lang="en-US" sz="2000" dirty="0"/>
              <a:t>of the underlying approach and motivation of the researchers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>
                <a:solidFill>
                  <a:srgbClr val="00B050"/>
                </a:solidFill>
              </a:rPr>
              <a:t>Take away some of the mystery but none of the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2" y="1184950"/>
            <a:ext cx="6946975" cy="5417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FE104F-4DD6-4C2B-8701-5DA03AA767C0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540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+mn-lt"/>
              </a:rPr>
              <a:t>An Degree in Scientific Computing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425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/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5" y="1359764"/>
            <a:ext cx="8075491" cy="49525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7DD864-9321-4DFD-821A-9A312CE6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Degree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32071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41F12-0A46-4A7D-96FE-FB8A4329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4" y="1408928"/>
            <a:ext cx="4119747" cy="50070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7D5F1D-9F80-452A-BDCD-15D82C743EFB}"/>
              </a:ext>
            </a:extLst>
          </p:cNvPr>
          <p:cNvCxnSpPr>
            <a:cxnSpLocks/>
          </p:cNvCxnSpPr>
          <p:nvPr/>
        </p:nvCxnSpPr>
        <p:spPr>
          <a:xfrm>
            <a:off x="2405831" y="3677739"/>
            <a:ext cx="6167368" cy="22327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A6DB3-F3DE-4A79-909C-EFE2B8061610}"/>
              </a:ext>
            </a:extLst>
          </p:cNvPr>
          <p:cNvCxnSpPr>
            <a:cxnSpLocks/>
          </p:cNvCxnSpPr>
          <p:nvPr/>
        </p:nvCxnSpPr>
        <p:spPr>
          <a:xfrm>
            <a:off x="715297" y="1541206"/>
            <a:ext cx="4546890" cy="1688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3C86B3-9FAB-47D9-B644-22B3BBAB625F}"/>
              </a:ext>
            </a:extLst>
          </p:cNvPr>
          <p:cNvCxnSpPr>
            <a:cxnSpLocks/>
          </p:cNvCxnSpPr>
          <p:nvPr/>
        </p:nvCxnSpPr>
        <p:spPr>
          <a:xfrm>
            <a:off x="628650" y="3677739"/>
            <a:ext cx="4633537" cy="223273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FFFB4-F0DC-4009-BFD7-C660B2F48179}"/>
              </a:ext>
            </a:extLst>
          </p:cNvPr>
          <p:cNvCxnSpPr>
            <a:cxnSpLocks/>
          </p:cNvCxnSpPr>
          <p:nvPr/>
        </p:nvCxnSpPr>
        <p:spPr>
          <a:xfrm>
            <a:off x="2405831" y="1515488"/>
            <a:ext cx="6167368" cy="1476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75211-61ED-4F3A-B6EA-DD5F3C8C6757}"/>
              </a:ext>
            </a:extLst>
          </p:cNvPr>
          <p:cNvSpPr txBox="1"/>
          <p:nvPr/>
        </p:nvSpPr>
        <p:spPr>
          <a:xfrm>
            <a:off x="5262187" y="1663161"/>
            <a:ext cx="331101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Department of Scientific Computing (DSC) is an </a:t>
            </a:r>
            <a:r>
              <a:rPr lang="en-US" b="1" dirty="0"/>
              <a:t>interdisciplinary unit </a:t>
            </a:r>
            <a:r>
              <a:rPr lang="en-US" dirty="0"/>
              <a:t>consisting of biologists, computer scientists, engineers, geneticists, geophysicists, materials scientists, hydrologists, mathematicians, and physicists. The DSC offers an innovative undergraduate </a:t>
            </a:r>
            <a:r>
              <a:rPr lang="en-US" b="1" u="sng" dirty="0"/>
              <a:t>degree</a:t>
            </a:r>
            <a:r>
              <a:rPr lang="en-US" dirty="0"/>
              <a:t> in scientific computing that imparts a </a:t>
            </a:r>
            <a:r>
              <a:rPr lang="en-US" b="1" dirty="0">
                <a:solidFill>
                  <a:srgbClr val="00B050"/>
                </a:solidFill>
              </a:rPr>
              <a:t>synergy between disciplines</a:t>
            </a:r>
            <a:r>
              <a:rPr lang="en-US" dirty="0"/>
              <a:t>, thus providing extensive interdisciplinary, hands on training.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799C7B-88D0-4CC4-A840-20587405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Degree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40994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76" y="1301962"/>
            <a:ext cx="6458847" cy="5161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80071" y="2741548"/>
            <a:ext cx="2684206" cy="353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0070" y="4730122"/>
            <a:ext cx="4675239" cy="489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FE1FEC-44B3-4458-B107-6ED9895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Degree in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95316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8BF7BA-5F65-4292-8664-E451F244876B}"/>
              </a:ext>
            </a:extLst>
          </p:cNvPr>
          <p:cNvGrpSpPr/>
          <p:nvPr/>
        </p:nvGrpSpPr>
        <p:grpSpPr>
          <a:xfrm>
            <a:off x="890550" y="1398201"/>
            <a:ext cx="4166303" cy="2961978"/>
            <a:chOff x="890550" y="1398201"/>
            <a:chExt cx="4166303" cy="296197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B3FD5C4-013A-4CA7-9364-E8955EE245CC}"/>
                </a:ext>
              </a:extLst>
            </p:cNvPr>
            <p:cNvSpPr txBox="1">
              <a:spLocks/>
            </p:cNvSpPr>
            <p:nvPr/>
          </p:nvSpPr>
          <p:spPr>
            <a:xfrm>
              <a:off x="1189703" y="1936067"/>
              <a:ext cx="3867150" cy="242411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Applied Linear Algebra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Probability &amp; Statistics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Calculus (Integral)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Differential Equations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Discrete Mathematics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Complex Analysis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704FCD-AB3E-4EDC-93DE-BD098B20AED9}"/>
                </a:ext>
              </a:extLst>
            </p:cNvPr>
            <p:cNvSpPr txBox="1"/>
            <p:nvPr/>
          </p:nvSpPr>
          <p:spPr>
            <a:xfrm>
              <a:off x="1700877" y="1398201"/>
              <a:ext cx="2844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rPr>
                <a:t>Mathematics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BC0691-8841-44BA-9FC4-70C46D43A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53" y="1936066"/>
              <a:ext cx="371284" cy="364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65E6B5-88A5-4B89-83BF-B8DE2CAE5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53" y="2313961"/>
              <a:ext cx="371284" cy="3646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C7EBB4-147F-4F99-BABD-1F8F488CE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53" y="2691856"/>
              <a:ext cx="371284" cy="3646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F0C9A6-3F65-4E3B-AC4F-3850ED2A3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53" y="3132755"/>
              <a:ext cx="371284" cy="3646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16B237-4C3C-406C-9E43-0AD1D9757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550" y="3573654"/>
              <a:ext cx="371284" cy="3646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F682D4-996D-4A56-AC7C-3E5106051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953" y="3995479"/>
              <a:ext cx="371284" cy="36469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379210-528E-4D8C-A9AD-A58CD8FE8ECC}"/>
              </a:ext>
            </a:extLst>
          </p:cNvPr>
          <p:cNvGrpSpPr/>
          <p:nvPr/>
        </p:nvGrpSpPr>
        <p:grpSpPr>
          <a:xfrm>
            <a:off x="913232" y="4662938"/>
            <a:ext cx="3923187" cy="1356660"/>
            <a:chOff x="913232" y="4662938"/>
            <a:chExt cx="3923187" cy="1356660"/>
          </a:xfrm>
        </p:grpSpPr>
        <p:sp>
          <p:nvSpPr>
            <p:cNvPr id="15" name="Content Placeholder 3">
              <a:extLst>
                <a:ext uri="{FF2B5EF4-FFF2-40B4-BE49-F238E27FC236}">
                  <a16:creationId xmlns:a16="http://schemas.microsoft.com/office/drawing/2014/main" id="{35FD0293-F527-4D4E-987B-929DAC326FE3}"/>
                </a:ext>
              </a:extLst>
            </p:cNvPr>
            <p:cNvSpPr txBox="1">
              <a:spLocks/>
            </p:cNvSpPr>
            <p:nvPr/>
          </p:nvSpPr>
          <p:spPr>
            <a:xfrm>
              <a:off x="1388369" y="5200804"/>
              <a:ext cx="3448050" cy="81879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Internet Technologies</a:t>
              </a:r>
              <a:endParaRPr lang="en-US" sz="1800" dirty="0"/>
            </a:p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2400" dirty="0"/>
                <a:t>Numerical Methods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9B4C26-3F09-4358-B702-D5A6FC62A792}"/>
                </a:ext>
              </a:extLst>
            </p:cNvPr>
            <p:cNvSpPr txBox="1"/>
            <p:nvPr/>
          </p:nvSpPr>
          <p:spPr>
            <a:xfrm>
              <a:off x="1679108" y="4662938"/>
              <a:ext cx="2866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rPr>
                <a:t>Computer Science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477BBE-453E-439D-A1C8-E2B2C191C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232" y="5200804"/>
              <a:ext cx="371284" cy="3646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30D0EEE-D807-4594-86DE-E6C68B163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232" y="5641704"/>
              <a:ext cx="371284" cy="36469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1AD1F55D-CE09-4025-BA4C-7AA076D2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An Degree in Scientific Computing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30E8FF-1EEB-4196-8EA6-C29C0479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860" y="1719189"/>
            <a:ext cx="3817988" cy="491727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</a:rPr>
              <a:t>Data Pipelining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Data Formats &amp; Translations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Cross Platform Application Integration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Live Smooth Streaming &amp; Caching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>
                <a:solidFill>
                  <a:srgbClr val="0070C0"/>
                </a:solidFill>
              </a:rPr>
              <a:t>Parallel Data Structures &amp; Algorithms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GPU Computing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Many Core (Xeon Phi)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Cluster / Grid Deployments</a:t>
            </a:r>
          </a:p>
        </p:txBody>
      </p:sp>
    </p:spTree>
    <p:extLst>
      <p:ext uri="{BB962C8B-B14F-4D97-AF65-F5344CB8AC3E}">
        <p14:creationId xmlns:p14="http://schemas.microsoft.com/office/powerpoint/2010/main" val="171354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3254</TotalTime>
  <Words>766</Words>
  <Application>Microsoft Macintosh PowerPoint</Application>
  <PresentationFormat>On-screen Show (4:3)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Scientific Computing with C++ </vt:lpstr>
      <vt:lpstr>Useful C++ Reference Sites</vt:lpstr>
      <vt:lpstr>Reasonable Expectations</vt:lpstr>
      <vt:lpstr>Reasonable Expectations</vt:lpstr>
      <vt:lpstr>PowerPoint Presentation</vt:lpstr>
      <vt:lpstr>An Degree in Scientific Computing</vt:lpstr>
      <vt:lpstr>An Degree in Scientific Computing</vt:lpstr>
      <vt:lpstr>An Degree in Scientific Computing</vt:lpstr>
      <vt:lpstr>An Degree in Scientific Computing</vt:lpstr>
      <vt:lpstr>A Degree in Scientific Computing</vt:lpstr>
      <vt:lpstr>Key Points</vt:lpstr>
      <vt:lpstr>Key Points</vt:lpstr>
    </vt:vector>
  </TitlesOfParts>
  <Company>Personal Use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Nicholas Corleto</cp:lastModifiedBy>
  <cp:revision>622</cp:revision>
  <cp:lastPrinted>2015-06-01T00:45:11Z</cp:lastPrinted>
  <dcterms:created xsi:type="dcterms:W3CDTF">2014-09-21T17:58:26Z</dcterms:created>
  <dcterms:modified xsi:type="dcterms:W3CDTF">2019-08-13T20:35:15Z</dcterms:modified>
</cp:coreProperties>
</file>