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4" r:id="rId2"/>
    <p:sldId id="396" r:id="rId3"/>
    <p:sldId id="372" r:id="rId4"/>
    <p:sldId id="275" r:id="rId5"/>
    <p:sldId id="418" r:id="rId6"/>
    <p:sldId id="488" r:id="rId7"/>
    <p:sldId id="468" r:id="rId8"/>
    <p:sldId id="507" r:id="rId9"/>
    <p:sldId id="510" r:id="rId10"/>
    <p:sldId id="519" r:id="rId11"/>
    <p:sldId id="521" r:id="rId12"/>
    <p:sldId id="416" r:id="rId1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5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FDDA-ABCA-40BA-9975-E0D9813D6353}" type="datetime1">
              <a:rPr lang="en-US" smtClean="0"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1D5A-0E9C-4234-8101-7D03A627E047}" type="datetime1">
              <a:rPr lang="en-US" smtClean="0"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CFD1-916E-43F8-82AE-847A5C597407}" type="datetime1">
              <a:rPr lang="en-US" smtClean="0"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FBD-CC30-47B9-AAEF-9352C2B49A77}" type="datetime1">
              <a:rPr lang="en-US" smtClean="0"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3EE6-66B4-4BA5-A519-DBF2C2B1F177}" type="datetime1">
              <a:rPr lang="en-US" smtClean="0"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C22D-AF68-411F-B815-467F4E1E6F7F}" type="datetime1">
              <a:rPr lang="en-US" smtClean="0"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DAA3-81B6-4150-9666-800D021D6D0B}" type="datetime1">
              <a:rPr lang="en-US" smtClean="0"/>
              <a:t>8/19/19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BD61-615A-4BDA-814B-0BC7DA5D9A6F}" type="datetime1">
              <a:rPr lang="en-US" smtClean="0"/>
              <a:t>8/19/19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F6D-6AEA-444D-99BC-5C6A5F166DE4}" type="datetime1">
              <a:rPr lang="en-US" smtClean="0"/>
              <a:t>8/19/19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7B5-D421-434E-A3A4-CC9D8FC286B2}" type="datetime1">
              <a:rPr lang="en-US" smtClean="0"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BAC9-1CBB-4637-B145-A7BE894F5231}" type="datetime1">
              <a:rPr lang="en-US" smtClean="0"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DD64-F421-4412-A812-57F989544817}" type="datetime1">
              <a:rPr lang="en-US" smtClean="0"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terprise/11.10.340/admin/articles/adding-users-and-teams/" TargetMode="External"/><Relationship Id="rId2" Type="http://schemas.openxmlformats.org/officeDocument/2006/relationships/hyperlink" Target="https://help.github.com/articles/adding-people-to-teams-in-an-organiz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rticles/permission-levels-for-an-organization-repository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SciComp</a:t>
            </a:r>
            <a:r>
              <a:rPr lang="en-US" sz="2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Unit 1</a:t>
            </a:r>
          </a:p>
          <a:p>
            <a:pPr algn="ctr"/>
            <a:r>
              <a:rPr lang="fr-FR" dirty="0" err="1"/>
              <a:t>Codecademy</a:t>
            </a:r>
            <a:endParaRPr lang="fr-FR" dirty="0"/>
          </a:p>
          <a:p>
            <a:pPr algn="ctr"/>
            <a:r>
              <a:rPr lang="fr-FR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00" y="-77002"/>
            <a:ext cx="7886700" cy="1325563"/>
          </a:xfrm>
        </p:spPr>
        <p:txBody>
          <a:bodyPr/>
          <a:lstStyle/>
          <a:p>
            <a:r>
              <a:rPr lang="en-US" dirty="0"/>
              <a:t>User Accounts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032901"/>
            <a:ext cx="8991600" cy="4986899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Your identity on GitHub. Can be member of any number of organizations. User account includes –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2400" dirty="0"/>
              <a:t>	Unlimited public repositories and collaborators on all plans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2400" dirty="0"/>
              <a:t>	Personal plans for private repositories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2400" dirty="0"/>
              <a:t>	Ability to add unlimited repository collaborators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Two permission levels – repository owner and collaborator(s)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No need to have multiple accounts for different purposes like for business and for personal usage.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User accounts are intended for humans, but you can give one to a robot, such as a continuous integration bot, if necessary.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060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55" y="-217678"/>
            <a:ext cx="7886700" cy="1325563"/>
          </a:xfrm>
        </p:spPr>
        <p:txBody>
          <a:bodyPr/>
          <a:lstStyle/>
          <a:p>
            <a:r>
              <a:rPr lang="en-US" dirty="0"/>
              <a:t>Organization Teams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032901"/>
            <a:ext cx="8991600" cy="4986899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Adding people into teams into organization-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2400" dirty="0">
                <a:hlinkClick r:id="rId2"/>
              </a:rPr>
              <a:t>https://help.github.com/articles/adding-people-to-teams-in-an-organization/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Adding Users and teams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2400" dirty="0">
                <a:hlinkClick r:id="rId3"/>
              </a:rPr>
              <a:t>https://help.github.com/enterprise/11.10.340/admin/articles/adding-users-and-teams/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Permission levels for organization Teams 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2400" dirty="0">
                <a:hlinkClick r:id="rId4"/>
              </a:rPr>
              <a:t>https://help.github.com/articles/permission-levels-for-an-organization-repository/</a:t>
            </a:r>
            <a:endParaRPr lang="en-US" sz="2400" dirty="0"/>
          </a:p>
          <a:p>
            <a:pPr marL="0" indent="0" algn="just">
              <a:buClrTx/>
              <a:buSzPct val="100000"/>
              <a:buNone/>
            </a:pP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0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access your remote Amazon PC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Linux with Xfce is quite similar to Microsoft Windows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log out of your Linux (Ubuntu) desktop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Sign-up for </a:t>
            </a:r>
            <a:r>
              <a:rPr lang="en-US" sz="2400" dirty="0" err="1"/>
              <a:t>Codecademy</a:t>
            </a: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Register for classes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about  GitHub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Pull Unit 1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5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76" y="745487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 to </a:t>
            </a:r>
            <a:r>
              <a:rPr lang="en-US" sz="3200" dirty="0" err="1">
                <a:latin typeface="+mn-lt"/>
              </a:rPr>
              <a:t>Codecademy.com</a:t>
            </a: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r>
              <a:rPr lang="en-US" sz="2000" dirty="0">
                <a:latin typeface="+mn-lt"/>
              </a:rPr>
              <a:t>*We will use this as supplemental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4914900" cy="458903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Signup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your normal email or google account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F4171-B099-D34B-976B-00B9A0861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319953"/>
            <a:ext cx="1828800" cy="59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263188-1A7E-974E-95AB-E56D55019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72" y="2975713"/>
            <a:ext cx="7285055" cy="34389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417C97-232B-E146-B19A-E73DCA7D894E}"/>
              </a:ext>
            </a:extLst>
          </p:cNvPr>
          <p:cNvCxnSpPr/>
          <p:nvPr/>
        </p:nvCxnSpPr>
        <p:spPr>
          <a:xfrm flipV="1">
            <a:off x="6987373" y="3130386"/>
            <a:ext cx="613577" cy="46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6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430" y="1100854"/>
            <a:ext cx="7386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 the following courses</a:t>
            </a:r>
          </a:p>
          <a:p>
            <a:r>
              <a:rPr lang="en-US" sz="2400" dirty="0"/>
              <a:t>	-Learn C++</a:t>
            </a:r>
          </a:p>
          <a:p>
            <a:r>
              <a:rPr lang="en-US" sz="2400" dirty="0"/>
              <a:t>	-Learn the Command Line</a:t>
            </a:r>
          </a:p>
          <a:p>
            <a:r>
              <a:rPr lang="en-US" sz="2400" dirty="0"/>
              <a:t>	-Learn Git</a:t>
            </a:r>
          </a:p>
          <a:p>
            <a:endParaRPr lang="en-US" sz="2400" dirty="0"/>
          </a:p>
          <a:p>
            <a:r>
              <a:rPr lang="en-US" sz="2400" dirty="0"/>
              <a:t>After selecting your first course go to the homepage by clicking the </a:t>
            </a:r>
            <a:r>
              <a:rPr lang="en-US" sz="2400" dirty="0" err="1"/>
              <a:t>codecademy</a:t>
            </a:r>
            <a:r>
              <a:rPr lang="en-US" sz="2400" dirty="0"/>
              <a:t> icon in the top left corner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42514-A916-0C47-9DE7-02823666B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16" y="3916831"/>
            <a:ext cx="1828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8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0672" y="397470"/>
            <a:ext cx="738665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 My Courses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Scroll to the bottom and Click “Add another course”</a:t>
            </a:r>
          </a:p>
          <a:p>
            <a:endParaRPr lang="en-US" sz="2400" b="1" dirty="0"/>
          </a:p>
          <a:p>
            <a:r>
              <a:rPr lang="en-US" sz="2400" b="1" dirty="0"/>
              <a:t>*course must be started to be saved to your courses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43F49-ED50-2741-BBDC-C8289B02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635"/>
            <a:ext cx="9144000" cy="352412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B55901-66C7-F547-80E0-3AAB45CA6444}"/>
              </a:ext>
            </a:extLst>
          </p:cNvPr>
          <p:cNvCxnSpPr>
            <a:cxnSpLocks/>
          </p:cNvCxnSpPr>
          <p:nvPr/>
        </p:nvCxnSpPr>
        <p:spPr>
          <a:xfrm flipV="1">
            <a:off x="4652387" y="2697525"/>
            <a:ext cx="0" cy="10450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3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/>
              <a:t>What is GitHub?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5104" y="914400"/>
            <a:ext cx="8866496" cy="5441950"/>
          </a:xfrm>
        </p:spPr>
        <p:txBody>
          <a:bodyPr>
            <a:no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GitHub is a collaboration platform built on top of a distributed version control system called </a:t>
            </a:r>
            <a:r>
              <a:rPr lang="en-US" sz="2400" dirty="0" err="1"/>
              <a:t>Git</a:t>
            </a:r>
            <a:r>
              <a:rPr lang="en-US" sz="2400" dirty="0"/>
              <a:t>. One does not have to worry about losing data on his hard drive or managing a project across multiple computers - one can sync from anywhere. You can track issues, build &amp; test the things and finally deploy.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Why Use of GitHub for Projects?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tx2"/>
                </a:solidFill>
              </a:rPr>
              <a:t>Version Control </a:t>
            </a:r>
            <a:r>
              <a:rPr lang="en-US" sz="2400" dirty="0"/>
              <a:t>(Allows experiments and mistakes without messing up in final product)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Keep your </a:t>
            </a:r>
            <a:r>
              <a:rPr lang="en-US" sz="2400" b="1" dirty="0">
                <a:solidFill>
                  <a:schemeClr val="tx2"/>
                </a:solidFill>
              </a:rPr>
              <a:t>Code in One Place 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Great </a:t>
            </a:r>
            <a:r>
              <a:rPr lang="en-US" sz="2400" b="1" dirty="0">
                <a:solidFill>
                  <a:schemeClr val="tx2"/>
                </a:solidFill>
              </a:rPr>
              <a:t>Collaboration</a:t>
            </a:r>
            <a:r>
              <a:rPr lang="en-US" sz="2400" dirty="0"/>
              <a:t> Platform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, GitHub, GitHub.com, GitHub Desktop, 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Hello World  - </a:t>
            </a:r>
            <a:r>
              <a:rPr lang="en-US" sz="2400" dirty="0">
                <a:hlinkClick r:id="rId2"/>
              </a:rPr>
              <a:t>https://guides.github.com/activities/hello-world/</a:t>
            </a:r>
            <a:endParaRPr lang="en-US" sz="2400" dirty="0"/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GitHub Guide - </a:t>
            </a:r>
            <a:r>
              <a:rPr lang="en-US" sz="2400" dirty="0">
                <a:hlinkClick r:id="rId3"/>
              </a:rPr>
              <a:t>https://guides.github.com/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4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/>
              <a:t>Setting Up With GitHub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09600" y="6400800"/>
            <a:ext cx="1292352" cy="365760"/>
          </a:xfr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42" name="内容占位符 3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91440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rgbClr val="000000"/>
                </a:solidFill>
              </a:rPr>
              <a:t>Make an account</a:t>
            </a:r>
          </a:p>
          <a:p>
            <a:pPr lvl="1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51EB9-A530-1441-833F-5CB224470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04284"/>
            <a:ext cx="7418630" cy="3853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B14B8-8A01-8B45-B01F-EB4516A835A1}"/>
              </a:ext>
            </a:extLst>
          </p:cNvPr>
          <p:cNvSpPr txBox="1"/>
          <p:nvPr/>
        </p:nvSpPr>
        <p:spPr>
          <a:xfrm>
            <a:off x="1530459" y="5972015"/>
            <a:ext cx="557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this later in the year for collaborative projects</a:t>
            </a:r>
          </a:p>
        </p:txBody>
      </p:sp>
    </p:spTree>
    <p:extLst>
      <p:ext uri="{BB962C8B-B14F-4D97-AF65-F5344CB8AC3E}">
        <p14:creationId xmlns:p14="http://schemas.microsoft.com/office/powerpoint/2010/main" val="29534062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/>
              <a:t>GitHub Repositories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09600" y="6400800"/>
            <a:ext cx="1292352" cy="365760"/>
          </a:xfr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42" name="内容占位符 3"/>
          <p:cNvSpPr>
            <a:spLocks noGrp="1"/>
          </p:cNvSpPr>
          <p:nvPr>
            <p:ph sz="quarter" idx="1"/>
          </p:nvPr>
        </p:nvSpPr>
        <p:spPr>
          <a:xfrm>
            <a:off x="0" y="841717"/>
            <a:ext cx="9144000" cy="4876800"/>
          </a:xfrm>
        </p:spPr>
        <p:txBody>
          <a:bodyPr>
            <a:no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Basic unit of GitHub, most commonly a single project. Repositories can contain folders and files, including images – anything your project needs. </a:t>
            </a:r>
            <a:r>
              <a:rPr lang="en-US" sz="2400" b="1" dirty="0" err="1">
                <a:solidFill>
                  <a:schemeClr val="tx2"/>
                </a:solidFill>
              </a:rPr>
              <a:t>ReadME</a:t>
            </a:r>
            <a:r>
              <a:rPr lang="en-US" sz="2400" dirty="0"/>
              <a:t> – Project Description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rgbClr val="000000"/>
                </a:solidFill>
              </a:rPr>
              <a:t>C</a:t>
            </a:r>
            <a:r>
              <a:rPr lang="en-US" sz="2400" dirty="0"/>
              <a:t>ontains all of the project files (including documentation), and stores each file's revision history. 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9" name="Picture 4" descr="https://lh6.googleusercontent.com/NI03BB8eWReNgLYQwNJxSH2uD-m4eyeRMPIPNwnyjVRK7As4KhtwxpL89MGQVRe5fRa0mIYgOlJD76Zt5xiBhXAMy4XhnP4p7KYFNbDtdBbxb01mp-UawV9hR5qjVLIQANoh4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6934200" cy="35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113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17195"/>
            <a:ext cx="7886700" cy="1325563"/>
          </a:xfrm>
        </p:spPr>
        <p:txBody>
          <a:bodyPr/>
          <a:lstStyle/>
          <a:p>
            <a:r>
              <a:rPr lang="en-US" dirty="0"/>
              <a:t>Fetch/Pull Repositories	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1" y="990600"/>
            <a:ext cx="8686799" cy="536575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This is how we will get our course materials on to our Remote Desktops</a:t>
            </a:r>
          </a:p>
          <a:p>
            <a:pPr lvl="1" algn="just"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This will be done via the command line</a:t>
            </a:r>
          </a:p>
          <a:p>
            <a:pPr lvl="1" algn="just">
              <a:buSzPct val="100000"/>
              <a:buFont typeface="Wingdings" panose="05000000000000000000" pitchFamily="2" charset="2"/>
              <a:buChar char="v"/>
            </a:pPr>
            <a:endParaRPr lang="en-US" sz="2000" dirty="0"/>
          </a:p>
          <a:p>
            <a:pPr lvl="1" algn="just"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Import things to note</a:t>
            </a:r>
          </a:p>
          <a:p>
            <a:pPr lvl="2" algn="just">
              <a:buSzPct val="100000"/>
              <a:buFont typeface="Wingdings" panose="05000000000000000000" pitchFamily="2" charset="2"/>
              <a:buChar char="v"/>
            </a:pPr>
            <a:r>
              <a:rPr lang="en-US" sz="1600" dirty="0"/>
              <a:t>You must be in the folder you want to download to</a:t>
            </a:r>
          </a:p>
          <a:p>
            <a:pPr lvl="2" algn="just">
              <a:buSzPct val="100000"/>
              <a:buFont typeface="Wingdings" panose="05000000000000000000" pitchFamily="2" charset="2"/>
              <a:buChar char="v"/>
            </a:pPr>
            <a:endParaRPr lang="en-US" sz="1600" dirty="0"/>
          </a:p>
          <a:p>
            <a:pPr algn="just"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Within your Remote Desktop open your terminal window</a:t>
            </a:r>
          </a:p>
          <a:p>
            <a:pPr lvl="1" algn="just"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Go to your desktop folder</a:t>
            </a:r>
          </a:p>
          <a:p>
            <a:pPr lvl="2" algn="just">
              <a:buSzPct val="100000"/>
              <a:buFont typeface="Wingdings" panose="05000000000000000000" pitchFamily="2" charset="2"/>
              <a:buChar char="v"/>
            </a:pPr>
            <a:r>
              <a:rPr lang="en-US" sz="1600" dirty="0"/>
              <a:t>Type “cd Desktop”</a:t>
            </a:r>
          </a:p>
          <a:p>
            <a:pPr lvl="1" algn="just"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Make a new folder “Unit1”</a:t>
            </a:r>
          </a:p>
          <a:p>
            <a:pPr lvl="2" algn="just">
              <a:buSzPct val="100000"/>
              <a:buFont typeface="Wingdings" panose="05000000000000000000" pitchFamily="2" charset="2"/>
              <a:buChar char="v"/>
            </a:pPr>
            <a:r>
              <a:rPr lang="en-US" sz="1600" dirty="0"/>
              <a:t>Type “</a:t>
            </a:r>
            <a:r>
              <a:rPr lang="en-US" sz="1600" dirty="0" err="1"/>
              <a:t>mkdir</a:t>
            </a:r>
            <a:r>
              <a:rPr lang="en-US" sz="1600" dirty="0"/>
              <a:t> Unit1”</a:t>
            </a:r>
          </a:p>
          <a:p>
            <a:pPr lvl="1" algn="just"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Go to your Unit1 folder</a:t>
            </a:r>
          </a:p>
          <a:p>
            <a:pPr lvl="2" algn="just">
              <a:buSzPct val="100000"/>
              <a:buFont typeface="Wingdings" panose="05000000000000000000" pitchFamily="2" charset="2"/>
              <a:buChar char="v"/>
            </a:pPr>
            <a:r>
              <a:rPr lang="en-US" sz="1600" dirty="0"/>
              <a:t>Type “cd Unit1”</a:t>
            </a:r>
          </a:p>
          <a:p>
            <a:pPr lvl="2" algn="just">
              <a:buSzPct val="100000"/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837E0-110B-774C-B2BC-C38B1AA3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21" y="3788230"/>
            <a:ext cx="4852459" cy="27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3127</TotalTime>
  <Words>473</Words>
  <Application>Microsoft Macintosh PowerPoint</Application>
  <PresentationFormat>On-screen Show (4:3)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Wingdings</vt:lpstr>
      <vt:lpstr>Office Theme</vt:lpstr>
      <vt:lpstr>PowerPoint Presentation</vt:lpstr>
      <vt:lpstr>Goals</vt:lpstr>
      <vt:lpstr>Go to Codecademy.com  *We will use this as supplemental lessons</vt:lpstr>
      <vt:lpstr>PowerPoint Presentation</vt:lpstr>
      <vt:lpstr>PowerPoint Presentation</vt:lpstr>
      <vt:lpstr>What is GitHub? </vt:lpstr>
      <vt:lpstr>Setting Up With GitHub </vt:lpstr>
      <vt:lpstr>GitHub Repositories</vt:lpstr>
      <vt:lpstr>Fetch/Pull Repositories  </vt:lpstr>
      <vt:lpstr>User Accounts</vt:lpstr>
      <vt:lpstr>Organization Teams</vt:lpstr>
      <vt:lpstr>Now you know…</vt:lpstr>
    </vt:vector>
  </TitlesOfParts>
  <Company>Personal Use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Nicholas Corleto</cp:lastModifiedBy>
  <cp:revision>589</cp:revision>
  <cp:lastPrinted>2015-06-01T00:45:11Z</cp:lastPrinted>
  <dcterms:created xsi:type="dcterms:W3CDTF">2014-09-21T17:58:26Z</dcterms:created>
  <dcterms:modified xsi:type="dcterms:W3CDTF">2019-08-19T13:33:42Z</dcterms:modified>
</cp:coreProperties>
</file>