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74" r:id="rId2"/>
    <p:sldId id="396" r:id="rId3"/>
    <p:sldId id="417" r:id="rId4"/>
    <p:sldId id="418" r:id="rId5"/>
    <p:sldId id="419" r:id="rId6"/>
    <p:sldId id="383" r:id="rId7"/>
    <p:sldId id="384" r:id="rId8"/>
    <p:sldId id="385" r:id="rId9"/>
    <p:sldId id="386" r:id="rId10"/>
    <p:sldId id="387" r:id="rId11"/>
    <p:sldId id="388" r:id="rId12"/>
    <p:sldId id="389" r:id="rId13"/>
    <p:sldId id="416" r:id="rId14"/>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7" d="100"/>
          <a:sy n="127" d="100"/>
        </p:scale>
        <p:origin x="1176" y="18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8/14/19</a:t>
            </a:fld>
            <a:endParaRPr lang="en-US"/>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8/14/19</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a:t>
            </a:fld>
            <a:endParaRPr lang="en-US"/>
          </a:p>
        </p:txBody>
      </p:sp>
    </p:spTree>
    <p:extLst>
      <p:ext uri="{BB962C8B-B14F-4D97-AF65-F5344CB8AC3E}">
        <p14:creationId xmlns:p14="http://schemas.microsoft.com/office/powerpoint/2010/main" val="423965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4FDDA-ABCA-40BA-9975-E0D9813D6353}"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E1D5A-0E9C-4234-8101-7D03A627E04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DCFD1-916E-43F8-82AE-847A5C59740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3FBD-CC30-47B9-AAEF-9352C2B49A7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E3EE6-66B4-4BA5-A519-DBF2C2B1F177}" type="datetime1">
              <a:rPr lang="en-US" smtClean="0"/>
              <a:t>8/14/19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BC22D-AF68-411F-B815-467F4E1E6F7F}" type="datetime1">
              <a:rPr lang="en-US" smtClean="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4DAA3-81B6-4150-9666-800D021D6D0B}" type="datetime1">
              <a:rPr lang="en-US" smtClean="0"/>
              <a:t>8/14/19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D9BD61-615A-4BDA-814B-0BC7DA5D9A6F}" type="datetime1">
              <a:rPr lang="en-US" smtClean="0"/>
              <a:t>8/14/19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FEF6D-6AEA-444D-99BC-5C6A5F166DE4}" type="datetime1">
              <a:rPr lang="en-US" smtClean="0"/>
              <a:t>8/14/19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28E7B5-D421-434E-A3A4-CC9D8FC286B2}" type="datetime1">
              <a:rPr lang="en-US" smtClean="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37BAC9-1CBB-4637-B145-A7BE894F5231}" type="datetime1">
              <a:rPr lang="en-US" smtClean="0"/>
              <a:t>8/14/19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0AD656-6FF9-465D-B7B0-1CD0DD39CD23}" type="slidenum">
              <a:rPr lang="en-US" smtClean="0"/>
              <a:t>‹#›</a:t>
            </a:fld>
            <a:endParaRPr lang="en-US" dirty="0"/>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1DD64-F421-4412-A812-57F989544817}" type="datetime1">
              <a:rPr lang="en-US" smtClean="0"/>
              <a:t>8/14/19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AD656-6FF9-465D-B7B0-1CD0DD39CD23}" type="slidenum">
              <a:rPr lang="en-US" smtClean="0"/>
              <a:t>‹#›</a:t>
            </a:fld>
            <a:endParaRPr lang="en-US" dirty="0"/>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www.codeblocks.or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711" y="783949"/>
            <a:ext cx="4399962" cy="2253422"/>
          </a:xfrm>
          <a:prstGeom prst="rect">
            <a:avLst/>
          </a:prstGeom>
        </p:spPr>
      </p:pic>
      <p:pic>
        <p:nvPicPr>
          <p:cNvPr id="3" name="Picture 2"/>
          <p:cNvPicPr>
            <a:picLocks noChangeAspect="1"/>
          </p:cNvPicPr>
          <p:nvPr/>
        </p:nvPicPr>
        <p:blipFill>
          <a:blip r:embed="rId3"/>
          <a:stretch>
            <a:fillRect/>
          </a:stretch>
        </p:blipFill>
        <p:spPr>
          <a:xfrm>
            <a:off x="2047837" y="2037842"/>
            <a:ext cx="3261090" cy="2810024"/>
          </a:xfrm>
          <a:prstGeom prst="rect">
            <a:avLst/>
          </a:prstGeom>
        </p:spPr>
      </p:pic>
      <p:pic>
        <p:nvPicPr>
          <p:cNvPr id="8" name="Picture 7"/>
          <p:cNvPicPr>
            <a:picLocks noChangeAspect="1"/>
          </p:cNvPicPr>
          <p:nvPr/>
        </p:nvPicPr>
        <p:blipFill>
          <a:blip r:embed="rId4"/>
          <a:stretch>
            <a:fillRect/>
          </a:stretch>
        </p:blipFill>
        <p:spPr>
          <a:xfrm>
            <a:off x="3336348" y="4712277"/>
            <a:ext cx="2447925" cy="1866900"/>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2618" y="4431247"/>
            <a:ext cx="2521527" cy="1670512"/>
          </a:xfrm>
          <a:prstGeom prst="rect">
            <a:avLst/>
          </a:prstGeom>
        </p:spPr>
      </p:pic>
      <p:sp>
        <p:nvSpPr>
          <p:cNvPr id="11" name="TextBox 10">
            <a:extLst>
              <a:ext uri="{FF2B5EF4-FFF2-40B4-BE49-F238E27FC236}">
                <a16:creationId xmlns:a16="http://schemas.microsoft.com/office/drawing/2014/main" id="{28BD1FE5-8CB5-4983-AA2B-0B6C1209F452}"/>
              </a:ext>
            </a:extLst>
          </p:cNvPr>
          <p:cNvSpPr txBox="1"/>
          <p:nvPr/>
        </p:nvSpPr>
        <p:spPr>
          <a:xfrm>
            <a:off x="5697345" y="814191"/>
            <a:ext cx="3172691" cy="1200329"/>
          </a:xfrm>
          <a:prstGeom prst="rect">
            <a:avLst/>
          </a:prstGeom>
          <a:noFill/>
        </p:spPr>
        <p:txBody>
          <a:bodyPr wrap="square" rtlCol="0">
            <a:spAutoFit/>
          </a:bodyPr>
          <a:lstStyle/>
          <a:p>
            <a:pPr algn="ctr"/>
            <a:r>
              <a:rPr lang="en-US" sz="2400" b="1" dirty="0"/>
              <a:t>Survey of</a:t>
            </a:r>
          </a:p>
          <a:p>
            <a:pPr algn="ctr"/>
            <a:r>
              <a:rPr lang="en-US" sz="2400" b="1" dirty="0"/>
              <a:t>Scientific Computing</a:t>
            </a:r>
          </a:p>
          <a:p>
            <a:pPr algn="ctr"/>
            <a:r>
              <a:rPr lang="en-US" sz="2400" dirty="0"/>
              <a:t>(</a:t>
            </a:r>
            <a:r>
              <a:rPr lang="en-US" sz="2400" dirty="0" err="1"/>
              <a:t>SciComp</a:t>
            </a:r>
            <a:r>
              <a:rPr lang="en-US" sz="2400" dirty="0"/>
              <a:t>)</a:t>
            </a:r>
          </a:p>
        </p:txBody>
      </p:sp>
      <p:sp>
        <p:nvSpPr>
          <p:cNvPr id="12" name="TextBox 11">
            <a:extLst>
              <a:ext uri="{FF2B5EF4-FFF2-40B4-BE49-F238E27FC236}">
                <a16:creationId xmlns:a16="http://schemas.microsoft.com/office/drawing/2014/main" id="{B96F49F3-90CB-4580-B6E1-688074D23599}"/>
              </a:ext>
            </a:extLst>
          </p:cNvPr>
          <p:cNvSpPr txBox="1"/>
          <p:nvPr/>
        </p:nvSpPr>
        <p:spPr>
          <a:xfrm>
            <a:off x="5961841" y="4389111"/>
            <a:ext cx="2643698" cy="646331"/>
          </a:xfrm>
          <a:prstGeom prst="rect">
            <a:avLst/>
          </a:prstGeom>
          <a:noFill/>
        </p:spPr>
        <p:txBody>
          <a:bodyPr wrap="square" rtlCol="0">
            <a:spAutoFit/>
          </a:bodyPr>
          <a:lstStyle/>
          <a:p>
            <a:pPr algn="ctr"/>
            <a:r>
              <a:rPr lang="fr-FR" b="1" dirty="0"/>
              <a:t>Unit 1</a:t>
            </a:r>
          </a:p>
          <a:p>
            <a:pPr algn="ctr"/>
            <a:r>
              <a:rPr lang="fr-FR" dirty="0" err="1"/>
              <a:t>Compilers</a:t>
            </a:r>
            <a:endParaRPr lang="en-US" dirty="0"/>
          </a:p>
        </p:txBody>
      </p:sp>
    </p:spTree>
    <p:extLst>
      <p:ext uri="{BB962C8B-B14F-4D97-AF65-F5344CB8AC3E}">
        <p14:creationId xmlns:p14="http://schemas.microsoft.com/office/powerpoint/2010/main" val="400309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C6C016-B6F3-45DD-ABD0-994C8601C42E}"/>
              </a:ext>
            </a:extLst>
          </p:cNvPr>
          <p:cNvPicPr>
            <a:picLocks noChangeAspect="1"/>
          </p:cNvPicPr>
          <p:nvPr/>
        </p:nvPicPr>
        <p:blipFill>
          <a:blip r:embed="rId2"/>
          <a:stretch>
            <a:fillRect/>
          </a:stretch>
        </p:blipFill>
        <p:spPr>
          <a:xfrm>
            <a:off x="1118453" y="1422302"/>
            <a:ext cx="6907094" cy="4887021"/>
          </a:xfrm>
          <a:prstGeom prst="rect">
            <a:avLst/>
          </a:prstGeom>
        </p:spPr>
      </p:pic>
      <p:sp>
        <p:nvSpPr>
          <p:cNvPr id="10" name="Title 1"/>
          <p:cNvSpPr>
            <a:spLocks noGrp="1"/>
          </p:cNvSpPr>
          <p:nvPr>
            <p:ph type="title"/>
          </p:nvPr>
        </p:nvSpPr>
        <p:spPr>
          <a:xfrm>
            <a:off x="628650" y="365126"/>
            <a:ext cx="7886700" cy="1103455"/>
          </a:xfrm>
        </p:spPr>
        <p:txBody>
          <a:bodyPr>
            <a:noAutofit/>
          </a:bodyPr>
          <a:lstStyle/>
          <a:p>
            <a:pPr algn="ctr"/>
            <a:r>
              <a:rPr lang="en-US" sz="3200" dirty="0">
                <a:latin typeface="+mn-lt"/>
              </a:rPr>
              <a:t>Lab 1 – Hello World!</a:t>
            </a:r>
            <a:endParaRPr lang="en-US" sz="3200" b="1" dirty="0">
              <a:solidFill>
                <a:srgbClr val="FF0000"/>
              </a:solidFill>
              <a:latin typeface="+mn-lt"/>
            </a:endParaRPr>
          </a:p>
        </p:txBody>
      </p:sp>
      <p:sp>
        <p:nvSpPr>
          <p:cNvPr id="3" name="Slide Number Placeholder 2"/>
          <p:cNvSpPr>
            <a:spLocks noGrp="1"/>
          </p:cNvSpPr>
          <p:nvPr>
            <p:ph type="sldNum" sz="quarter" idx="12"/>
          </p:nvPr>
        </p:nvSpPr>
        <p:spPr/>
        <p:txBody>
          <a:bodyPr/>
          <a:lstStyle/>
          <a:p>
            <a:fld id="{650AD656-6FF9-465D-B7B0-1CD0DD39CD23}" type="slidenum">
              <a:rPr lang="en-US" smtClean="0"/>
              <a:t>10</a:t>
            </a:fld>
            <a:endParaRPr lang="en-US" dirty="0"/>
          </a:p>
        </p:txBody>
      </p:sp>
      <p:sp>
        <p:nvSpPr>
          <p:cNvPr id="8" name="Speech Bubble: Rectangle 7">
            <a:extLst>
              <a:ext uri="{FF2B5EF4-FFF2-40B4-BE49-F238E27FC236}">
                <a16:creationId xmlns:a16="http://schemas.microsoft.com/office/drawing/2014/main" id="{136FFE77-6C57-456A-BD25-0EF9960AD2D8}"/>
              </a:ext>
            </a:extLst>
          </p:cNvPr>
          <p:cNvSpPr/>
          <p:nvPr/>
        </p:nvSpPr>
        <p:spPr>
          <a:xfrm>
            <a:off x="922910" y="2868477"/>
            <a:ext cx="3715458" cy="881755"/>
          </a:xfrm>
          <a:prstGeom prst="wedgeRectCallout">
            <a:avLst>
              <a:gd name="adj1" fmla="val 39913"/>
              <a:gd name="adj2" fmla="val -148007"/>
            </a:avLst>
          </a:prstGeom>
          <a:solidFill>
            <a:srgbClr val="0070C0"/>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rPr>
              <a:t>To run the application, click on the </a:t>
            </a:r>
            <a:r>
              <a:rPr lang="en-US" dirty="0">
                <a:ln>
                  <a:solidFill>
                    <a:srgbClr val="00B050"/>
                  </a:solidFill>
                </a:ln>
                <a:solidFill>
                  <a:srgbClr val="00B050"/>
                </a:solidFill>
              </a:rPr>
              <a:t>green</a:t>
            </a:r>
            <a:r>
              <a:rPr lang="en-US" dirty="0">
                <a:ln>
                  <a:solidFill>
                    <a:schemeClr val="bg1"/>
                  </a:solidFill>
                </a:ln>
                <a:solidFill>
                  <a:schemeClr val="bg1"/>
                </a:solidFill>
              </a:rPr>
              <a:t> triangle </a:t>
            </a:r>
            <a:r>
              <a:rPr lang="en-US" i="1" u="sng" dirty="0">
                <a:ln>
                  <a:solidFill>
                    <a:schemeClr val="bg1"/>
                  </a:solidFill>
                </a:ln>
                <a:solidFill>
                  <a:schemeClr val="bg1"/>
                </a:solidFill>
              </a:rPr>
              <a:t>with</a:t>
            </a:r>
            <a:r>
              <a:rPr lang="en-US" dirty="0">
                <a:ln>
                  <a:solidFill>
                    <a:schemeClr val="bg1"/>
                  </a:solidFill>
                </a:ln>
                <a:solidFill>
                  <a:schemeClr val="bg1"/>
                </a:solidFill>
              </a:rPr>
              <a:t> the </a:t>
            </a:r>
            <a:r>
              <a:rPr lang="en-US" dirty="0">
                <a:ln>
                  <a:solidFill>
                    <a:schemeClr val="accent4">
                      <a:lumMod val="60000"/>
                      <a:lumOff val="40000"/>
                    </a:schemeClr>
                  </a:solidFill>
                </a:ln>
                <a:solidFill>
                  <a:schemeClr val="accent4">
                    <a:lumMod val="60000"/>
                    <a:lumOff val="40000"/>
                  </a:schemeClr>
                </a:solidFill>
              </a:rPr>
              <a:t>gear</a:t>
            </a:r>
            <a:r>
              <a:rPr lang="en-US" dirty="0">
                <a:ln>
                  <a:solidFill>
                    <a:schemeClr val="bg1"/>
                  </a:solidFill>
                </a:ln>
                <a:solidFill>
                  <a:schemeClr val="bg1"/>
                </a:solidFill>
              </a:rPr>
              <a:t> symbol</a:t>
            </a:r>
          </a:p>
        </p:txBody>
      </p:sp>
    </p:spTree>
    <p:extLst>
      <p:ext uri="{BB962C8B-B14F-4D97-AF65-F5344CB8AC3E}">
        <p14:creationId xmlns:p14="http://schemas.microsoft.com/office/powerpoint/2010/main" val="224148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B4CA1E-8093-4B2A-8191-FDDA7C480905}"/>
              </a:ext>
            </a:extLst>
          </p:cNvPr>
          <p:cNvPicPr>
            <a:picLocks noChangeAspect="1"/>
          </p:cNvPicPr>
          <p:nvPr/>
        </p:nvPicPr>
        <p:blipFill>
          <a:blip r:embed="rId2"/>
          <a:stretch>
            <a:fillRect/>
          </a:stretch>
        </p:blipFill>
        <p:spPr>
          <a:xfrm>
            <a:off x="982779" y="1692644"/>
            <a:ext cx="7178442" cy="4439644"/>
          </a:xfrm>
          <a:prstGeom prst="rect">
            <a:avLst/>
          </a:prstGeom>
        </p:spPr>
      </p:pic>
      <p:sp>
        <p:nvSpPr>
          <p:cNvPr id="10" name="Title 1"/>
          <p:cNvSpPr>
            <a:spLocks noGrp="1"/>
          </p:cNvSpPr>
          <p:nvPr>
            <p:ph type="title"/>
          </p:nvPr>
        </p:nvSpPr>
        <p:spPr>
          <a:xfrm>
            <a:off x="628650" y="365126"/>
            <a:ext cx="7886700" cy="1103455"/>
          </a:xfrm>
        </p:spPr>
        <p:txBody>
          <a:bodyPr>
            <a:noAutofit/>
          </a:bodyPr>
          <a:lstStyle/>
          <a:p>
            <a:pPr algn="ctr"/>
            <a:r>
              <a:rPr lang="en-US" sz="3200" dirty="0">
                <a:latin typeface="+mn-lt"/>
              </a:rPr>
              <a:t>Lab 1 – Hello World!</a:t>
            </a:r>
            <a:endParaRPr lang="en-US" sz="3200" b="1" dirty="0">
              <a:solidFill>
                <a:srgbClr val="FF0000"/>
              </a:solidFill>
              <a:latin typeface="+mn-lt"/>
            </a:endParaRPr>
          </a:p>
        </p:txBody>
      </p:sp>
      <p:sp>
        <p:nvSpPr>
          <p:cNvPr id="3" name="Slide Number Placeholder 2"/>
          <p:cNvSpPr>
            <a:spLocks noGrp="1"/>
          </p:cNvSpPr>
          <p:nvPr>
            <p:ph type="sldNum" sz="quarter" idx="12"/>
          </p:nvPr>
        </p:nvSpPr>
        <p:spPr/>
        <p:txBody>
          <a:bodyPr/>
          <a:lstStyle/>
          <a:p>
            <a:fld id="{650AD656-6FF9-465D-B7B0-1CD0DD39CD23}" type="slidenum">
              <a:rPr lang="en-US" smtClean="0"/>
              <a:t>11</a:t>
            </a:fld>
            <a:endParaRPr lang="en-US" dirty="0"/>
          </a:p>
        </p:txBody>
      </p:sp>
      <p:sp>
        <p:nvSpPr>
          <p:cNvPr id="6" name="Speech Bubble: Rectangle 5"/>
          <p:cNvSpPr/>
          <p:nvPr/>
        </p:nvSpPr>
        <p:spPr>
          <a:xfrm>
            <a:off x="5089330" y="3365249"/>
            <a:ext cx="2876160" cy="1094433"/>
          </a:xfrm>
          <a:prstGeom prst="wedgeRectCallout">
            <a:avLst>
              <a:gd name="adj1" fmla="val 49830"/>
              <a:gd name="adj2" fmla="val -183132"/>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chemeClr val="tx1"/>
                </a:solidFill>
              </a:rPr>
              <a:t>Close the Terminal window and return to Code::Blocks</a:t>
            </a:r>
          </a:p>
        </p:txBody>
      </p:sp>
    </p:spTree>
    <p:extLst>
      <p:ext uri="{BB962C8B-B14F-4D97-AF65-F5344CB8AC3E}">
        <p14:creationId xmlns:p14="http://schemas.microsoft.com/office/powerpoint/2010/main" val="235174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Hints on Using Xfce &amp; Code::Blocks</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Terminal = Shell = Console = Command Line</a:t>
            </a:r>
          </a:p>
          <a:p>
            <a:pPr lvl="1">
              <a:spcBef>
                <a:spcPts val="0"/>
              </a:spcBef>
              <a:spcAft>
                <a:spcPts val="1200"/>
              </a:spcAft>
            </a:pPr>
            <a:r>
              <a:rPr lang="en-US" sz="2000" dirty="0"/>
              <a:t>The shell is used to interact with character mode applications</a:t>
            </a:r>
          </a:p>
          <a:p>
            <a:pPr lvl="1">
              <a:spcBef>
                <a:spcPts val="0"/>
              </a:spcBef>
              <a:spcAft>
                <a:spcPts val="1200"/>
              </a:spcAft>
            </a:pPr>
            <a:r>
              <a:rPr lang="en-US" sz="2000" dirty="0"/>
              <a:t>Linux programmers mostly use the command line</a:t>
            </a:r>
          </a:p>
          <a:p>
            <a:pPr lvl="1">
              <a:spcBef>
                <a:spcPts val="0"/>
              </a:spcBef>
              <a:spcAft>
                <a:spcPts val="1200"/>
              </a:spcAft>
            </a:pPr>
            <a:r>
              <a:rPr lang="en-US" sz="2000" dirty="0"/>
              <a:t>Shell commands and file names are </a:t>
            </a:r>
            <a:r>
              <a:rPr lang="en-US" sz="2000" b="1" dirty="0">
                <a:solidFill>
                  <a:srgbClr val="FF0000"/>
                </a:solidFill>
              </a:rPr>
              <a:t>case-sensitive</a:t>
            </a:r>
          </a:p>
          <a:p>
            <a:pPr lvl="1">
              <a:spcBef>
                <a:spcPts val="0"/>
              </a:spcBef>
              <a:spcAft>
                <a:spcPts val="1200"/>
              </a:spcAft>
            </a:pPr>
            <a:r>
              <a:rPr lang="en-US" sz="2000" dirty="0"/>
              <a:t>Don’t accumulate open </a:t>
            </a:r>
            <a:r>
              <a:rPr lang="en-US" sz="2000" b="1" dirty="0">
                <a:solidFill>
                  <a:srgbClr val="0070C0"/>
                </a:solidFill>
              </a:rPr>
              <a:t>terminal windows </a:t>
            </a:r>
            <a:r>
              <a:rPr lang="en-US" sz="2000" dirty="0"/>
              <a:t>– close them!</a:t>
            </a:r>
          </a:p>
          <a:p>
            <a:pPr>
              <a:spcBef>
                <a:spcPts val="0"/>
              </a:spcBef>
              <a:spcAft>
                <a:spcPts val="1200"/>
              </a:spcAft>
            </a:pPr>
            <a:r>
              <a:rPr lang="en-US" sz="2400" dirty="0"/>
              <a:t>Only keep one (1) instance of </a:t>
            </a:r>
            <a:r>
              <a:rPr lang="en-US" sz="2400" b="1" dirty="0">
                <a:solidFill>
                  <a:srgbClr val="00B050"/>
                </a:solidFill>
              </a:rPr>
              <a:t>Code::Blocks </a:t>
            </a:r>
            <a:r>
              <a:rPr lang="en-US" sz="2400" dirty="0"/>
              <a:t>open</a:t>
            </a:r>
          </a:p>
          <a:p>
            <a:pPr lvl="1">
              <a:spcBef>
                <a:spcPts val="0"/>
              </a:spcBef>
              <a:spcAft>
                <a:spcPts val="1200"/>
              </a:spcAft>
            </a:pPr>
            <a:r>
              <a:rPr lang="en-US" sz="2000" dirty="0"/>
              <a:t>After each lab, close all open instances of Code::Blocks</a:t>
            </a:r>
          </a:p>
          <a:p>
            <a:pPr lvl="1">
              <a:spcBef>
                <a:spcPts val="0"/>
              </a:spcBef>
              <a:spcAft>
                <a:spcPts val="1200"/>
              </a:spcAft>
            </a:pPr>
            <a:r>
              <a:rPr lang="en-US" sz="2000" dirty="0"/>
              <a:t>To open a lab, be sure to double-click on the </a:t>
            </a:r>
            <a:r>
              <a:rPr lang="en-US" sz="2000" b="1" dirty="0">
                <a:solidFill>
                  <a:srgbClr val="FF0000"/>
                </a:solidFill>
              </a:rPr>
              <a:t>.</a:t>
            </a:r>
            <a:r>
              <a:rPr lang="en-US" sz="2000" b="1" u="sng" dirty="0" err="1">
                <a:solidFill>
                  <a:srgbClr val="FF0000"/>
                </a:solidFill>
              </a:rPr>
              <a:t>cbp</a:t>
            </a:r>
            <a:r>
              <a:rPr lang="en-US" sz="2000" b="1" dirty="0">
                <a:solidFill>
                  <a:srgbClr val="FF0000"/>
                </a:solidFill>
              </a:rPr>
              <a:t> </a:t>
            </a:r>
            <a:r>
              <a:rPr lang="en-US" sz="2000" dirty="0"/>
              <a:t>file (.</a:t>
            </a:r>
            <a:r>
              <a:rPr lang="en-US" sz="2000" strike="sngStrike" dirty="0" err="1"/>
              <a:t>cpp</a:t>
            </a:r>
            <a:r>
              <a:rPr lang="en-US" sz="2000" dirty="0"/>
              <a:t>!)</a:t>
            </a:r>
          </a:p>
          <a:p>
            <a:pPr>
              <a:spcBef>
                <a:spcPts val="0"/>
              </a:spcBef>
              <a:spcAft>
                <a:spcPts val="1200"/>
              </a:spcAft>
            </a:pPr>
            <a:r>
              <a:rPr lang="en-US" sz="2400" dirty="0"/>
              <a:t>Your session will auto-logout after an hour of of inactivity</a:t>
            </a:r>
          </a:p>
          <a:p>
            <a:pPr lvl="1">
              <a:spcBef>
                <a:spcPts val="0"/>
              </a:spcBef>
              <a:spcAft>
                <a:spcPts val="1200"/>
              </a:spcAft>
            </a:pPr>
            <a:endParaRPr lang="en-US" sz="2000" dirty="0"/>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endParaRPr lang="en-US" sz="2400" dirty="0"/>
          </a:p>
        </p:txBody>
      </p:sp>
      <p:sp>
        <p:nvSpPr>
          <p:cNvPr id="4" name="Slide Number Placeholder 3"/>
          <p:cNvSpPr>
            <a:spLocks noGrp="1"/>
          </p:cNvSpPr>
          <p:nvPr>
            <p:ph type="sldNum" sz="quarter" idx="12"/>
          </p:nvPr>
        </p:nvSpPr>
        <p:spPr/>
        <p:txBody>
          <a:bodyPr/>
          <a:lstStyle/>
          <a:p>
            <a:fld id="{650AD656-6FF9-465D-B7B0-1CD0DD39CD23}" type="slidenum">
              <a:rPr lang="en-US" smtClean="0"/>
              <a:t>12</a:t>
            </a:fld>
            <a:endParaRPr lang="en-US" dirty="0"/>
          </a:p>
        </p:txBody>
      </p:sp>
    </p:spTree>
    <p:extLst>
      <p:ext uri="{BB962C8B-B14F-4D97-AF65-F5344CB8AC3E}">
        <p14:creationId xmlns:p14="http://schemas.microsoft.com/office/powerpoint/2010/main" val="106617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Now you know…</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Understand the Purpose of a Compiler and IDE</a:t>
            </a:r>
          </a:p>
          <a:p>
            <a:pPr>
              <a:spcBef>
                <a:spcPts val="0"/>
              </a:spcBef>
              <a:spcAft>
                <a:spcPts val="1200"/>
              </a:spcAft>
            </a:pPr>
            <a:r>
              <a:rPr lang="en-US" sz="2400" dirty="0"/>
              <a:t>Learning by use of Console Programs</a:t>
            </a:r>
          </a:p>
          <a:p>
            <a:pPr>
              <a:spcBef>
                <a:spcPts val="0"/>
              </a:spcBef>
              <a:spcAft>
                <a:spcPts val="1200"/>
              </a:spcAft>
            </a:pPr>
            <a:r>
              <a:rPr lang="en-US" sz="2400" dirty="0"/>
              <a:t>Get familiar the our IDE: </a:t>
            </a:r>
            <a:r>
              <a:rPr lang="en-US" sz="2400" dirty="0" err="1"/>
              <a:t>Codeblocks</a:t>
            </a:r>
            <a:endParaRPr lang="en-US" sz="2400" dirty="0"/>
          </a:p>
          <a:p>
            <a:pPr>
              <a:spcBef>
                <a:spcPts val="0"/>
              </a:spcBef>
              <a:spcAft>
                <a:spcPts val="1200"/>
              </a:spcAft>
            </a:pPr>
            <a:r>
              <a:rPr lang="en-US" sz="2400" dirty="0"/>
              <a:t>Basic understanding of the </a:t>
            </a:r>
            <a:r>
              <a:rPr lang="en-US" sz="2400"/>
              <a:t>program layout-                          Lab </a:t>
            </a:r>
            <a:r>
              <a:rPr lang="en-US" sz="2400" dirty="0"/>
              <a:t>1: Hello World!</a:t>
            </a:r>
          </a:p>
        </p:txBody>
      </p:sp>
      <p:sp>
        <p:nvSpPr>
          <p:cNvPr id="4" name="Slide Number Placeholder 3"/>
          <p:cNvSpPr>
            <a:spLocks noGrp="1"/>
          </p:cNvSpPr>
          <p:nvPr>
            <p:ph type="sldNum" sz="quarter" idx="12"/>
          </p:nvPr>
        </p:nvSpPr>
        <p:spPr/>
        <p:txBody>
          <a:bodyPr/>
          <a:lstStyle/>
          <a:p>
            <a:fld id="{650AD656-6FF9-465D-B7B0-1CD0DD39CD23}" type="slidenum">
              <a:rPr lang="en-US" smtClean="0"/>
              <a:t>13</a:t>
            </a:fld>
            <a:endParaRPr lang="en-US" dirty="0"/>
          </a:p>
        </p:txBody>
      </p:sp>
    </p:spTree>
    <p:extLst>
      <p:ext uri="{BB962C8B-B14F-4D97-AF65-F5344CB8AC3E}">
        <p14:creationId xmlns:p14="http://schemas.microsoft.com/office/powerpoint/2010/main" val="35427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Goals</a:t>
            </a:r>
          </a:p>
        </p:txBody>
      </p:sp>
      <p:sp>
        <p:nvSpPr>
          <p:cNvPr id="3" name="Content Placeholder 2"/>
          <p:cNvSpPr>
            <a:spLocks noGrp="1"/>
          </p:cNvSpPr>
          <p:nvPr>
            <p:ph idx="1"/>
          </p:nvPr>
        </p:nvSpPr>
        <p:spPr>
          <a:xfrm>
            <a:off x="628650" y="1825624"/>
            <a:ext cx="7886700" cy="4589689"/>
          </a:xfrm>
        </p:spPr>
        <p:txBody>
          <a:bodyPr>
            <a:noAutofit/>
          </a:bodyPr>
          <a:lstStyle/>
          <a:p>
            <a:pPr>
              <a:spcBef>
                <a:spcPts val="0"/>
              </a:spcBef>
              <a:spcAft>
                <a:spcPts val="1200"/>
              </a:spcAft>
            </a:pPr>
            <a:r>
              <a:rPr lang="en-US" sz="2400" dirty="0"/>
              <a:t>Understand the Purpose of a Compiler and IDE</a:t>
            </a:r>
          </a:p>
          <a:p>
            <a:pPr>
              <a:spcBef>
                <a:spcPts val="0"/>
              </a:spcBef>
              <a:spcAft>
                <a:spcPts val="1200"/>
              </a:spcAft>
            </a:pPr>
            <a:r>
              <a:rPr lang="en-US" sz="2400" dirty="0"/>
              <a:t>Learning by use of Console Programs</a:t>
            </a:r>
          </a:p>
          <a:p>
            <a:pPr>
              <a:spcBef>
                <a:spcPts val="0"/>
              </a:spcBef>
              <a:spcAft>
                <a:spcPts val="1200"/>
              </a:spcAft>
            </a:pPr>
            <a:r>
              <a:rPr lang="en-US" sz="2400" dirty="0"/>
              <a:t>Get familiar the our IDE: </a:t>
            </a:r>
            <a:r>
              <a:rPr lang="en-US" sz="2400" dirty="0" err="1"/>
              <a:t>Codeblocks</a:t>
            </a:r>
            <a:endParaRPr lang="en-US" sz="2400" dirty="0"/>
          </a:p>
          <a:p>
            <a:pPr>
              <a:spcBef>
                <a:spcPts val="0"/>
              </a:spcBef>
              <a:spcAft>
                <a:spcPts val="1200"/>
              </a:spcAft>
            </a:pPr>
            <a:r>
              <a:rPr lang="en-US" sz="2400" dirty="0"/>
              <a:t>Lab 1: Hello World!</a:t>
            </a:r>
          </a:p>
          <a:p>
            <a:pPr>
              <a:spcBef>
                <a:spcPts val="0"/>
              </a:spcBef>
              <a:spcAft>
                <a:spcPts val="1200"/>
              </a:spcAft>
            </a:pPr>
            <a:endParaRPr lang="en-US" sz="2400" dirty="0"/>
          </a:p>
          <a:p>
            <a:pPr marL="0" indent="0">
              <a:spcBef>
                <a:spcPts val="0"/>
              </a:spcBef>
              <a:spcAft>
                <a:spcPts val="1200"/>
              </a:spcAft>
              <a:buNone/>
            </a:pPr>
            <a:endParaRPr lang="en-US" sz="2400" dirty="0"/>
          </a:p>
        </p:txBody>
      </p:sp>
      <p:sp>
        <p:nvSpPr>
          <p:cNvPr id="6" name="Slide Number Placeholder 5"/>
          <p:cNvSpPr>
            <a:spLocks noGrp="1"/>
          </p:cNvSpPr>
          <p:nvPr>
            <p:ph type="sldNum" sz="quarter" idx="12"/>
          </p:nvPr>
        </p:nvSpPr>
        <p:spPr/>
        <p:txBody>
          <a:bodyPr/>
          <a:lstStyle/>
          <a:p>
            <a:fld id="{650AD656-6FF9-465D-B7B0-1CD0DD39CD23}" type="slidenum">
              <a:rPr lang="en-US" smtClean="0"/>
              <a:t>2</a:t>
            </a:fld>
            <a:endParaRPr lang="en-US" dirty="0"/>
          </a:p>
        </p:txBody>
      </p:sp>
    </p:spTree>
    <p:extLst>
      <p:ext uri="{BB962C8B-B14F-4D97-AF65-F5344CB8AC3E}">
        <p14:creationId xmlns:p14="http://schemas.microsoft.com/office/powerpoint/2010/main" val="101445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365126"/>
            <a:ext cx="7886700" cy="579419"/>
          </a:xfrm>
        </p:spPr>
        <p:txBody>
          <a:bodyPr>
            <a:normAutofit/>
          </a:bodyPr>
          <a:lstStyle/>
          <a:p>
            <a:pPr algn="ctr"/>
            <a:r>
              <a:rPr lang="en-US" sz="2400" b="1" dirty="0"/>
              <a:t>What is a compiler?</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1061950"/>
            <a:ext cx="8561196" cy="4351338"/>
          </a:xfrm>
        </p:spPr>
        <p:txBody>
          <a:bodyPr>
            <a:normAutofit/>
          </a:bodyPr>
          <a:lstStyle/>
          <a:p>
            <a:pPr marL="0" indent="0">
              <a:buNone/>
            </a:pPr>
            <a:r>
              <a:rPr lang="en-US" sz="1600" dirty="0"/>
              <a:t>Computers understand only one language and that language consists of sets of instructions made of ones and zeros. This computer language is appropriately called </a:t>
            </a:r>
            <a:r>
              <a:rPr lang="en-US" sz="1600" i="1" dirty="0"/>
              <a:t>machine language</a:t>
            </a:r>
            <a:r>
              <a:rPr lang="en-US" sz="1600" dirty="0"/>
              <a:t>.</a:t>
            </a:r>
            <a:br>
              <a:rPr lang="en-US" sz="1600" dirty="0"/>
            </a:br>
            <a:br>
              <a:rPr lang="en-US" sz="1600" dirty="0"/>
            </a:br>
            <a:r>
              <a:rPr lang="en-US" sz="1600" dirty="0"/>
              <a:t>A single instruction to a computer could look like this: </a:t>
            </a:r>
          </a:p>
          <a:p>
            <a:pPr marL="0" indent="0">
              <a:buNone/>
            </a:pPr>
            <a:endParaRPr lang="en-US" sz="1600" dirty="0"/>
          </a:p>
          <a:p>
            <a:pPr marL="0" indent="0">
              <a:buNone/>
            </a:pPr>
            <a:r>
              <a:rPr lang="en-US" sz="1600" dirty="0"/>
              <a:t>A particular computer's machine language program that allows a user to input two numbers, adds the two numbers together, and displays the total could include these machine code instructions: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3</a:t>
            </a:fld>
            <a:endParaRPr lang="en-US" dirty="0"/>
          </a:p>
        </p:txBody>
      </p:sp>
      <p:graphicFrame>
        <p:nvGraphicFramePr>
          <p:cNvPr id="9" name="Table 8">
            <a:extLst>
              <a:ext uri="{FF2B5EF4-FFF2-40B4-BE49-F238E27FC236}">
                <a16:creationId xmlns:a16="http://schemas.microsoft.com/office/drawing/2014/main" id="{58EB8A56-BBB1-594B-81D9-B833AAD56BFC}"/>
              </a:ext>
            </a:extLst>
          </p:cNvPr>
          <p:cNvGraphicFramePr>
            <a:graphicFrameLocks noGrp="1"/>
          </p:cNvGraphicFramePr>
          <p:nvPr>
            <p:extLst>
              <p:ext uri="{D42A27DB-BD31-4B8C-83A1-F6EECF244321}">
                <p14:modId xmlns:p14="http://schemas.microsoft.com/office/powerpoint/2010/main" val="874884711"/>
              </p:ext>
            </p:extLst>
          </p:nvPr>
        </p:nvGraphicFramePr>
        <p:xfrm>
          <a:off x="4979585" y="1633859"/>
          <a:ext cx="2134648" cy="335280"/>
        </p:xfrm>
        <a:graphic>
          <a:graphicData uri="http://schemas.openxmlformats.org/drawingml/2006/table">
            <a:tbl>
              <a:tblPr/>
              <a:tblGrid>
                <a:gridCol w="1067324">
                  <a:extLst>
                    <a:ext uri="{9D8B030D-6E8A-4147-A177-3AD203B41FA5}">
                      <a16:colId xmlns:a16="http://schemas.microsoft.com/office/drawing/2014/main" val="2148723222"/>
                    </a:ext>
                  </a:extLst>
                </a:gridCol>
                <a:gridCol w="1067324">
                  <a:extLst>
                    <a:ext uri="{9D8B030D-6E8A-4147-A177-3AD203B41FA5}">
                      <a16:colId xmlns:a16="http://schemas.microsoft.com/office/drawing/2014/main" val="3139144208"/>
                    </a:ext>
                  </a:extLst>
                </a:gridCol>
              </a:tblGrid>
              <a:tr h="311162">
                <a:tc>
                  <a:txBody>
                    <a:bodyPr/>
                    <a:lstStyle/>
                    <a:p>
                      <a:r>
                        <a:rPr lang="en-US" sz="1600" dirty="0">
                          <a:effectLst/>
                        </a:rPr>
                        <a:t>00000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dirty="0">
                          <a:effectLst/>
                        </a:rPr>
                        <a:t>10011110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56873890"/>
                  </a:ext>
                </a:extLst>
              </a:tr>
            </a:tbl>
          </a:graphicData>
        </a:graphic>
      </p:graphicFrame>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7AC97A59-5B9E-1B4D-919E-221EDFCDB3ED}"/>
              </a:ext>
            </a:extLst>
          </p:cNvPr>
          <p:cNvGraphicFramePr>
            <a:graphicFrameLocks noGrp="1"/>
          </p:cNvGraphicFramePr>
          <p:nvPr>
            <p:extLst>
              <p:ext uri="{D42A27DB-BD31-4B8C-83A1-F6EECF244321}">
                <p14:modId xmlns:p14="http://schemas.microsoft.com/office/powerpoint/2010/main" val="1028252655"/>
              </p:ext>
            </p:extLst>
          </p:nvPr>
        </p:nvGraphicFramePr>
        <p:xfrm>
          <a:off x="3166487" y="3175153"/>
          <a:ext cx="2034163" cy="2011680"/>
        </p:xfrm>
        <a:graphic>
          <a:graphicData uri="http://schemas.openxmlformats.org/drawingml/2006/table">
            <a:tbl>
              <a:tblPr/>
              <a:tblGrid>
                <a:gridCol w="842852">
                  <a:extLst>
                    <a:ext uri="{9D8B030D-6E8A-4147-A177-3AD203B41FA5}">
                      <a16:colId xmlns:a16="http://schemas.microsoft.com/office/drawing/2014/main" val="528664881"/>
                    </a:ext>
                  </a:extLst>
                </a:gridCol>
                <a:gridCol w="1191311">
                  <a:extLst>
                    <a:ext uri="{9D8B030D-6E8A-4147-A177-3AD203B41FA5}">
                      <a16:colId xmlns:a16="http://schemas.microsoft.com/office/drawing/2014/main" val="2807455326"/>
                    </a:ext>
                  </a:extLst>
                </a:gridCol>
              </a:tblGrid>
              <a:tr h="0">
                <a:tc>
                  <a:txBody>
                    <a:bodyPr/>
                    <a:lstStyle/>
                    <a:p>
                      <a:r>
                        <a:rPr lang="en-US" sz="1600">
                          <a:effectLst/>
                        </a:rPr>
                        <a:t>00000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10011110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77460019"/>
                  </a:ext>
                </a:extLst>
              </a:tr>
              <a:tr h="0">
                <a:tc>
                  <a:txBody>
                    <a:bodyPr/>
                    <a:lstStyle/>
                    <a:p>
                      <a:r>
                        <a:rPr lang="en-US" sz="1600">
                          <a:effectLst/>
                        </a:rPr>
                        <a:t>00001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11110100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8139532"/>
                  </a:ext>
                </a:extLst>
              </a:tr>
              <a:tr h="0">
                <a:tc>
                  <a:txBody>
                    <a:bodyPr/>
                    <a:lstStyle/>
                    <a:p>
                      <a:r>
                        <a:rPr lang="en-US" sz="1600">
                          <a:effectLst/>
                        </a:rPr>
                        <a:t>00010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10011110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3630798"/>
                  </a:ext>
                </a:extLst>
              </a:tr>
              <a:tr h="0">
                <a:tc>
                  <a:txBody>
                    <a:bodyPr/>
                    <a:lstStyle/>
                    <a:p>
                      <a:r>
                        <a:rPr lang="en-US" sz="1600">
                          <a:effectLst/>
                        </a:rPr>
                        <a:t>00011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dirty="0">
                          <a:effectLst/>
                        </a:rPr>
                        <a:t>11010100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6814121"/>
                  </a:ext>
                </a:extLst>
              </a:tr>
              <a:tr h="0">
                <a:tc>
                  <a:txBody>
                    <a:bodyPr/>
                    <a:lstStyle/>
                    <a:p>
                      <a:r>
                        <a:rPr lang="en-US" sz="1600">
                          <a:effectLst/>
                        </a:rPr>
                        <a:t>00100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a:effectLst/>
                        </a:rPr>
                        <a:t>10111111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3060839"/>
                  </a:ext>
                </a:extLst>
              </a:tr>
              <a:tr h="0">
                <a:tc>
                  <a:txBody>
                    <a:bodyPr/>
                    <a:lstStyle/>
                    <a:p>
                      <a:r>
                        <a:rPr lang="en-US" sz="1600">
                          <a:effectLst/>
                        </a:rPr>
                        <a:t>00101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600" dirty="0">
                          <a:effectLst/>
                        </a:rPr>
                        <a:t>00000000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9402897"/>
                  </a:ext>
                </a:extLst>
              </a:tr>
            </a:tbl>
          </a:graphicData>
        </a:graphic>
      </p:graphicFrame>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6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365126"/>
            <a:ext cx="7886700" cy="579419"/>
          </a:xfrm>
        </p:spPr>
        <p:txBody>
          <a:bodyPr>
            <a:normAutofit/>
          </a:bodyPr>
          <a:lstStyle/>
          <a:p>
            <a:pPr algn="ctr"/>
            <a:r>
              <a:rPr lang="en-US" sz="2400" b="1" dirty="0"/>
              <a:t>What is a compiler? Cont.</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1061950"/>
            <a:ext cx="8561196" cy="5178076"/>
          </a:xfrm>
        </p:spPr>
        <p:txBody>
          <a:bodyPr>
            <a:normAutofit fontScale="85000" lnSpcReduction="20000"/>
          </a:bodyPr>
          <a:lstStyle/>
          <a:p>
            <a:pPr marL="0" indent="0">
              <a:buNone/>
            </a:pPr>
            <a:r>
              <a:rPr lang="en-US" sz="1900" dirty="0"/>
              <a:t>As you can imagine, programming a computer directly in machine language using only ones and zeros is very tedious and error prone. To make programming easier, high level languages have been developed. High level programs also make it easier for programmers to inspect and understand each other's programs easier.</a:t>
            </a:r>
            <a:br>
              <a:rPr lang="en-US" sz="1900" dirty="0"/>
            </a:br>
            <a:br>
              <a:rPr lang="en-US" sz="1900" dirty="0"/>
            </a:br>
            <a:r>
              <a:rPr lang="en-US" sz="1900" dirty="0"/>
              <a:t>This is a portion of code written in C++ that accomplishes the exact same purpose:</a:t>
            </a:r>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a:p>
            <a:pPr marL="0" indent="0">
              <a:buNone/>
            </a:pPr>
            <a:r>
              <a:rPr lang="en-US" sz="1900" dirty="0"/>
              <a:t>Even if you cannot really understand the code above, you should be able to appreciate how much easier it will be to program in the C++ language as opposed to machine language.</a:t>
            </a:r>
            <a:br>
              <a:rPr lang="en-US" sz="1900" dirty="0"/>
            </a:br>
            <a:br>
              <a:rPr lang="en-US" sz="1900" dirty="0"/>
            </a:br>
            <a:r>
              <a:rPr lang="en-US" sz="1900" dirty="0"/>
              <a:t>Because a computer can only understand machine language and humans wish to write in high level languages high level languages have to be re-written (translated) into machine language at some point. This is done by special programs called compilers, interpreters, or assemblers that are built into the various programming applications.</a:t>
            </a:r>
            <a:br>
              <a:rPr lang="en-US" sz="1900" dirty="0"/>
            </a:br>
            <a:br>
              <a:rPr lang="en-US" sz="1900" dirty="0"/>
            </a:br>
            <a:r>
              <a:rPr lang="en-US" sz="1900" dirty="0"/>
              <a:t>C++ is designed to be a compiled language, meaning that it is generally translated into machine language that can be understood directly by the system, making the generated program highly efficient. For that, a set of tools are needed, known as the development toolchain, whose core are a compiler and its linker.</a:t>
            </a:r>
            <a:br>
              <a:rPr lang="en-US" sz="1600" dirty="0"/>
            </a:b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4</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77AF0CC-A950-1944-A246-8CF822F5C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0" y="2166938"/>
            <a:ext cx="2159000" cy="1473200"/>
          </a:xfrm>
          <a:prstGeom prst="rect">
            <a:avLst/>
          </a:prstGeom>
        </p:spPr>
      </p:pic>
    </p:spTree>
    <p:extLst>
      <p:ext uri="{BB962C8B-B14F-4D97-AF65-F5344CB8AC3E}">
        <p14:creationId xmlns:p14="http://schemas.microsoft.com/office/powerpoint/2010/main" val="274620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1A2-CF2B-8245-A1F0-D236E28C7E8B}"/>
              </a:ext>
            </a:extLst>
          </p:cNvPr>
          <p:cNvSpPr>
            <a:spLocks noGrp="1"/>
          </p:cNvSpPr>
          <p:nvPr>
            <p:ph type="title"/>
          </p:nvPr>
        </p:nvSpPr>
        <p:spPr>
          <a:xfrm>
            <a:off x="628650" y="113920"/>
            <a:ext cx="7886700" cy="579419"/>
          </a:xfrm>
        </p:spPr>
        <p:txBody>
          <a:bodyPr>
            <a:normAutofit/>
          </a:bodyPr>
          <a:lstStyle/>
          <a:p>
            <a:pPr algn="ctr"/>
            <a:r>
              <a:rPr lang="en-US" sz="2400" b="1" dirty="0"/>
              <a:t>Console Programs</a:t>
            </a:r>
            <a:endParaRPr lang="en-US" sz="2400" dirty="0"/>
          </a:p>
        </p:txBody>
      </p:sp>
      <p:sp>
        <p:nvSpPr>
          <p:cNvPr id="3" name="Content Placeholder 2">
            <a:extLst>
              <a:ext uri="{FF2B5EF4-FFF2-40B4-BE49-F238E27FC236}">
                <a16:creationId xmlns:a16="http://schemas.microsoft.com/office/drawing/2014/main" id="{9E7DD3BF-733A-A540-92AA-B483AC0245F3}"/>
              </a:ext>
            </a:extLst>
          </p:cNvPr>
          <p:cNvSpPr>
            <a:spLocks noGrp="1"/>
          </p:cNvSpPr>
          <p:nvPr>
            <p:ph idx="1"/>
          </p:nvPr>
        </p:nvSpPr>
        <p:spPr>
          <a:xfrm>
            <a:off x="321547" y="750452"/>
            <a:ext cx="8561196" cy="5208221"/>
          </a:xfrm>
        </p:spPr>
        <p:txBody>
          <a:bodyPr>
            <a:normAutofit fontScale="92500" lnSpcReduction="10000"/>
          </a:bodyPr>
          <a:lstStyle/>
          <a:p>
            <a:pPr marL="0" indent="0">
              <a:buNone/>
            </a:pPr>
            <a:r>
              <a:rPr lang="en-US" sz="1700" dirty="0"/>
              <a:t>Console programs are programs that use text to communicate with the user and the environment, such as printing text to the screen or reading input from a keyboard.</a:t>
            </a:r>
          </a:p>
          <a:p>
            <a:pPr marL="0" indent="0">
              <a:buNone/>
            </a:pPr>
            <a:br>
              <a:rPr lang="en-US" sz="1700" dirty="0"/>
            </a:br>
            <a:r>
              <a:rPr lang="en-US" sz="1700" dirty="0"/>
              <a:t>Console programs are easy to interact with, and generally have a predictable behavior that is identical across all platforms. They are also simple to implement and thus are very useful to learn the basics of a programming language: The examples in these tutorials are all console programs.</a:t>
            </a:r>
            <a:br>
              <a:rPr lang="en-US" sz="1700" dirty="0"/>
            </a:br>
            <a:br>
              <a:rPr lang="en-US" sz="1700" dirty="0"/>
            </a:br>
            <a:r>
              <a:rPr lang="en-US" sz="1700" dirty="0"/>
              <a:t>The way to compile console programs depends on the particular tool you are using.</a:t>
            </a:r>
            <a:br>
              <a:rPr lang="en-US" sz="1700" dirty="0"/>
            </a:br>
            <a:br>
              <a:rPr lang="en-US" sz="1700" dirty="0"/>
            </a:br>
            <a:r>
              <a:rPr lang="en-US" sz="1700" dirty="0"/>
              <a:t>The easiest way for beginners to compile C++ programs is by using an </a:t>
            </a:r>
            <a:r>
              <a:rPr lang="en-US" sz="1700" b="1" dirty="0"/>
              <a:t>Integrated Development Environment (IDE)</a:t>
            </a:r>
            <a:r>
              <a:rPr lang="en-US" sz="1700" dirty="0"/>
              <a:t>. An IDE generally integrates several development tools, including a text editor and tools to compile programs directly from it.</a:t>
            </a:r>
            <a:br>
              <a:rPr lang="en-US" sz="1700" dirty="0"/>
            </a:br>
            <a:br>
              <a:rPr lang="en-US" sz="1700" dirty="0"/>
            </a:br>
            <a:r>
              <a:rPr lang="en-US" sz="1700" dirty="0"/>
              <a:t>Here you have instructions on how to compile and run console programs using different free Integrated Development Interfaces (IDEs):</a:t>
            </a:r>
          </a:p>
          <a:p>
            <a:pPr marL="0" indent="0">
              <a:buNone/>
            </a:pPr>
            <a:endParaRPr lang="en-US" sz="1700" dirty="0"/>
          </a:p>
          <a:p>
            <a:pPr marL="0" indent="0">
              <a:buNone/>
            </a:pPr>
            <a:endParaRPr lang="en-US" sz="1700" dirty="0"/>
          </a:p>
          <a:p>
            <a:pPr marL="0" indent="0">
              <a:buNone/>
            </a:pPr>
            <a:endParaRPr lang="en-US" sz="1700" dirty="0"/>
          </a:p>
          <a:p>
            <a:pPr marL="0" indent="0">
              <a:buNone/>
            </a:pPr>
            <a:r>
              <a:rPr lang="en-US" sz="1700" dirty="0"/>
              <a:t>If you happen to have a Linux or Mac environment with development features, you should be able to compile any of the examples directly from a terminal just by including C++11 flags in the command for the compiler:</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CC141F35-D754-C14B-88D8-9D7D2CB8D30C}"/>
              </a:ext>
            </a:extLst>
          </p:cNvPr>
          <p:cNvSpPr>
            <a:spLocks noGrp="1"/>
          </p:cNvSpPr>
          <p:nvPr>
            <p:ph type="sldNum" sz="quarter" idx="12"/>
          </p:nvPr>
        </p:nvSpPr>
        <p:spPr/>
        <p:txBody>
          <a:bodyPr/>
          <a:lstStyle/>
          <a:p>
            <a:fld id="{650AD656-6FF9-465D-B7B0-1CD0DD39CD23}" type="slidenum">
              <a:rPr lang="en-US" smtClean="0"/>
              <a:t>5</a:t>
            </a:fld>
            <a:endParaRPr lang="en-US" dirty="0"/>
          </a:p>
        </p:txBody>
      </p:sp>
      <p:sp>
        <p:nvSpPr>
          <p:cNvPr id="10" name="Rectangle 2">
            <a:extLst>
              <a:ext uri="{FF2B5EF4-FFF2-40B4-BE49-F238E27FC236}">
                <a16:creationId xmlns:a16="http://schemas.microsoft.com/office/drawing/2014/main" id="{21E581E5-4246-2F4D-B8F5-B24E518C5FF0}"/>
              </a:ext>
            </a:extLst>
          </p:cNvPr>
          <p:cNvSpPr>
            <a:spLocks noChangeArrowheads="1"/>
          </p:cNvSpPr>
          <p:nvPr/>
        </p:nvSpPr>
        <p:spPr bwMode="auto">
          <a:xfrm>
            <a:off x="628650" y="3588704"/>
            <a:ext cx="40639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0228DE3E-072D-F945-A10D-38977210BFA9}"/>
              </a:ext>
            </a:extLst>
          </p:cNvPr>
          <p:cNvSpPr>
            <a:spLocks noChangeArrowheads="1"/>
          </p:cNvSpPr>
          <p:nvPr/>
        </p:nvSpPr>
        <p:spPr bwMode="auto">
          <a:xfrm>
            <a:off x="628650" y="258037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930A33C-9F8A-5342-B23F-17CDAAAA6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79" y="3931433"/>
            <a:ext cx="6525776" cy="933787"/>
          </a:xfrm>
          <a:prstGeom prst="rect">
            <a:avLst/>
          </a:prstGeom>
        </p:spPr>
      </p:pic>
      <p:pic>
        <p:nvPicPr>
          <p:cNvPr id="8" name="Picture 7">
            <a:extLst>
              <a:ext uri="{FF2B5EF4-FFF2-40B4-BE49-F238E27FC236}">
                <a16:creationId xmlns:a16="http://schemas.microsoft.com/office/drawing/2014/main" id="{C1B4F65C-EF67-2D43-9131-EFB2C26EC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934" y="5632208"/>
            <a:ext cx="6556131" cy="657547"/>
          </a:xfrm>
          <a:prstGeom prst="rect">
            <a:avLst/>
          </a:prstGeom>
        </p:spPr>
      </p:pic>
    </p:spTree>
    <p:extLst>
      <p:ext uri="{BB962C8B-B14F-4D97-AF65-F5344CB8AC3E}">
        <p14:creationId xmlns:p14="http://schemas.microsoft.com/office/powerpoint/2010/main" val="310446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F477F2-0727-4A07-81DC-29B75A89FD1C}"/>
              </a:ext>
            </a:extLst>
          </p:cNvPr>
          <p:cNvPicPr>
            <a:picLocks noChangeAspect="1"/>
          </p:cNvPicPr>
          <p:nvPr/>
        </p:nvPicPr>
        <p:blipFill>
          <a:blip r:embed="rId2"/>
          <a:stretch>
            <a:fillRect/>
          </a:stretch>
        </p:blipFill>
        <p:spPr>
          <a:xfrm>
            <a:off x="1382342" y="1450040"/>
            <a:ext cx="6379316" cy="5010663"/>
          </a:xfrm>
          <a:prstGeom prst="rect">
            <a:avLst/>
          </a:prstGeom>
        </p:spPr>
      </p:pic>
      <p:sp>
        <p:nvSpPr>
          <p:cNvPr id="10" name="Title 1"/>
          <p:cNvSpPr>
            <a:spLocks noGrp="1"/>
          </p:cNvSpPr>
          <p:nvPr>
            <p:ph type="title"/>
          </p:nvPr>
        </p:nvSpPr>
        <p:spPr>
          <a:xfrm>
            <a:off x="628650" y="365126"/>
            <a:ext cx="7886700" cy="1103455"/>
          </a:xfrm>
        </p:spPr>
        <p:txBody>
          <a:bodyPr>
            <a:noAutofit/>
          </a:bodyPr>
          <a:lstStyle/>
          <a:p>
            <a:pPr algn="ctr"/>
            <a:r>
              <a:rPr lang="en-US" sz="3200" dirty="0">
                <a:latin typeface="+mn-lt"/>
              </a:rPr>
              <a:t>Lab 1 – Hello World!</a:t>
            </a:r>
            <a:endParaRPr lang="en-US" sz="3200" b="1" dirty="0">
              <a:solidFill>
                <a:srgbClr val="FF0000"/>
              </a:solidFill>
              <a:latin typeface="+mn-lt"/>
            </a:endParaRPr>
          </a:p>
        </p:txBody>
      </p:sp>
      <p:sp>
        <p:nvSpPr>
          <p:cNvPr id="3" name="Slide Number Placeholder 2"/>
          <p:cNvSpPr>
            <a:spLocks noGrp="1"/>
          </p:cNvSpPr>
          <p:nvPr>
            <p:ph type="sldNum" sz="quarter" idx="12"/>
          </p:nvPr>
        </p:nvSpPr>
        <p:spPr/>
        <p:txBody>
          <a:bodyPr/>
          <a:lstStyle/>
          <a:p>
            <a:fld id="{650AD656-6FF9-465D-B7B0-1CD0DD39CD23}" type="slidenum">
              <a:rPr lang="en-US" smtClean="0"/>
              <a:t>6</a:t>
            </a:fld>
            <a:endParaRPr lang="en-US" dirty="0"/>
          </a:p>
        </p:txBody>
      </p:sp>
      <p:sp>
        <p:nvSpPr>
          <p:cNvPr id="6" name="Speech Bubble: Rectangle 5"/>
          <p:cNvSpPr/>
          <p:nvPr/>
        </p:nvSpPr>
        <p:spPr>
          <a:xfrm>
            <a:off x="5219639" y="3384601"/>
            <a:ext cx="1996929" cy="543714"/>
          </a:xfrm>
          <a:prstGeom prst="wedgeRectCallout">
            <a:avLst>
              <a:gd name="adj1" fmla="val -86018"/>
              <a:gd name="adj2" fmla="val -140034"/>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Open the “lab1” folder</a:t>
            </a:r>
          </a:p>
        </p:txBody>
      </p:sp>
    </p:spTree>
    <p:extLst>
      <p:ext uri="{BB962C8B-B14F-4D97-AF65-F5344CB8AC3E}">
        <p14:creationId xmlns:p14="http://schemas.microsoft.com/office/powerpoint/2010/main" val="231741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6F01725-5507-4444-967E-B236614702C1}"/>
              </a:ext>
            </a:extLst>
          </p:cNvPr>
          <p:cNvPicPr>
            <a:picLocks noChangeAspect="1"/>
          </p:cNvPicPr>
          <p:nvPr/>
        </p:nvPicPr>
        <p:blipFill>
          <a:blip r:embed="rId2"/>
          <a:stretch>
            <a:fillRect/>
          </a:stretch>
        </p:blipFill>
        <p:spPr>
          <a:xfrm>
            <a:off x="808490" y="1648391"/>
            <a:ext cx="7520515" cy="4317332"/>
          </a:xfrm>
          <a:prstGeom prst="rect">
            <a:avLst/>
          </a:prstGeom>
        </p:spPr>
      </p:pic>
      <p:sp>
        <p:nvSpPr>
          <p:cNvPr id="10" name="Title 1"/>
          <p:cNvSpPr>
            <a:spLocks noGrp="1"/>
          </p:cNvSpPr>
          <p:nvPr>
            <p:ph type="title"/>
          </p:nvPr>
        </p:nvSpPr>
        <p:spPr>
          <a:xfrm>
            <a:off x="628650" y="365126"/>
            <a:ext cx="7886700" cy="1103455"/>
          </a:xfrm>
        </p:spPr>
        <p:txBody>
          <a:bodyPr>
            <a:noAutofit/>
          </a:bodyPr>
          <a:lstStyle/>
          <a:p>
            <a:pPr algn="ctr"/>
            <a:r>
              <a:rPr lang="en-US" sz="3200" dirty="0">
                <a:latin typeface="+mn-lt"/>
              </a:rPr>
              <a:t>Lab 1 – Hello World!</a:t>
            </a:r>
            <a:endParaRPr lang="en-US" sz="3200" b="1" dirty="0">
              <a:solidFill>
                <a:srgbClr val="FF0000"/>
              </a:solidFill>
              <a:latin typeface="+mn-lt"/>
            </a:endParaRPr>
          </a:p>
        </p:txBody>
      </p:sp>
      <p:sp>
        <p:nvSpPr>
          <p:cNvPr id="3" name="Slide Number Placeholder 2"/>
          <p:cNvSpPr>
            <a:spLocks noGrp="1"/>
          </p:cNvSpPr>
          <p:nvPr>
            <p:ph type="sldNum" sz="quarter" idx="12"/>
          </p:nvPr>
        </p:nvSpPr>
        <p:spPr/>
        <p:txBody>
          <a:bodyPr/>
          <a:lstStyle/>
          <a:p>
            <a:fld id="{650AD656-6FF9-465D-B7B0-1CD0DD39CD23}" type="slidenum">
              <a:rPr lang="en-US" smtClean="0"/>
              <a:t>7</a:t>
            </a:fld>
            <a:endParaRPr lang="en-US" dirty="0"/>
          </a:p>
        </p:txBody>
      </p:sp>
      <p:sp>
        <p:nvSpPr>
          <p:cNvPr id="6" name="Speech Bubble: Rectangle 5"/>
          <p:cNvSpPr/>
          <p:nvPr/>
        </p:nvSpPr>
        <p:spPr>
          <a:xfrm>
            <a:off x="4990983" y="3419820"/>
            <a:ext cx="2440063" cy="967155"/>
          </a:xfrm>
          <a:prstGeom prst="wedgeRectCallout">
            <a:avLst>
              <a:gd name="adj1" fmla="val -69846"/>
              <a:gd name="adj2" fmla="val -10795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Double click on the “.</a:t>
            </a:r>
            <a:r>
              <a:rPr lang="en-US" dirty="0" err="1">
                <a:solidFill>
                  <a:srgbClr val="FF0000"/>
                </a:solidFill>
              </a:rPr>
              <a:t>cbp</a:t>
            </a:r>
            <a:r>
              <a:rPr lang="en-US" dirty="0">
                <a:solidFill>
                  <a:srgbClr val="FF0000"/>
                </a:solidFill>
              </a:rPr>
              <a:t>” file to open the </a:t>
            </a:r>
            <a:r>
              <a:rPr lang="en-US" b="1" dirty="0">
                <a:solidFill>
                  <a:schemeClr val="tx1"/>
                </a:solidFill>
              </a:rPr>
              <a:t>C</a:t>
            </a:r>
            <a:r>
              <a:rPr lang="en-US" dirty="0">
                <a:solidFill>
                  <a:srgbClr val="FF0000"/>
                </a:solidFill>
              </a:rPr>
              <a:t>ode::</a:t>
            </a:r>
            <a:r>
              <a:rPr lang="en-US" b="1" dirty="0">
                <a:solidFill>
                  <a:schemeClr val="tx1"/>
                </a:solidFill>
              </a:rPr>
              <a:t>B</a:t>
            </a:r>
            <a:r>
              <a:rPr lang="en-US" dirty="0">
                <a:solidFill>
                  <a:srgbClr val="FF0000"/>
                </a:solidFill>
              </a:rPr>
              <a:t>locks </a:t>
            </a:r>
            <a:r>
              <a:rPr lang="en-US" b="1" dirty="0">
                <a:solidFill>
                  <a:schemeClr val="tx1"/>
                </a:solidFill>
              </a:rPr>
              <a:t>P</a:t>
            </a:r>
            <a:r>
              <a:rPr lang="en-US" dirty="0">
                <a:solidFill>
                  <a:srgbClr val="FF0000"/>
                </a:solidFill>
              </a:rPr>
              <a:t>roject</a:t>
            </a:r>
          </a:p>
        </p:txBody>
      </p:sp>
      <p:sp>
        <p:nvSpPr>
          <p:cNvPr id="8" name="Rectangle 7"/>
          <p:cNvSpPr/>
          <p:nvPr/>
        </p:nvSpPr>
        <p:spPr>
          <a:xfrm>
            <a:off x="5903791" y="2287441"/>
            <a:ext cx="1263925" cy="2550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43503" y="2675028"/>
            <a:ext cx="1651820" cy="2359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51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50AD656-6FF9-465D-B7B0-1CD0DD39CD23}" type="slidenum">
              <a:rPr lang="en-US" smtClean="0"/>
              <a:t>8</a:t>
            </a:fld>
            <a:endParaRPr lang="en-US" dirty="0"/>
          </a:p>
        </p:txBody>
      </p:sp>
      <p:pic>
        <p:nvPicPr>
          <p:cNvPr id="2" name="Picture 1"/>
          <p:cNvPicPr>
            <a:picLocks noChangeAspect="1"/>
          </p:cNvPicPr>
          <p:nvPr/>
        </p:nvPicPr>
        <p:blipFill rotWithShape="1">
          <a:blip r:embed="rId2"/>
          <a:srcRect r="11617" b="54564"/>
          <a:stretch/>
        </p:blipFill>
        <p:spPr>
          <a:xfrm>
            <a:off x="479566" y="2771337"/>
            <a:ext cx="4089413" cy="3362179"/>
          </a:xfrm>
          <a:prstGeom prst="rect">
            <a:avLst/>
          </a:prstGeom>
        </p:spPr>
      </p:pic>
      <p:pic>
        <p:nvPicPr>
          <p:cNvPr id="7" name="Picture 6"/>
          <p:cNvPicPr>
            <a:picLocks noChangeAspect="1"/>
          </p:cNvPicPr>
          <p:nvPr/>
        </p:nvPicPr>
        <p:blipFill rotWithShape="1">
          <a:blip r:embed="rId2"/>
          <a:srcRect t="46154" r="12437"/>
          <a:stretch/>
        </p:blipFill>
        <p:spPr>
          <a:xfrm>
            <a:off x="4851980" y="2693966"/>
            <a:ext cx="3754810" cy="3692769"/>
          </a:xfrm>
          <a:prstGeom prst="rect">
            <a:avLst/>
          </a:prstGeom>
        </p:spPr>
      </p:pic>
      <p:pic>
        <p:nvPicPr>
          <p:cNvPr id="8" name="Picture 7"/>
          <p:cNvPicPr>
            <a:picLocks noChangeAspect="1"/>
          </p:cNvPicPr>
          <p:nvPr/>
        </p:nvPicPr>
        <p:blipFill>
          <a:blip r:embed="rId3"/>
          <a:stretch>
            <a:fillRect/>
          </a:stretch>
        </p:blipFill>
        <p:spPr>
          <a:xfrm>
            <a:off x="700022" y="694158"/>
            <a:ext cx="3658127" cy="1579647"/>
          </a:xfrm>
          <a:prstGeom prst="rect">
            <a:avLst/>
          </a:prstGeom>
          <a:ln w="19050">
            <a:solidFill>
              <a:schemeClr val="tx1"/>
            </a:solidFill>
          </a:ln>
        </p:spPr>
      </p:pic>
      <p:sp>
        <p:nvSpPr>
          <p:cNvPr id="9" name="TextBox 8"/>
          <p:cNvSpPr txBox="1"/>
          <p:nvPr/>
        </p:nvSpPr>
        <p:spPr>
          <a:xfrm>
            <a:off x="4851980" y="1175003"/>
            <a:ext cx="3235569" cy="369332"/>
          </a:xfrm>
          <a:prstGeom prst="rect">
            <a:avLst/>
          </a:prstGeom>
          <a:noFill/>
        </p:spPr>
        <p:txBody>
          <a:bodyPr wrap="square" rtlCol="0">
            <a:spAutoFit/>
          </a:bodyPr>
          <a:lstStyle/>
          <a:p>
            <a:pPr algn="ctr"/>
            <a:r>
              <a:rPr lang="en-US" dirty="0">
                <a:hlinkClick r:id="rId4"/>
              </a:rPr>
              <a:t>http://www.codeblocks.org</a:t>
            </a:r>
            <a:endParaRPr lang="en-US" dirty="0"/>
          </a:p>
        </p:txBody>
      </p:sp>
    </p:spTree>
    <p:extLst>
      <p:ext uri="{BB962C8B-B14F-4D97-AF65-F5344CB8AC3E}">
        <p14:creationId xmlns:p14="http://schemas.microsoft.com/office/powerpoint/2010/main" val="350149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C7F5FF-F173-4C6A-8D18-0E42316A166D}"/>
              </a:ext>
            </a:extLst>
          </p:cNvPr>
          <p:cNvPicPr>
            <a:picLocks noChangeAspect="1"/>
          </p:cNvPicPr>
          <p:nvPr/>
        </p:nvPicPr>
        <p:blipFill>
          <a:blip r:embed="rId2"/>
          <a:stretch>
            <a:fillRect/>
          </a:stretch>
        </p:blipFill>
        <p:spPr>
          <a:xfrm>
            <a:off x="1129976" y="1427121"/>
            <a:ext cx="6884048" cy="4870715"/>
          </a:xfrm>
          <a:prstGeom prst="rect">
            <a:avLst/>
          </a:prstGeom>
        </p:spPr>
      </p:pic>
      <p:sp>
        <p:nvSpPr>
          <p:cNvPr id="10" name="Title 1"/>
          <p:cNvSpPr>
            <a:spLocks noGrp="1"/>
          </p:cNvSpPr>
          <p:nvPr>
            <p:ph type="title"/>
          </p:nvPr>
        </p:nvSpPr>
        <p:spPr>
          <a:xfrm>
            <a:off x="628650" y="365126"/>
            <a:ext cx="7886700" cy="1103455"/>
          </a:xfrm>
        </p:spPr>
        <p:txBody>
          <a:bodyPr>
            <a:noAutofit/>
          </a:bodyPr>
          <a:lstStyle/>
          <a:p>
            <a:pPr algn="ctr"/>
            <a:r>
              <a:rPr lang="en-US" sz="3200" dirty="0">
                <a:latin typeface="+mn-lt"/>
              </a:rPr>
              <a:t>Lab 1 – Hello World!</a:t>
            </a:r>
            <a:endParaRPr lang="en-US" sz="3200" b="1" dirty="0">
              <a:solidFill>
                <a:srgbClr val="FF0000"/>
              </a:solidFill>
              <a:latin typeface="+mn-lt"/>
            </a:endParaRPr>
          </a:p>
        </p:txBody>
      </p:sp>
      <p:sp>
        <p:nvSpPr>
          <p:cNvPr id="3" name="Slide Number Placeholder 2"/>
          <p:cNvSpPr>
            <a:spLocks noGrp="1"/>
          </p:cNvSpPr>
          <p:nvPr>
            <p:ph type="sldNum" sz="quarter" idx="12"/>
          </p:nvPr>
        </p:nvSpPr>
        <p:spPr/>
        <p:txBody>
          <a:bodyPr/>
          <a:lstStyle/>
          <a:p>
            <a:fld id="{650AD656-6FF9-465D-B7B0-1CD0DD39CD23}" type="slidenum">
              <a:rPr lang="en-US" smtClean="0"/>
              <a:t>9</a:t>
            </a:fld>
            <a:endParaRPr lang="en-US" dirty="0"/>
          </a:p>
        </p:txBody>
      </p:sp>
      <p:sp>
        <p:nvSpPr>
          <p:cNvPr id="7" name="Speech Bubble: Rectangle 6"/>
          <p:cNvSpPr/>
          <p:nvPr/>
        </p:nvSpPr>
        <p:spPr>
          <a:xfrm>
            <a:off x="346702" y="3974578"/>
            <a:ext cx="2440063" cy="967155"/>
          </a:xfrm>
          <a:prstGeom prst="wedgeRectCallout">
            <a:avLst>
              <a:gd name="adj1" fmla="val 41713"/>
              <a:gd name="adj2" fmla="val -11159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Double click on the “.</a:t>
            </a:r>
            <a:r>
              <a:rPr lang="en-US" dirty="0" err="1">
                <a:solidFill>
                  <a:srgbClr val="FF0000"/>
                </a:solidFill>
              </a:rPr>
              <a:t>cpp</a:t>
            </a:r>
            <a:r>
              <a:rPr lang="en-US" dirty="0">
                <a:solidFill>
                  <a:srgbClr val="FF0000"/>
                </a:solidFill>
              </a:rPr>
              <a:t>” </a:t>
            </a:r>
            <a:r>
              <a:rPr lang="en-US" b="1" dirty="0">
                <a:solidFill>
                  <a:schemeClr val="tx1"/>
                </a:solidFill>
              </a:rPr>
              <a:t>(C++)</a:t>
            </a:r>
            <a:r>
              <a:rPr lang="en-US" dirty="0">
                <a:solidFill>
                  <a:srgbClr val="FF0000"/>
                </a:solidFill>
              </a:rPr>
              <a:t> file that matches the lab topic</a:t>
            </a:r>
          </a:p>
        </p:txBody>
      </p:sp>
      <p:sp>
        <p:nvSpPr>
          <p:cNvPr id="6" name="Rectangle 5"/>
          <p:cNvSpPr/>
          <p:nvPr/>
        </p:nvSpPr>
        <p:spPr>
          <a:xfrm>
            <a:off x="3207775" y="2311906"/>
            <a:ext cx="1061884" cy="1917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707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3134</TotalTime>
  <Words>423</Words>
  <Application>Microsoft Macintosh PowerPoint</Application>
  <PresentationFormat>On-screen Show (4:3)</PresentationFormat>
  <Paragraphs>96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Goals</vt:lpstr>
      <vt:lpstr>What is a compiler?</vt:lpstr>
      <vt:lpstr>What is a compiler? Cont.</vt:lpstr>
      <vt:lpstr>Console Programs</vt:lpstr>
      <vt:lpstr>Lab 1 – Hello World!</vt:lpstr>
      <vt:lpstr>Lab 1 – Hello World!</vt:lpstr>
      <vt:lpstr>PowerPoint Presentation</vt:lpstr>
      <vt:lpstr>Lab 1 – Hello World!</vt:lpstr>
      <vt:lpstr>Lab 1 – Hello World!</vt:lpstr>
      <vt:lpstr>Lab 1 – Hello World!</vt:lpstr>
      <vt:lpstr>Hints on Using Xfce &amp; Code::Blocks</vt:lpstr>
      <vt:lpstr>Now you know…</vt:lpstr>
    </vt:vector>
  </TitlesOfParts>
  <Company>Personal Use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Nicholas Corleto</cp:lastModifiedBy>
  <cp:revision>594</cp:revision>
  <cp:lastPrinted>2015-06-01T00:45:11Z</cp:lastPrinted>
  <dcterms:created xsi:type="dcterms:W3CDTF">2014-09-21T17:58:26Z</dcterms:created>
  <dcterms:modified xsi:type="dcterms:W3CDTF">2019-08-14T12:49:10Z</dcterms:modified>
</cp:coreProperties>
</file>