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74" r:id="rId2"/>
    <p:sldId id="396" r:id="rId3"/>
    <p:sldId id="417" r:id="rId4"/>
    <p:sldId id="418" r:id="rId5"/>
    <p:sldId id="419" r:id="rId6"/>
    <p:sldId id="420" r:id="rId7"/>
    <p:sldId id="421" r:id="rId8"/>
    <p:sldId id="422" r:id="rId9"/>
    <p:sldId id="423" r:id="rId10"/>
    <p:sldId id="424" r:id="rId11"/>
    <p:sldId id="425" r:id="rId12"/>
    <p:sldId id="426" r:id="rId13"/>
    <p:sldId id="416" r:id="rId14"/>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7" d="100"/>
          <a:sy n="127" d="100"/>
        </p:scale>
        <p:origin x="1176" y="18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sz="quarter" idx="1"/>
          </p:nvPr>
        </p:nvSpPr>
        <p:spPr>
          <a:xfrm>
            <a:off x="4008705" y="1"/>
            <a:ext cx="3066732" cy="470073"/>
          </a:xfrm>
          <a:prstGeom prst="rect">
            <a:avLst/>
          </a:prstGeom>
        </p:spPr>
        <p:txBody>
          <a:bodyPr vert="horz" lIns="92638" tIns="46319" rIns="92638" bIns="46319" rtlCol="0"/>
          <a:lstStyle>
            <a:lvl1pPr algn="r">
              <a:defRPr sz="1200"/>
            </a:lvl1pPr>
          </a:lstStyle>
          <a:p>
            <a:fld id="{A241AC98-512A-4A35-865E-757B6C1F07A2}" type="datetimeFigureOut">
              <a:rPr lang="en-US" smtClean="0"/>
              <a:t>8/14/19</a:t>
            </a:fld>
            <a:endParaRPr lang="en-US"/>
          </a:p>
        </p:txBody>
      </p:sp>
      <p:sp>
        <p:nvSpPr>
          <p:cNvPr id="4" name="Footer Placeholder 3"/>
          <p:cNvSpPr>
            <a:spLocks noGrp="1"/>
          </p:cNvSpPr>
          <p:nvPr>
            <p:ph type="ftr" sz="quarter" idx="2"/>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005"/>
            <a:ext cx="3066732" cy="470073"/>
          </a:xfrm>
          <a:prstGeom prst="rect">
            <a:avLst/>
          </a:prstGeom>
        </p:spPr>
        <p:txBody>
          <a:bodyPr vert="horz" lIns="92638" tIns="46319" rIns="92638" bIns="46319" rtlCol="0" anchor="b"/>
          <a:lstStyle>
            <a:lvl1pPr algn="r">
              <a:defRPr sz="1200"/>
            </a:lvl1pPr>
          </a:lstStyle>
          <a:p>
            <a:fld id="{825528D0-251A-41BC-8967-C65EDA3BFD3D}" type="slidenum">
              <a:rPr lang="en-US" smtClean="0"/>
              <a:t>‹#›</a:t>
            </a:fld>
            <a:endParaRPr lang="en-US"/>
          </a:p>
        </p:txBody>
      </p:sp>
    </p:spTree>
    <p:extLst>
      <p:ext uri="{BB962C8B-B14F-4D97-AF65-F5344CB8AC3E}">
        <p14:creationId xmlns:p14="http://schemas.microsoft.com/office/powerpoint/2010/main" val="358619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idx="1"/>
          </p:nvPr>
        </p:nvSpPr>
        <p:spPr>
          <a:xfrm>
            <a:off x="4008705" y="1"/>
            <a:ext cx="3066732" cy="470073"/>
          </a:xfrm>
          <a:prstGeom prst="rect">
            <a:avLst/>
          </a:prstGeom>
        </p:spPr>
        <p:txBody>
          <a:bodyPr vert="horz" lIns="92638" tIns="46319" rIns="92638" bIns="46319" rtlCol="0"/>
          <a:lstStyle>
            <a:lvl1pPr algn="r">
              <a:defRPr sz="1200"/>
            </a:lvl1pPr>
          </a:lstStyle>
          <a:p>
            <a:fld id="{3854CEE7-15DE-41D9-8CA2-D1E137B1D850}" type="datetimeFigureOut">
              <a:rPr lang="en-US" smtClean="0"/>
              <a:t>8/14/19</a:t>
            </a:fld>
            <a:endParaRPr lang="en-US"/>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2638" tIns="46319" rIns="92638" bIns="46319" rtlCol="0" anchor="ctr"/>
          <a:lstStyle/>
          <a:p>
            <a:endParaRPr lang="en-US"/>
          </a:p>
        </p:txBody>
      </p:sp>
      <p:sp>
        <p:nvSpPr>
          <p:cNvPr id="5" name="Notes Placeholder 4"/>
          <p:cNvSpPr>
            <a:spLocks noGrp="1"/>
          </p:cNvSpPr>
          <p:nvPr>
            <p:ph type="body" sz="quarter" idx="3"/>
          </p:nvPr>
        </p:nvSpPr>
        <p:spPr>
          <a:xfrm>
            <a:off x="707708" y="4505662"/>
            <a:ext cx="5661660" cy="3687031"/>
          </a:xfrm>
          <a:prstGeom prst="rect">
            <a:avLst/>
          </a:prstGeom>
        </p:spPr>
        <p:txBody>
          <a:bodyPr vert="horz" lIns="92638" tIns="46319" rIns="92638" bIns="463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005"/>
            <a:ext cx="3066732" cy="470073"/>
          </a:xfrm>
          <a:prstGeom prst="rect">
            <a:avLst/>
          </a:prstGeom>
        </p:spPr>
        <p:txBody>
          <a:bodyPr vert="horz" lIns="92638" tIns="46319" rIns="92638" bIns="46319" rtlCol="0" anchor="b"/>
          <a:lstStyle>
            <a:lvl1pPr algn="r">
              <a:defRPr sz="1200"/>
            </a:lvl1pPr>
          </a:lstStyle>
          <a:p>
            <a:fld id="{76317BBA-0BC6-419B-B826-088209688372}" type="slidenum">
              <a:rPr lang="en-US" smtClean="0"/>
              <a:t>‹#›</a:t>
            </a:fld>
            <a:endParaRPr lang="en-US"/>
          </a:p>
        </p:txBody>
      </p:sp>
    </p:spTree>
    <p:extLst>
      <p:ext uri="{BB962C8B-B14F-4D97-AF65-F5344CB8AC3E}">
        <p14:creationId xmlns:p14="http://schemas.microsoft.com/office/powerpoint/2010/main" val="3541192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a:t>
            </a:fld>
            <a:endParaRPr lang="en-US"/>
          </a:p>
        </p:txBody>
      </p:sp>
    </p:spTree>
    <p:extLst>
      <p:ext uri="{BB962C8B-B14F-4D97-AF65-F5344CB8AC3E}">
        <p14:creationId xmlns:p14="http://schemas.microsoft.com/office/powerpoint/2010/main" val="423965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4FDDA-ABCA-40BA-9975-E0D9813D6353}"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327706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E1D5A-0E9C-4234-8101-7D03A627E047}"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370559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DCFD1-916E-43F8-82AE-847A5C597407}"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234793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3FBD-CC30-47B9-AAEF-9352C2B49A77}"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88526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E3EE6-66B4-4BA5-A519-DBF2C2B1F177}"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7109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9BC22D-AF68-411F-B815-467F4E1E6F7F}" type="datetime1">
              <a:rPr lang="en-US" smtClean="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182292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4DAA3-81B6-4150-9666-800D021D6D0B}" type="datetime1">
              <a:rPr lang="en-US" smtClean="0"/>
              <a:t>8/14/19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31565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D9BD61-615A-4BDA-814B-0BC7DA5D9A6F}" type="datetime1">
              <a:rPr lang="en-US" smtClean="0"/>
              <a:t>8/14/19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18244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FEF6D-6AEA-444D-99BC-5C6A5F166DE4}" type="datetime1">
              <a:rPr lang="en-US" smtClean="0"/>
              <a:t>8/14/19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348027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8E7B5-D421-434E-A3A4-CC9D8FC286B2}" type="datetime1">
              <a:rPr lang="en-US" smtClean="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160869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37BAC9-1CBB-4637-B145-A7BE894F5231}" type="datetime1">
              <a:rPr lang="en-US" smtClean="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41379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1DD64-F421-4412-A812-57F989544817}" type="datetime1">
              <a:rPr lang="en-US" smtClean="0"/>
              <a:t>8/14/19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AD656-6FF9-465D-B7B0-1CD0DD39CD23}" type="slidenum">
              <a:rPr lang="en-US" smtClean="0"/>
              <a:t>‹#›</a:t>
            </a:fld>
            <a:endParaRPr lang="en-US" dirty="0"/>
          </a:p>
        </p:txBody>
      </p:sp>
    </p:spTree>
    <p:extLst>
      <p:ext uri="{BB962C8B-B14F-4D97-AF65-F5344CB8AC3E}">
        <p14:creationId xmlns:p14="http://schemas.microsoft.com/office/powerpoint/2010/main" val="1030969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3711" y="783949"/>
            <a:ext cx="4399962" cy="2253422"/>
          </a:xfrm>
          <a:prstGeom prst="rect">
            <a:avLst/>
          </a:prstGeom>
        </p:spPr>
      </p:pic>
      <p:pic>
        <p:nvPicPr>
          <p:cNvPr id="3" name="Picture 2"/>
          <p:cNvPicPr>
            <a:picLocks noChangeAspect="1"/>
          </p:cNvPicPr>
          <p:nvPr/>
        </p:nvPicPr>
        <p:blipFill>
          <a:blip r:embed="rId3"/>
          <a:stretch>
            <a:fillRect/>
          </a:stretch>
        </p:blipFill>
        <p:spPr>
          <a:xfrm>
            <a:off x="2047837" y="2037842"/>
            <a:ext cx="3261090" cy="2810024"/>
          </a:xfrm>
          <a:prstGeom prst="rect">
            <a:avLst/>
          </a:prstGeom>
        </p:spPr>
      </p:pic>
      <p:pic>
        <p:nvPicPr>
          <p:cNvPr id="8" name="Picture 7"/>
          <p:cNvPicPr>
            <a:picLocks noChangeAspect="1"/>
          </p:cNvPicPr>
          <p:nvPr/>
        </p:nvPicPr>
        <p:blipFill>
          <a:blip r:embed="rId4"/>
          <a:stretch>
            <a:fillRect/>
          </a:stretch>
        </p:blipFill>
        <p:spPr>
          <a:xfrm>
            <a:off x="3336348" y="4712277"/>
            <a:ext cx="2447925" cy="1866900"/>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2618" y="4431247"/>
            <a:ext cx="2521527" cy="1670512"/>
          </a:xfrm>
          <a:prstGeom prst="rect">
            <a:avLst/>
          </a:prstGeom>
        </p:spPr>
      </p:pic>
      <p:sp>
        <p:nvSpPr>
          <p:cNvPr id="11" name="TextBox 10">
            <a:extLst>
              <a:ext uri="{FF2B5EF4-FFF2-40B4-BE49-F238E27FC236}">
                <a16:creationId xmlns:a16="http://schemas.microsoft.com/office/drawing/2014/main" id="{28BD1FE5-8CB5-4983-AA2B-0B6C1209F452}"/>
              </a:ext>
            </a:extLst>
          </p:cNvPr>
          <p:cNvSpPr txBox="1"/>
          <p:nvPr/>
        </p:nvSpPr>
        <p:spPr>
          <a:xfrm>
            <a:off x="5697345" y="814191"/>
            <a:ext cx="3172691" cy="1200329"/>
          </a:xfrm>
          <a:prstGeom prst="rect">
            <a:avLst/>
          </a:prstGeom>
          <a:noFill/>
        </p:spPr>
        <p:txBody>
          <a:bodyPr wrap="square" rtlCol="0">
            <a:spAutoFit/>
          </a:bodyPr>
          <a:lstStyle/>
          <a:p>
            <a:pPr algn="ctr"/>
            <a:r>
              <a:rPr lang="en-US" sz="2400" b="1" dirty="0"/>
              <a:t>Survey of</a:t>
            </a:r>
          </a:p>
          <a:p>
            <a:pPr algn="ctr"/>
            <a:r>
              <a:rPr lang="en-US" sz="2400" b="1" dirty="0"/>
              <a:t>Scientific Computing</a:t>
            </a:r>
          </a:p>
          <a:p>
            <a:pPr algn="ctr"/>
            <a:r>
              <a:rPr lang="en-US" sz="2400" dirty="0"/>
              <a:t>(</a:t>
            </a:r>
            <a:r>
              <a:rPr lang="en-US" sz="2400" dirty="0" err="1"/>
              <a:t>SciComp</a:t>
            </a:r>
            <a:r>
              <a:rPr lang="en-US" sz="2400" dirty="0"/>
              <a:t>)</a:t>
            </a:r>
          </a:p>
        </p:txBody>
      </p:sp>
      <p:sp>
        <p:nvSpPr>
          <p:cNvPr id="12" name="TextBox 11">
            <a:extLst>
              <a:ext uri="{FF2B5EF4-FFF2-40B4-BE49-F238E27FC236}">
                <a16:creationId xmlns:a16="http://schemas.microsoft.com/office/drawing/2014/main" id="{B96F49F3-90CB-4580-B6E1-688074D23599}"/>
              </a:ext>
            </a:extLst>
          </p:cNvPr>
          <p:cNvSpPr txBox="1"/>
          <p:nvPr/>
        </p:nvSpPr>
        <p:spPr>
          <a:xfrm>
            <a:off x="5961841" y="4389111"/>
            <a:ext cx="2643698" cy="646331"/>
          </a:xfrm>
          <a:prstGeom prst="rect">
            <a:avLst/>
          </a:prstGeom>
          <a:noFill/>
        </p:spPr>
        <p:txBody>
          <a:bodyPr wrap="square" rtlCol="0">
            <a:spAutoFit/>
          </a:bodyPr>
          <a:lstStyle/>
          <a:p>
            <a:pPr algn="ctr"/>
            <a:r>
              <a:rPr lang="fr-FR" b="1" dirty="0"/>
              <a:t>Unit 1</a:t>
            </a:r>
          </a:p>
          <a:p>
            <a:pPr algn="ctr"/>
            <a:r>
              <a:rPr lang="fr-FR" dirty="0"/>
              <a:t>Structure of a Program</a:t>
            </a:r>
            <a:endParaRPr lang="en-US" dirty="0"/>
          </a:p>
        </p:txBody>
      </p:sp>
    </p:spTree>
    <p:extLst>
      <p:ext uri="{BB962C8B-B14F-4D97-AF65-F5344CB8AC3E}">
        <p14:creationId xmlns:p14="http://schemas.microsoft.com/office/powerpoint/2010/main" val="400309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Comments</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4"/>
            <a:ext cx="8561196" cy="5737605"/>
          </a:xfrm>
        </p:spPr>
        <p:txBody>
          <a:bodyPr>
            <a:noAutofit/>
          </a:bodyPr>
          <a:lstStyle/>
          <a:p>
            <a:pPr marL="0" indent="0">
              <a:lnSpc>
                <a:spcPct val="120000"/>
              </a:lnSpc>
              <a:buNone/>
            </a:pPr>
            <a:r>
              <a:rPr lang="en-US" sz="1600" dirty="0"/>
              <a:t>Let's add comments to our second program:</a:t>
            </a:r>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r>
              <a:rPr lang="en-US" sz="1600" dirty="0"/>
              <a:t>If comments are included within the source code of a program without using the comment characters combinations //, /* or */, the compiler takes them as if they were C++ expressions, most likely causing the compilation to fail with one, or several, error messages.</a:t>
            </a:r>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10</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115C2E0-E85B-E543-81BB-8A18C9C2D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76" y="1454738"/>
            <a:ext cx="7968343" cy="1771966"/>
          </a:xfrm>
          <a:prstGeom prst="rect">
            <a:avLst/>
          </a:prstGeom>
        </p:spPr>
      </p:pic>
    </p:spTree>
    <p:extLst>
      <p:ext uri="{BB962C8B-B14F-4D97-AF65-F5344CB8AC3E}">
        <p14:creationId xmlns:p14="http://schemas.microsoft.com/office/powerpoint/2010/main" val="145164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Using namespace </a:t>
            </a:r>
            <a:r>
              <a:rPr lang="en-US" sz="2400" b="1" dirty="0" err="1"/>
              <a:t>std</a:t>
            </a:r>
            <a:endParaRPr lang="en-US" sz="2400" b="1"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4"/>
            <a:ext cx="8561196" cy="5737605"/>
          </a:xfrm>
        </p:spPr>
        <p:txBody>
          <a:bodyPr>
            <a:noAutofit/>
          </a:bodyPr>
          <a:lstStyle/>
          <a:p>
            <a:pPr marL="0" indent="0">
              <a:lnSpc>
                <a:spcPct val="120000"/>
              </a:lnSpc>
              <a:buNone/>
            </a:pPr>
            <a:r>
              <a:rPr lang="en-US" sz="1600" dirty="0"/>
              <a:t>If you have seen C++ code before, you may have seen </a:t>
            </a:r>
            <a:r>
              <a:rPr lang="en-US" sz="1600" dirty="0" err="1"/>
              <a:t>cout</a:t>
            </a:r>
            <a:r>
              <a:rPr lang="en-US" sz="1600" dirty="0"/>
              <a:t> being used instead of </a:t>
            </a:r>
            <a:r>
              <a:rPr lang="en-US" sz="1600" dirty="0" err="1"/>
              <a:t>std</a:t>
            </a:r>
            <a:r>
              <a:rPr lang="en-US" sz="1600" dirty="0"/>
              <a:t>::</a:t>
            </a:r>
            <a:r>
              <a:rPr lang="en-US" sz="1600" dirty="0" err="1"/>
              <a:t>cout</a:t>
            </a:r>
            <a:r>
              <a:rPr lang="en-US" sz="1600" dirty="0"/>
              <a:t>. Both name the same object: the first one uses its </a:t>
            </a:r>
            <a:r>
              <a:rPr lang="en-US" sz="1600" b="1" i="1" dirty="0"/>
              <a:t>unqualified name</a:t>
            </a:r>
            <a:r>
              <a:rPr lang="en-US" sz="1600" dirty="0"/>
              <a:t> (</a:t>
            </a:r>
            <a:r>
              <a:rPr lang="en-US" sz="1600" dirty="0" err="1"/>
              <a:t>cout</a:t>
            </a:r>
            <a:r>
              <a:rPr lang="en-US" sz="1600" dirty="0"/>
              <a:t>), while the second qualifies it directly within the </a:t>
            </a:r>
            <a:r>
              <a:rPr lang="en-US" sz="1600" b="1" i="1" dirty="0"/>
              <a:t>namespace</a:t>
            </a:r>
            <a:r>
              <a:rPr lang="en-US" sz="1600" b="1" dirty="0"/>
              <a:t> </a:t>
            </a:r>
            <a:r>
              <a:rPr lang="en-US" sz="1600" b="1" dirty="0" err="1"/>
              <a:t>std</a:t>
            </a:r>
            <a:r>
              <a:rPr lang="en-US" sz="1600" b="1" dirty="0"/>
              <a:t> </a:t>
            </a:r>
            <a:r>
              <a:rPr lang="en-US" sz="1600" dirty="0"/>
              <a:t>(as </a:t>
            </a:r>
            <a:r>
              <a:rPr lang="en-US" sz="1600" dirty="0" err="1"/>
              <a:t>std</a:t>
            </a:r>
            <a:r>
              <a:rPr lang="en-US" sz="1600" dirty="0"/>
              <a:t>::</a:t>
            </a:r>
            <a:r>
              <a:rPr lang="en-US" sz="1600" dirty="0" err="1"/>
              <a:t>cout</a:t>
            </a:r>
            <a:r>
              <a:rPr lang="en-US" sz="1600" dirty="0"/>
              <a:t>).</a:t>
            </a:r>
            <a:br>
              <a:rPr lang="en-US" sz="1600" dirty="0"/>
            </a:br>
            <a:br>
              <a:rPr lang="en-US" sz="1600" dirty="0"/>
            </a:br>
            <a:r>
              <a:rPr lang="en-US" sz="1600" dirty="0" err="1"/>
              <a:t>cout</a:t>
            </a:r>
            <a:r>
              <a:rPr lang="en-US" sz="1600" dirty="0"/>
              <a:t> is part of the standard library, and all the elements in the standard C++ library are declared within what is called a </a:t>
            </a:r>
            <a:r>
              <a:rPr lang="en-US" sz="1600" i="1" dirty="0"/>
              <a:t>namespace</a:t>
            </a:r>
            <a:r>
              <a:rPr lang="en-US" sz="1600" dirty="0"/>
              <a:t>: the namespace std.</a:t>
            </a:r>
            <a:br>
              <a:rPr lang="en-US" sz="1600" dirty="0"/>
            </a:br>
            <a:br>
              <a:rPr lang="en-US" sz="1600" dirty="0"/>
            </a:br>
            <a:r>
              <a:rPr lang="en-US" sz="1600" dirty="0"/>
              <a:t>In order to refer to the elements in the </a:t>
            </a:r>
            <a:r>
              <a:rPr lang="en-US" sz="1600" dirty="0" err="1"/>
              <a:t>std</a:t>
            </a:r>
            <a:r>
              <a:rPr lang="en-US" sz="1600" dirty="0"/>
              <a:t> namespace a program shall either qualify each and every use of elements of the library (as we have done by prefixing </a:t>
            </a:r>
            <a:r>
              <a:rPr lang="en-US" sz="1600" dirty="0" err="1"/>
              <a:t>cout</a:t>
            </a:r>
            <a:r>
              <a:rPr lang="en-US" sz="1600" dirty="0"/>
              <a:t> with </a:t>
            </a:r>
            <a:r>
              <a:rPr lang="en-US" sz="1600" dirty="0" err="1"/>
              <a:t>std</a:t>
            </a:r>
            <a:r>
              <a:rPr lang="en-US" sz="1600" dirty="0"/>
              <a:t>::), or introduce visibility of its components. The most typical way to introduce visibility of these components is by means of </a:t>
            </a:r>
            <a:r>
              <a:rPr lang="en-US" sz="1600" i="1" dirty="0"/>
              <a:t>using declarations</a:t>
            </a:r>
            <a:r>
              <a:rPr lang="en-US" sz="1600" dirty="0"/>
              <a:t>:</a:t>
            </a:r>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11</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3AC7481-8307-0642-AAA3-A6172EB14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410" y="4281201"/>
            <a:ext cx="2841015" cy="461665"/>
          </a:xfrm>
          <a:prstGeom prst="rect">
            <a:avLst/>
          </a:prstGeom>
        </p:spPr>
      </p:pic>
    </p:spTree>
    <p:extLst>
      <p:ext uri="{BB962C8B-B14F-4D97-AF65-F5344CB8AC3E}">
        <p14:creationId xmlns:p14="http://schemas.microsoft.com/office/powerpoint/2010/main" val="302355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Using namespace </a:t>
            </a:r>
            <a:r>
              <a:rPr lang="en-US" sz="2400" b="1" dirty="0" err="1"/>
              <a:t>std</a:t>
            </a:r>
            <a:endParaRPr lang="en-US" sz="2400" b="1"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4"/>
            <a:ext cx="8561196" cy="5737605"/>
          </a:xfrm>
        </p:spPr>
        <p:txBody>
          <a:bodyPr>
            <a:noAutofit/>
          </a:bodyPr>
          <a:lstStyle/>
          <a:p>
            <a:pPr marL="0" indent="0">
              <a:lnSpc>
                <a:spcPct val="120000"/>
              </a:lnSpc>
              <a:buNone/>
            </a:pPr>
            <a:endParaRPr lang="en-US" sz="1600" dirty="0"/>
          </a:p>
          <a:p>
            <a:pPr marL="0" indent="0">
              <a:lnSpc>
                <a:spcPct val="120000"/>
              </a:lnSpc>
              <a:buNone/>
            </a:pPr>
            <a:endParaRPr lang="en-US" sz="1600" dirty="0"/>
          </a:p>
          <a:p>
            <a:pPr marL="0" indent="0">
              <a:lnSpc>
                <a:spcPct val="120000"/>
              </a:lnSpc>
              <a:buNone/>
            </a:pPr>
            <a:r>
              <a:rPr lang="en-US" sz="1600" dirty="0"/>
              <a:t>The above declaration allows all elements in the </a:t>
            </a:r>
            <a:r>
              <a:rPr lang="en-US" sz="1600" dirty="0" err="1"/>
              <a:t>std</a:t>
            </a:r>
            <a:r>
              <a:rPr lang="en-US" sz="1600" dirty="0"/>
              <a:t> namespace to be accessed in an </a:t>
            </a:r>
            <a:r>
              <a:rPr lang="en-US" sz="1600" i="1" dirty="0"/>
              <a:t>unqualified</a:t>
            </a:r>
            <a:r>
              <a:rPr lang="en-US" sz="1600" dirty="0"/>
              <a:t> manner (without the </a:t>
            </a:r>
            <a:r>
              <a:rPr lang="en-US" sz="1600" dirty="0" err="1"/>
              <a:t>std</a:t>
            </a:r>
            <a:r>
              <a:rPr lang="en-US" sz="1600" dirty="0"/>
              <a:t>:: prefix).</a:t>
            </a:r>
            <a:br>
              <a:rPr lang="en-US" sz="1600" dirty="0"/>
            </a:br>
            <a:br>
              <a:rPr lang="en-US" sz="1600" dirty="0"/>
            </a:br>
            <a:r>
              <a:rPr lang="en-US" sz="1600" dirty="0"/>
              <a:t>With this in mind, the last example can be rewritten to make unqualified uses of </a:t>
            </a:r>
            <a:r>
              <a:rPr lang="en-US" sz="1600" dirty="0" err="1"/>
              <a:t>cout</a:t>
            </a:r>
            <a:r>
              <a:rPr lang="en-US" sz="1600" dirty="0"/>
              <a:t> as:</a:t>
            </a:r>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r>
              <a:rPr lang="en-US" sz="1600" dirty="0"/>
              <a:t>Both ways of accessing the elements of the </a:t>
            </a:r>
            <a:r>
              <a:rPr lang="en-US" sz="1600" dirty="0" err="1"/>
              <a:t>std</a:t>
            </a:r>
            <a:r>
              <a:rPr lang="en-US" sz="1600" dirty="0"/>
              <a:t> namespace (explicit qualification and </a:t>
            </a:r>
            <a:r>
              <a:rPr lang="en-US" sz="1600" i="1" dirty="0"/>
              <a:t>using</a:t>
            </a:r>
            <a:r>
              <a:rPr lang="en-US" sz="1600" dirty="0"/>
              <a:t> declarations) are valid in C++ and produce the exact same behavior. For simplicity, and to improve readability, in these examples we will more often use this latter approach with </a:t>
            </a:r>
            <a:r>
              <a:rPr lang="en-US" sz="1600" i="1" dirty="0"/>
              <a:t>using</a:t>
            </a:r>
            <a:r>
              <a:rPr lang="en-US" sz="1600" dirty="0"/>
              <a:t> declarations, although note that </a:t>
            </a:r>
            <a:r>
              <a:rPr lang="en-US" sz="1600" i="1" dirty="0"/>
              <a:t>explicit qualification</a:t>
            </a:r>
            <a:r>
              <a:rPr lang="en-US" sz="1600" dirty="0"/>
              <a:t> is the only way to guarantee that name collisions never happen.</a:t>
            </a:r>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12</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3AC7481-8307-0642-AAA3-A6172EB14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64" y="854651"/>
            <a:ext cx="2841015" cy="461665"/>
          </a:xfrm>
          <a:prstGeom prst="rect">
            <a:avLst/>
          </a:prstGeom>
        </p:spPr>
      </p:pic>
      <p:pic>
        <p:nvPicPr>
          <p:cNvPr id="7" name="Picture 6">
            <a:extLst>
              <a:ext uri="{FF2B5EF4-FFF2-40B4-BE49-F238E27FC236}">
                <a16:creationId xmlns:a16="http://schemas.microsoft.com/office/drawing/2014/main" id="{A10D7A71-C8A3-D544-8808-71A9D9895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785" y="3005405"/>
            <a:ext cx="7420429" cy="1440558"/>
          </a:xfrm>
          <a:prstGeom prst="rect">
            <a:avLst/>
          </a:prstGeom>
        </p:spPr>
      </p:pic>
    </p:spTree>
    <p:extLst>
      <p:ext uri="{BB962C8B-B14F-4D97-AF65-F5344CB8AC3E}">
        <p14:creationId xmlns:p14="http://schemas.microsoft.com/office/powerpoint/2010/main" val="413514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Now you know…</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Understand the general program structure</a:t>
            </a:r>
          </a:p>
          <a:p>
            <a:pPr>
              <a:spcBef>
                <a:spcPts val="0"/>
              </a:spcBef>
              <a:spcAft>
                <a:spcPts val="1200"/>
              </a:spcAft>
            </a:pPr>
            <a:r>
              <a:rPr lang="en-US" sz="2400" dirty="0"/>
              <a:t>Begin to identify some code syntax</a:t>
            </a:r>
          </a:p>
          <a:p>
            <a:pPr lvl="1">
              <a:spcBef>
                <a:spcPts val="0"/>
              </a:spcBef>
              <a:spcAft>
                <a:spcPts val="1200"/>
              </a:spcAft>
            </a:pPr>
            <a:r>
              <a:rPr lang="en-US" sz="2000" dirty="0"/>
              <a:t>Comments</a:t>
            </a:r>
          </a:p>
          <a:p>
            <a:pPr lvl="1">
              <a:spcBef>
                <a:spcPts val="0"/>
              </a:spcBef>
              <a:spcAft>
                <a:spcPts val="1200"/>
              </a:spcAft>
            </a:pPr>
            <a:r>
              <a:rPr lang="en-US" sz="2000" dirty="0"/>
              <a:t>Namespace </a:t>
            </a:r>
            <a:r>
              <a:rPr lang="en-US" sz="2000" dirty="0" err="1"/>
              <a:t>std</a:t>
            </a:r>
            <a:endParaRPr lang="en-US" sz="2000" dirty="0"/>
          </a:p>
          <a:p>
            <a:pPr>
              <a:spcBef>
                <a:spcPts val="0"/>
              </a:spcBef>
              <a:spcAft>
                <a:spcPts val="1200"/>
              </a:spcAft>
            </a:pPr>
            <a:r>
              <a:rPr lang="en-US" sz="2400" dirty="0"/>
              <a:t>Modify your first program “Hello World”</a:t>
            </a:r>
          </a:p>
          <a:p>
            <a:pPr marL="0" indent="0">
              <a:spcBef>
                <a:spcPts val="0"/>
              </a:spcBef>
              <a:spcAft>
                <a:spcPts val="1200"/>
              </a:spcAft>
              <a:buNone/>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13</a:t>
            </a:fld>
            <a:endParaRPr lang="en-US" dirty="0"/>
          </a:p>
        </p:txBody>
      </p:sp>
    </p:spTree>
    <p:extLst>
      <p:ext uri="{BB962C8B-B14F-4D97-AF65-F5344CB8AC3E}">
        <p14:creationId xmlns:p14="http://schemas.microsoft.com/office/powerpoint/2010/main" val="35427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Goals</a:t>
            </a:r>
          </a:p>
        </p:txBody>
      </p:sp>
      <p:sp>
        <p:nvSpPr>
          <p:cNvPr id="3" name="Content Placeholder 2"/>
          <p:cNvSpPr>
            <a:spLocks noGrp="1"/>
          </p:cNvSpPr>
          <p:nvPr>
            <p:ph idx="1"/>
          </p:nvPr>
        </p:nvSpPr>
        <p:spPr>
          <a:xfrm>
            <a:off x="628650" y="1825624"/>
            <a:ext cx="7886700" cy="4589689"/>
          </a:xfrm>
        </p:spPr>
        <p:txBody>
          <a:bodyPr>
            <a:noAutofit/>
          </a:bodyPr>
          <a:lstStyle/>
          <a:p>
            <a:pPr>
              <a:spcBef>
                <a:spcPts val="0"/>
              </a:spcBef>
              <a:spcAft>
                <a:spcPts val="1200"/>
              </a:spcAft>
            </a:pPr>
            <a:r>
              <a:rPr lang="en-US" sz="2400" dirty="0"/>
              <a:t>Understand the general program structure</a:t>
            </a:r>
          </a:p>
          <a:p>
            <a:pPr>
              <a:spcBef>
                <a:spcPts val="0"/>
              </a:spcBef>
              <a:spcAft>
                <a:spcPts val="1200"/>
              </a:spcAft>
            </a:pPr>
            <a:r>
              <a:rPr lang="en-US" sz="2400" dirty="0"/>
              <a:t>Begin to identify some code syntax</a:t>
            </a:r>
          </a:p>
          <a:p>
            <a:pPr lvl="1">
              <a:spcBef>
                <a:spcPts val="0"/>
              </a:spcBef>
              <a:spcAft>
                <a:spcPts val="1200"/>
              </a:spcAft>
            </a:pPr>
            <a:r>
              <a:rPr lang="en-US" sz="2000" dirty="0"/>
              <a:t>Comments</a:t>
            </a:r>
          </a:p>
          <a:p>
            <a:pPr lvl="1">
              <a:spcBef>
                <a:spcPts val="0"/>
              </a:spcBef>
              <a:spcAft>
                <a:spcPts val="1200"/>
              </a:spcAft>
            </a:pPr>
            <a:r>
              <a:rPr lang="en-US" sz="2000" dirty="0"/>
              <a:t>Namespace </a:t>
            </a:r>
            <a:r>
              <a:rPr lang="en-US" sz="2000" dirty="0" err="1"/>
              <a:t>std</a:t>
            </a:r>
            <a:endParaRPr lang="en-US" sz="2000" dirty="0"/>
          </a:p>
          <a:p>
            <a:pPr>
              <a:spcBef>
                <a:spcPts val="0"/>
              </a:spcBef>
              <a:spcAft>
                <a:spcPts val="1200"/>
              </a:spcAft>
            </a:pPr>
            <a:r>
              <a:rPr lang="en-US" sz="2400"/>
              <a:t>Modify your first program “Hello World”</a:t>
            </a:r>
          </a:p>
          <a:p>
            <a:pPr lvl="1">
              <a:spcBef>
                <a:spcPts val="0"/>
              </a:spcBef>
              <a:spcAft>
                <a:spcPts val="1200"/>
              </a:spcAft>
            </a:pPr>
            <a:endParaRPr lang="en-US" sz="2000" dirty="0"/>
          </a:p>
          <a:p>
            <a:pPr>
              <a:spcBef>
                <a:spcPts val="0"/>
              </a:spcBef>
              <a:spcAft>
                <a:spcPts val="1200"/>
              </a:spcAft>
            </a:pPr>
            <a:endParaRPr lang="en-US" sz="2400" dirty="0"/>
          </a:p>
          <a:p>
            <a:pPr marL="0" indent="0">
              <a:spcBef>
                <a:spcPts val="0"/>
              </a:spcBef>
              <a:spcAft>
                <a:spcPts val="1200"/>
              </a:spcAft>
              <a:buNone/>
            </a:pPr>
            <a:endParaRPr lang="en-US" sz="2400" dirty="0"/>
          </a:p>
        </p:txBody>
      </p:sp>
      <p:sp>
        <p:nvSpPr>
          <p:cNvPr id="6" name="Slide Number Placeholder 5"/>
          <p:cNvSpPr>
            <a:spLocks noGrp="1"/>
          </p:cNvSpPr>
          <p:nvPr>
            <p:ph type="sldNum" sz="quarter" idx="12"/>
          </p:nvPr>
        </p:nvSpPr>
        <p:spPr/>
        <p:txBody>
          <a:bodyPr/>
          <a:lstStyle/>
          <a:p>
            <a:fld id="{650AD656-6FF9-465D-B7B0-1CD0DD39CD23}" type="slidenum">
              <a:rPr lang="en-US" smtClean="0"/>
              <a:t>2</a:t>
            </a:fld>
            <a:endParaRPr lang="en-US" dirty="0"/>
          </a:p>
        </p:txBody>
      </p:sp>
    </p:spTree>
    <p:extLst>
      <p:ext uri="{BB962C8B-B14F-4D97-AF65-F5344CB8AC3E}">
        <p14:creationId xmlns:p14="http://schemas.microsoft.com/office/powerpoint/2010/main" val="101445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Structure of a Program</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5"/>
            <a:ext cx="8561196" cy="5632866"/>
          </a:xfrm>
        </p:spPr>
        <p:txBody>
          <a:bodyPr>
            <a:normAutofit fontScale="55000" lnSpcReduction="20000"/>
          </a:bodyPr>
          <a:lstStyle/>
          <a:p>
            <a:pPr marL="0" indent="0">
              <a:buNone/>
            </a:pPr>
            <a:r>
              <a:rPr lang="en-US" sz="2900" dirty="0"/>
              <a:t>The best way to learn a programming language is by writing programs. Typically, the first program beginners write is a program called "Hello World", which simply prints "Hello World" to your computer screen. Although it is very simple, it contains all the fundamental components C++ programs have:</a:t>
            </a:r>
          </a:p>
          <a:p>
            <a:pPr marL="0" indent="0">
              <a:buNone/>
            </a:pPr>
            <a:endParaRPr lang="en-US" sz="2900" dirty="0"/>
          </a:p>
          <a:p>
            <a:pPr marL="0" indent="0">
              <a:buNone/>
            </a:pPr>
            <a:endParaRPr lang="en-US" sz="2900" dirty="0"/>
          </a:p>
          <a:p>
            <a:pPr marL="0" indent="0">
              <a:buNone/>
            </a:pPr>
            <a:endParaRPr lang="en-US" sz="2900" dirty="0"/>
          </a:p>
          <a:p>
            <a:pPr marL="0" indent="0">
              <a:buNone/>
            </a:pPr>
            <a:endParaRPr lang="en-US" sz="2900" dirty="0"/>
          </a:p>
          <a:p>
            <a:pPr marL="0" indent="0">
              <a:buNone/>
            </a:pPr>
            <a:r>
              <a:rPr lang="en-US" sz="2900" dirty="0"/>
              <a:t>The left panel above shows the C++ code for this program. The right panel shows the result when the program is executed by a computer. The grey numbers to the left of the panels are line numbers to make discussing programs and researching errors easier. They are not part of the program.</a:t>
            </a:r>
            <a:br>
              <a:rPr lang="en-US" sz="2900" dirty="0"/>
            </a:br>
            <a:br>
              <a:rPr lang="en-US" sz="2900" dirty="0"/>
            </a:br>
            <a:r>
              <a:rPr lang="en-US" sz="2900" dirty="0"/>
              <a:t>Let's examine this program line by line:</a:t>
            </a:r>
            <a:br>
              <a:rPr lang="en-US" sz="2900" dirty="0"/>
            </a:br>
            <a:br>
              <a:rPr lang="en-US" sz="2900" dirty="0"/>
            </a:br>
            <a:r>
              <a:rPr lang="en-US" sz="2900" dirty="0"/>
              <a:t>Line 1: // my first program in C++Two slash signs indicate that the rest of the line is a comment inserted by the programmer but which has no effect on the behavior of the program. Programmers use them to include short explanations or observations concerning the code or program. In this case, it is a brief introductory description of the program.</a:t>
            </a:r>
            <a:br>
              <a:rPr lang="en-US" sz="2900" dirty="0"/>
            </a:br>
            <a:br>
              <a:rPr lang="en-US" sz="2900" dirty="0"/>
            </a:br>
            <a:r>
              <a:rPr lang="en-US" sz="2900" dirty="0"/>
              <a:t>Line 2: #include &lt;iostream&gt;Lines beginning with a hash sign (#) are directives read and interpreted by what is known as the </a:t>
            </a:r>
            <a:r>
              <a:rPr lang="en-US" sz="2900" i="1" dirty="0"/>
              <a:t>preprocessor</a:t>
            </a:r>
            <a:r>
              <a:rPr lang="en-US" sz="2900" dirty="0"/>
              <a:t>. They are special lines interpreted before the compilation of the program itself begins. In this case, the directive #include &lt;iostream&gt;, instructs the preprocessor to include a section of standard C++ code, known as </a:t>
            </a:r>
            <a:r>
              <a:rPr lang="en-US" sz="2900" i="1" dirty="0"/>
              <a:t>header iostream</a:t>
            </a:r>
            <a:r>
              <a:rPr lang="en-US" sz="2900" dirty="0"/>
              <a:t>, that allows to perform standard input and output operations, such as writing the output of this program (Hello World) to the screen.</a:t>
            </a:r>
            <a:br>
              <a:rPr lang="en-US" sz="2900" dirty="0"/>
            </a:br>
            <a:br>
              <a:rPr lang="en-US" sz="2900" dirty="0"/>
            </a:br>
            <a:r>
              <a:rPr lang="en-US" sz="2900" dirty="0"/>
              <a:t>Line 3: A blank line. Blank lines have no effect on a program. They simply improve readability of the code.</a:t>
            </a:r>
            <a:br>
              <a:rPr lang="en-US" sz="2900" dirty="0"/>
            </a:br>
            <a:endParaRPr lang="en-US" sz="2900" dirty="0"/>
          </a:p>
          <a:p>
            <a:pPr marL="0" indent="0">
              <a:buNone/>
            </a:pPr>
            <a:endParaRPr lang="en-US" sz="1600" dirty="0"/>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3</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9B9D60DF-EF46-4849-8FE4-891AE0D72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762" y="1509990"/>
            <a:ext cx="7156139" cy="1162873"/>
          </a:xfrm>
          <a:prstGeom prst="rect">
            <a:avLst/>
          </a:prstGeom>
        </p:spPr>
      </p:pic>
    </p:spTree>
    <p:extLst>
      <p:ext uri="{BB962C8B-B14F-4D97-AF65-F5344CB8AC3E}">
        <p14:creationId xmlns:p14="http://schemas.microsoft.com/office/powerpoint/2010/main" val="194265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Structure of a Program..</a:t>
            </a:r>
            <a:r>
              <a:rPr lang="en-US" sz="2400" b="1" dirty="0" err="1"/>
              <a:t>Cont</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5"/>
            <a:ext cx="8561196" cy="5632866"/>
          </a:xfrm>
        </p:spPr>
        <p:txBody>
          <a:bodyPr>
            <a:normAutofit fontScale="55000" lnSpcReduction="20000"/>
          </a:bodyPr>
          <a:lstStyle/>
          <a:p>
            <a:pPr marL="0" indent="0">
              <a:buNone/>
            </a:pPr>
            <a:endParaRPr lang="en-US" sz="2900" dirty="0"/>
          </a:p>
          <a:p>
            <a:pPr marL="0" indent="0">
              <a:buNone/>
            </a:pPr>
            <a:endParaRPr lang="en-US" sz="2900" dirty="0"/>
          </a:p>
          <a:p>
            <a:pPr marL="0" indent="0">
              <a:buNone/>
            </a:pPr>
            <a:endParaRPr lang="en-US" sz="2900" dirty="0"/>
          </a:p>
          <a:p>
            <a:pPr marL="0" indent="0">
              <a:buNone/>
            </a:pPr>
            <a:endParaRPr lang="en-US" sz="2900" dirty="0"/>
          </a:p>
          <a:p>
            <a:pPr marL="0" indent="0">
              <a:buNone/>
            </a:pPr>
            <a:endParaRPr lang="en-US" sz="2900" dirty="0"/>
          </a:p>
          <a:p>
            <a:pPr marL="0" indent="0">
              <a:buNone/>
            </a:pPr>
            <a:r>
              <a:rPr lang="en-US" sz="3200" dirty="0"/>
              <a:t>Line 4: </a:t>
            </a:r>
            <a:r>
              <a:rPr lang="en-US" sz="3200" dirty="0" err="1"/>
              <a:t>int</a:t>
            </a:r>
            <a:r>
              <a:rPr lang="en-US" sz="3200" dirty="0"/>
              <a:t> main ()This line initiates the declaration of a function. Essentially, a </a:t>
            </a:r>
            <a:r>
              <a:rPr lang="en-US" sz="3200" b="1" dirty="0"/>
              <a:t>function is a group of code statements which are given a name</a:t>
            </a:r>
            <a:r>
              <a:rPr lang="en-US" sz="3200" dirty="0"/>
              <a:t>: in this case, this gives the name "main" to the group of code statements that follow. Functions will be discussed in detail in a later section, but essentially, their definition is introduced with a succession of a type (</a:t>
            </a:r>
            <a:r>
              <a:rPr lang="en-US" sz="3200" dirty="0" err="1"/>
              <a:t>int</a:t>
            </a:r>
            <a:r>
              <a:rPr lang="en-US" sz="3200" dirty="0"/>
              <a:t>), a name (main) and a pair of parentheses (()), optionally including parameters.</a:t>
            </a:r>
            <a:br>
              <a:rPr lang="en-US" sz="3200" dirty="0"/>
            </a:br>
            <a:br>
              <a:rPr lang="en-US" sz="3200" dirty="0"/>
            </a:br>
            <a:r>
              <a:rPr lang="en-US" sz="3200" dirty="0"/>
              <a:t>The function named main is a special function in all C++ programs; it is the function called when the program is run. </a:t>
            </a:r>
          </a:p>
          <a:p>
            <a:pPr marL="0" indent="0">
              <a:buNone/>
            </a:pPr>
            <a:r>
              <a:rPr lang="en-US" sz="3200" b="1" dirty="0"/>
              <a:t>The execution of all C++ programs begins with the main function, regardless of where the function is actually located within the code.</a:t>
            </a:r>
            <a:br>
              <a:rPr lang="en-US" sz="3200" b="1" dirty="0"/>
            </a:br>
            <a:endParaRPr lang="en-US" sz="3200" b="1" dirty="0"/>
          </a:p>
          <a:p>
            <a:pPr marL="0" indent="0">
              <a:buNone/>
            </a:pPr>
            <a:r>
              <a:rPr lang="en-US" sz="3200" dirty="0"/>
              <a:t>Lines 5 and 7: { and }The open brace ({) at line 5 indicates the beginning of main's function definition, and the closing brace (}) at line 7, indicates its end. Everything between these braces is the function's body that defines what happens when main is called. </a:t>
            </a:r>
            <a:r>
              <a:rPr lang="en-US" sz="3200" b="1" dirty="0"/>
              <a:t>All functions use braces to indicate the beginning and end of their definitions.</a:t>
            </a:r>
            <a:br>
              <a:rPr lang="en-US" sz="3200" dirty="0"/>
            </a:br>
            <a:br>
              <a:rPr lang="en-US" sz="3200" dirty="0"/>
            </a:br>
            <a:br>
              <a:rPr lang="en-US" sz="2900" dirty="0"/>
            </a:br>
            <a:endParaRPr lang="en-US" sz="2900" dirty="0"/>
          </a:p>
          <a:p>
            <a:pPr marL="0" indent="0">
              <a:buNone/>
            </a:pPr>
            <a:endParaRPr lang="en-US" sz="1600" dirty="0"/>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4</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9B9D60DF-EF46-4849-8FE4-891AE0D72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30" y="836063"/>
            <a:ext cx="7156139" cy="1162873"/>
          </a:xfrm>
          <a:prstGeom prst="rect">
            <a:avLst/>
          </a:prstGeom>
        </p:spPr>
      </p:pic>
    </p:spTree>
    <p:extLst>
      <p:ext uri="{BB962C8B-B14F-4D97-AF65-F5344CB8AC3E}">
        <p14:creationId xmlns:p14="http://schemas.microsoft.com/office/powerpoint/2010/main" val="180633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Structure of a Program..</a:t>
            </a:r>
            <a:r>
              <a:rPr lang="en-US" sz="2400" b="1" dirty="0" err="1"/>
              <a:t>Cont</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5"/>
            <a:ext cx="8561196" cy="5632866"/>
          </a:xfrm>
        </p:spPr>
        <p:txBody>
          <a:bodyPr>
            <a:normAutofit fontScale="47500" lnSpcReduction="20000"/>
          </a:bodyPr>
          <a:lstStyle/>
          <a:p>
            <a:pPr marL="0" indent="0">
              <a:buNone/>
            </a:pPr>
            <a:endParaRPr lang="en-US" sz="2900" dirty="0"/>
          </a:p>
          <a:p>
            <a:pPr marL="0" indent="0">
              <a:buNone/>
            </a:pPr>
            <a:endParaRPr lang="en-US" sz="2900" dirty="0"/>
          </a:p>
          <a:p>
            <a:pPr marL="0" indent="0">
              <a:buNone/>
            </a:pPr>
            <a:endParaRPr lang="en-US" sz="2900" dirty="0"/>
          </a:p>
          <a:p>
            <a:pPr marL="0" indent="0">
              <a:buNone/>
            </a:pPr>
            <a:endParaRPr lang="en-US" sz="2900" dirty="0"/>
          </a:p>
          <a:p>
            <a:pPr marL="0" indent="0">
              <a:buNone/>
            </a:pPr>
            <a:endParaRPr lang="en-US" sz="2900" dirty="0"/>
          </a:p>
          <a:p>
            <a:pPr marL="0" indent="0">
              <a:lnSpc>
                <a:spcPct val="120000"/>
              </a:lnSpc>
              <a:buNone/>
            </a:pPr>
            <a:r>
              <a:rPr lang="en-US" sz="3400" dirty="0"/>
              <a:t>Line 6: </a:t>
            </a:r>
            <a:r>
              <a:rPr lang="en-US" sz="3400" dirty="0" err="1"/>
              <a:t>std</a:t>
            </a:r>
            <a:r>
              <a:rPr lang="en-US" sz="3400" dirty="0"/>
              <a:t>::</a:t>
            </a:r>
            <a:r>
              <a:rPr lang="en-US" sz="3400" dirty="0" err="1"/>
              <a:t>cout</a:t>
            </a:r>
            <a:r>
              <a:rPr lang="en-US" sz="3400" dirty="0"/>
              <a:t> &lt;&lt; "Hello World!";This line is a C++ statement. </a:t>
            </a:r>
            <a:r>
              <a:rPr lang="en-US" sz="3400" b="1" dirty="0"/>
              <a:t>A statement is an expression that can actually produce some effect. </a:t>
            </a:r>
            <a:r>
              <a:rPr lang="en-US" sz="3400" dirty="0"/>
              <a:t>It is the meat of a program, specifying its actual behavior. </a:t>
            </a:r>
            <a:r>
              <a:rPr lang="en-US" sz="3400" b="1" dirty="0"/>
              <a:t>Statements are executed in the same order that they appear within a function's body.</a:t>
            </a:r>
            <a:br>
              <a:rPr lang="en-US" sz="3400" b="1" dirty="0"/>
            </a:br>
            <a:br>
              <a:rPr lang="en-US" sz="3400" dirty="0"/>
            </a:br>
            <a:r>
              <a:rPr lang="en-US" sz="3400" dirty="0"/>
              <a:t>This statement has three parts: First, </a:t>
            </a:r>
            <a:r>
              <a:rPr lang="en-US" sz="3400" dirty="0" err="1"/>
              <a:t>std</a:t>
            </a:r>
            <a:r>
              <a:rPr lang="en-US" sz="3400" dirty="0"/>
              <a:t>::</a:t>
            </a:r>
            <a:r>
              <a:rPr lang="en-US" sz="3400" dirty="0" err="1"/>
              <a:t>cout</a:t>
            </a:r>
            <a:r>
              <a:rPr lang="en-US" sz="3400" dirty="0"/>
              <a:t>, which identifies the </a:t>
            </a:r>
            <a:r>
              <a:rPr lang="en-US" sz="3400" b="1" dirty="0"/>
              <a:t>st</a:t>
            </a:r>
            <a:r>
              <a:rPr lang="en-US" sz="3400" dirty="0"/>
              <a:t>andar</a:t>
            </a:r>
            <a:r>
              <a:rPr lang="en-US" sz="3400" b="1" dirty="0"/>
              <a:t>d</a:t>
            </a:r>
            <a:r>
              <a:rPr lang="en-US" sz="3400" dirty="0"/>
              <a:t> </a:t>
            </a:r>
            <a:r>
              <a:rPr lang="en-US" sz="3400" b="1" dirty="0"/>
              <a:t>c</a:t>
            </a:r>
            <a:r>
              <a:rPr lang="en-US" sz="3400" dirty="0"/>
              <a:t>haracter </a:t>
            </a:r>
            <a:r>
              <a:rPr lang="en-US" sz="3400" b="1" dirty="0"/>
              <a:t>out</a:t>
            </a:r>
            <a:r>
              <a:rPr lang="en-US" sz="3400" dirty="0"/>
              <a:t>put device (usually, this is the computer screen). Second, the insertion operator (&lt;&lt;), which indicates that what follows is inserted into </a:t>
            </a:r>
            <a:r>
              <a:rPr lang="en-US" sz="3400" dirty="0" err="1"/>
              <a:t>std</a:t>
            </a:r>
            <a:r>
              <a:rPr lang="en-US" sz="3400" dirty="0"/>
              <a:t>::</a:t>
            </a:r>
            <a:r>
              <a:rPr lang="en-US" sz="3400" dirty="0" err="1"/>
              <a:t>cout</a:t>
            </a:r>
            <a:r>
              <a:rPr lang="en-US" sz="3400" dirty="0"/>
              <a:t>. Finally, a sentence within quotes ("Hello world!"), is the content inserted into the standard output.</a:t>
            </a:r>
            <a:br>
              <a:rPr lang="en-US" sz="3400" dirty="0"/>
            </a:br>
            <a:br>
              <a:rPr lang="en-US" sz="3400" dirty="0"/>
            </a:br>
            <a:r>
              <a:rPr lang="en-US" sz="3400" dirty="0"/>
              <a:t>*Notice that the statement ends with a semicolon (;). This character marks the end of the statement, just as the period ends a sentence in English. </a:t>
            </a:r>
            <a:r>
              <a:rPr lang="en-US" sz="3400" b="1" dirty="0"/>
              <a:t>All C++ statements must end with a semicolon character</a:t>
            </a:r>
            <a:r>
              <a:rPr lang="en-US" sz="3400" dirty="0"/>
              <a:t>. </a:t>
            </a:r>
            <a:r>
              <a:rPr lang="en-US" sz="3400" u="sng" dirty="0"/>
              <a:t>One of the most common syntax errors in C++ is forgetting to end a statement with a semicolon.</a:t>
            </a:r>
            <a:br>
              <a:rPr lang="en-US" sz="3200" dirty="0"/>
            </a:br>
            <a:br>
              <a:rPr lang="en-US" sz="3200" dirty="0"/>
            </a:br>
            <a:endParaRPr lang="en-US" sz="2900" dirty="0"/>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5</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9B9D60DF-EF46-4849-8FE4-891AE0D72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30" y="836063"/>
            <a:ext cx="7156139" cy="1162873"/>
          </a:xfrm>
          <a:prstGeom prst="rect">
            <a:avLst/>
          </a:prstGeom>
        </p:spPr>
      </p:pic>
    </p:spTree>
    <p:extLst>
      <p:ext uri="{BB962C8B-B14F-4D97-AF65-F5344CB8AC3E}">
        <p14:creationId xmlns:p14="http://schemas.microsoft.com/office/powerpoint/2010/main" val="131679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Structure of a Program..</a:t>
            </a:r>
            <a:r>
              <a:rPr lang="en-US" sz="2400" b="1" dirty="0" err="1"/>
              <a:t>Cont</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4"/>
            <a:ext cx="8561196" cy="5737605"/>
          </a:xfrm>
        </p:spPr>
        <p:txBody>
          <a:bodyPr>
            <a:normAutofit fontScale="55000" lnSpcReduction="20000"/>
          </a:bodyPr>
          <a:lstStyle/>
          <a:p>
            <a:pPr marL="0" indent="0">
              <a:lnSpc>
                <a:spcPct val="120000"/>
              </a:lnSpc>
              <a:buNone/>
            </a:pPr>
            <a:r>
              <a:rPr lang="en-US" sz="2900" dirty="0"/>
              <a:t>You may have noticed that not all the lines of this program perform actions when the code is executed. There is a line containing a comment (beginning with //). There is a line with a directive for the preprocessor (beginning with #). There is a line that defines a function (in this case, the main function). And, finally, a line with a statements ending with a semicolon (the insertion into </a:t>
            </a:r>
            <a:r>
              <a:rPr lang="en-US" sz="2900" dirty="0" err="1"/>
              <a:t>cout</a:t>
            </a:r>
            <a:r>
              <a:rPr lang="en-US" sz="2900" dirty="0"/>
              <a:t>), which was within the block delimited by the braces ( { } ) of the main function. </a:t>
            </a:r>
            <a:br>
              <a:rPr lang="en-US" sz="2900" dirty="0"/>
            </a:br>
            <a:br>
              <a:rPr lang="en-US" sz="2900" dirty="0"/>
            </a:br>
            <a:r>
              <a:rPr lang="en-US" sz="2900" dirty="0"/>
              <a:t>The program has been structured in different lines and properly indented, in order to make it easier to understand for the humans reading it. But C++ does not have strict rules on indentation or on how to split instructions in different lines. For example, instead of </a:t>
            </a:r>
            <a:br>
              <a:rPr lang="en-US" sz="2900" dirty="0"/>
            </a:br>
            <a:endParaRPr lang="en-US" sz="2900" dirty="0"/>
          </a:p>
          <a:p>
            <a:pPr marL="0" indent="0">
              <a:lnSpc>
                <a:spcPct val="120000"/>
              </a:lnSpc>
              <a:buNone/>
            </a:pPr>
            <a:endParaRPr lang="en-US" sz="2900" dirty="0"/>
          </a:p>
          <a:p>
            <a:pPr marL="0" indent="0">
              <a:lnSpc>
                <a:spcPct val="120000"/>
              </a:lnSpc>
              <a:buNone/>
            </a:pPr>
            <a:br>
              <a:rPr lang="en-US" sz="2900" dirty="0"/>
            </a:br>
            <a:r>
              <a:rPr lang="en-US" sz="2900" dirty="0"/>
              <a:t>We could have written:</a:t>
            </a:r>
          </a:p>
          <a:p>
            <a:pPr marL="0" indent="0">
              <a:lnSpc>
                <a:spcPct val="120000"/>
              </a:lnSpc>
              <a:buNone/>
            </a:pPr>
            <a:endParaRPr lang="en-US" sz="2900" dirty="0"/>
          </a:p>
          <a:p>
            <a:pPr marL="0" indent="0">
              <a:lnSpc>
                <a:spcPct val="120000"/>
              </a:lnSpc>
              <a:buNone/>
            </a:pPr>
            <a:r>
              <a:rPr lang="en-US" sz="2900" dirty="0"/>
              <a:t>all in a single line, and this would have had exactly the same meaning as the preceding code.</a:t>
            </a:r>
            <a:br>
              <a:rPr lang="en-US" sz="2900" dirty="0"/>
            </a:br>
            <a:br>
              <a:rPr lang="en-US" sz="2900" dirty="0"/>
            </a:br>
            <a:r>
              <a:rPr lang="en-US" sz="2900" dirty="0"/>
              <a:t>In C++, the separation between statements is specified with an ending semicolon (;), with the separation into different lines not mattering at all for this purpose. Many statements can be written in a single line, or each statement can be in its own line. The division of code in different lines serves only to make it more legible and schematic for the humans that may read it, but has no effect on the actual behavior of the program.</a:t>
            </a:r>
          </a:p>
          <a:p>
            <a:pPr marL="0" indent="0">
              <a:lnSpc>
                <a:spcPct val="120000"/>
              </a:lnSpc>
              <a:buNone/>
            </a:pPr>
            <a:endParaRPr lang="en-US" sz="2900" dirty="0"/>
          </a:p>
          <a:p>
            <a:pPr marL="0" indent="0">
              <a:lnSpc>
                <a:spcPct val="120000"/>
              </a:lnSpc>
              <a:buNone/>
            </a:pPr>
            <a:endParaRPr lang="en-US" sz="2900" dirty="0"/>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6</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7E5D28B-DE81-944E-8492-EAFC5F523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463" y="2948179"/>
            <a:ext cx="3162300" cy="927100"/>
          </a:xfrm>
          <a:prstGeom prst="rect">
            <a:avLst/>
          </a:prstGeom>
        </p:spPr>
      </p:pic>
      <p:pic>
        <p:nvPicPr>
          <p:cNvPr id="8" name="Picture 7">
            <a:extLst>
              <a:ext uri="{FF2B5EF4-FFF2-40B4-BE49-F238E27FC236}">
                <a16:creationId xmlns:a16="http://schemas.microsoft.com/office/drawing/2014/main" id="{6EFE4E4E-39C7-7643-BF5B-DDAB8E616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345" y="4237279"/>
            <a:ext cx="4419600" cy="342900"/>
          </a:xfrm>
          <a:prstGeom prst="rect">
            <a:avLst/>
          </a:prstGeom>
        </p:spPr>
      </p:pic>
    </p:spTree>
    <p:extLst>
      <p:ext uri="{BB962C8B-B14F-4D97-AF65-F5344CB8AC3E}">
        <p14:creationId xmlns:p14="http://schemas.microsoft.com/office/powerpoint/2010/main" val="32703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Structure of a Program..</a:t>
            </a:r>
            <a:r>
              <a:rPr lang="en-US" sz="2400" b="1" dirty="0" err="1"/>
              <a:t>Cont</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4"/>
            <a:ext cx="8561196" cy="5737605"/>
          </a:xfrm>
        </p:spPr>
        <p:txBody>
          <a:bodyPr>
            <a:noAutofit/>
          </a:bodyPr>
          <a:lstStyle/>
          <a:p>
            <a:pPr marL="0" indent="0">
              <a:lnSpc>
                <a:spcPct val="120000"/>
              </a:lnSpc>
              <a:buNone/>
            </a:pPr>
            <a:r>
              <a:rPr lang="en-US" sz="1600" dirty="0"/>
              <a:t>Now, let's add an additional statement to our first program:</a:t>
            </a:r>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r>
              <a:rPr lang="en-US" sz="1600" dirty="0"/>
              <a:t>In this case, the program performed two insertions into </a:t>
            </a:r>
            <a:r>
              <a:rPr lang="en-US" sz="1600" dirty="0" err="1"/>
              <a:t>std</a:t>
            </a:r>
            <a:r>
              <a:rPr lang="en-US" sz="1600" dirty="0"/>
              <a:t>::</a:t>
            </a:r>
            <a:r>
              <a:rPr lang="en-US" sz="1600" dirty="0" err="1"/>
              <a:t>cout</a:t>
            </a:r>
            <a:r>
              <a:rPr lang="en-US" sz="1600" dirty="0"/>
              <a:t> in two different statements. Once again, the separation in different lines of code simply gives greater readability to the program, since main could have been perfectly valid defined in this way:</a:t>
            </a:r>
          </a:p>
          <a:p>
            <a:pPr marL="0" indent="0">
              <a:lnSpc>
                <a:spcPct val="120000"/>
              </a:lnSpc>
              <a:buNone/>
            </a:pPr>
            <a:br>
              <a:rPr lang="en-US" sz="1600" dirty="0"/>
            </a:br>
            <a:endParaRPr lang="en-US" sz="1600" dirty="0"/>
          </a:p>
          <a:p>
            <a:pPr marL="0" indent="0">
              <a:lnSpc>
                <a:spcPct val="120000"/>
              </a:lnSpc>
              <a:buNone/>
            </a:pPr>
            <a:r>
              <a:rPr lang="en-US" sz="1600" dirty="0"/>
              <a:t>The source code could have also been divided into more code lines instead:</a:t>
            </a:r>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7</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4A21861-9B7D-4D45-BD83-A1D83708E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49" y="1023550"/>
            <a:ext cx="7479099" cy="1375823"/>
          </a:xfrm>
          <a:prstGeom prst="rect">
            <a:avLst/>
          </a:prstGeom>
        </p:spPr>
      </p:pic>
      <p:pic>
        <p:nvPicPr>
          <p:cNvPr id="11" name="Picture 10">
            <a:extLst>
              <a:ext uri="{FF2B5EF4-FFF2-40B4-BE49-F238E27FC236}">
                <a16:creationId xmlns:a16="http://schemas.microsoft.com/office/drawing/2014/main" id="{50653947-A8DC-1C46-A913-B2355089E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98" y="3960374"/>
            <a:ext cx="7747000" cy="368300"/>
          </a:xfrm>
          <a:prstGeom prst="rect">
            <a:avLst/>
          </a:prstGeom>
        </p:spPr>
      </p:pic>
      <p:pic>
        <p:nvPicPr>
          <p:cNvPr id="14" name="Picture 13">
            <a:extLst>
              <a:ext uri="{FF2B5EF4-FFF2-40B4-BE49-F238E27FC236}">
                <a16:creationId xmlns:a16="http://schemas.microsoft.com/office/drawing/2014/main" id="{17A7172F-B3FA-1E45-B4C2-C17CA5891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447" y="4992116"/>
            <a:ext cx="2599102" cy="1364235"/>
          </a:xfrm>
          <a:prstGeom prst="rect">
            <a:avLst/>
          </a:prstGeom>
        </p:spPr>
      </p:pic>
    </p:spTree>
    <p:extLst>
      <p:ext uri="{BB962C8B-B14F-4D97-AF65-F5344CB8AC3E}">
        <p14:creationId xmlns:p14="http://schemas.microsoft.com/office/powerpoint/2010/main" val="166834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Structure of a Program..</a:t>
            </a:r>
            <a:r>
              <a:rPr lang="en-US" sz="2400" b="1" dirty="0" err="1"/>
              <a:t>Cont</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4"/>
            <a:ext cx="8561196" cy="5737605"/>
          </a:xfrm>
        </p:spPr>
        <p:txBody>
          <a:bodyPr>
            <a:noAutofit/>
          </a:bodyPr>
          <a:lstStyle/>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r>
              <a:rPr lang="en-US" sz="1600" dirty="0"/>
              <a:t>And the result would again have been exactly the same as in the previous examples.</a:t>
            </a:r>
            <a:br>
              <a:rPr lang="en-US" sz="1600" dirty="0"/>
            </a:br>
            <a:endParaRPr lang="en-US" sz="1600" dirty="0"/>
          </a:p>
          <a:p>
            <a:pPr marL="0" indent="0">
              <a:lnSpc>
                <a:spcPct val="120000"/>
              </a:lnSpc>
              <a:buNone/>
            </a:pPr>
            <a:r>
              <a:rPr lang="en-US" sz="1600" dirty="0"/>
              <a:t>Preprocessor directives (those that begin by #) are out of this general rule since they are not statements. They are lines read and processed by the preprocessor before proper compilation begins. Preprocessor directives must be specified in their own line and, because they are not statements, do not have to end with a semicolon (;).</a:t>
            </a:r>
          </a:p>
          <a:p>
            <a:pPr marL="0" indent="0">
              <a:lnSpc>
                <a:spcPct val="120000"/>
              </a:lnSpc>
              <a:buNone/>
            </a:pPr>
            <a:endParaRPr lang="en-US" sz="1600" dirty="0"/>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8</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17A7172F-B3FA-1E45-B4C2-C17CA5891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94" y="744174"/>
            <a:ext cx="3041611" cy="1596502"/>
          </a:xfrm>
          <a:prstGeom prst="rect">
            <a:avLst/>
          </a:prstGeom>
        </p:spPr>
      </p:pic>
    </p:spTree>
    <p:extLst>
      <p:ext uri="{BB962C8B-B14F-4D97-AF65-F5344CB8AC3E}">
        <p14:creationId xmlns:p14="http://schemas.microsoft.com/office/powerpoint/2010/main" val="129426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44065"/>
            <a:ext cx="7886700" cy="579419"/>
          </a:xfrm>
        </p:spPr>
        <p:txBody>
          <a:bodyPr>
            <a:normAutofit/>
          </a:bodyPr>
          <a:lstStyle/>
          <a:p>
            <a:pPr algn="ctr"/>
            <a:r>
              <a:rPr lang="en-US" sz="2400" b="1" dirty="0"/>
              <a:t>Comments</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23484"/>
            <a:ext cx="8561196" cy="5737605"/>
          </a:xfrm>
        </p:spPr>
        <p:txBody>
          <a:bodyPr>
            <a:noAutofit/>
          </a:bodyPr>
          <a:lstStyle/>
          <a:p>
            <a:pPr marL="0" indent="0">
              <a:lnSpc>
                <a:spcPct val="120000"/>
              </a:lnSpc>
              <a:buNone/>
            </a:pPr>
            <a:r>
              <a:rPr lang="en-US" sz="1600" dirty="0"/>
              <a:t>As noted, comments do not affect the operation of the program; however, they provide an important tool to document directly within the source code what the program does and how it operates.</a:t>
            </a:r>
            <a:br>
              <a:rPr lang="en-US" sz="1600" dirty="0"/>
            </a:br>
            <a:br>
              <a:rPr lang="en-US" sz="1600" dirty="0"/>
            </a:br>
            <a:r>
              <a:rPr lang="en-US" sz="1600" dirty="0"/>
              <a:t>C++ supports two ways of commenting code:</a:t>
            </a:r>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endParaRPr lang="en-US" sz="1600" dirty="0"/>
          </a:p>
          <a:p>
            <a:pPr marL="0" indent="0">
              <a:lnSpc>
                <a:spcPct val="120000"/>
              </a:lnSpc>
              <a:buNone/>
            </a:pPr>
            <a:r>
              <a:rPr lang="en-US" sz="1600" dirty="0"/>
              <a:t>The first of them, known as </a:t>
            </a:r>
            <a:r>
              <a:rPr lang="en-US" sz="1600" i="1" dirty="0"/>
              <a:t>line comment</a:t>
            </a:r>
            <a:r>
              <a:rPr lang="en-US" sz="1600" dirty="0"/>
              <a:t>, discards everything from where the pair of slash signs (//) are found up to the end of that same line. The second one, known as </a:t>
            </a:r>
            <a:r>
              <a:rPr lang="en-US" sz="1600" i="1" dirty="0"/>
              <a:t>block comment</a:t>
            </a:r>
            <a:r>
              <a:rPr lang="en-US" sz="1600" dirty="0"/>
              <a:t>, discards everything between the /* characters and the first appearance of the */ characters, with the possibility of including multiple lines.</a:t>
            </a:r>
            <a:br>
              <a:rPr lang="en-US" sz="1600" dirty="0"/>
            </a:br>
            <a:br>
              <a:rPr lang="en-US" sz="1600" dirty="0"/>
            </a:br>
            <a:r>
              <a:rPr lang="en-US" sz="1600" dirty="0"/>
              <a:t>Let's add comments to our second program:</a:t>
            </a:r>
          </a:p>
          <a:p>
            <a:pPr marL="0" indent="0">
              <a:lnSpc>
                <a:spcPct val="120000"/>
              </a:lnSpc>
              <a:buNone/>
            </a:pPr>
            <a:endParaRPr lang="en-US" sz="1600" dirty="0"/>
          </a:p>
          <a:p>
            <a:pPr marL="0" indent="0">
              <a:lnSpc>
                <a:spcPct val="120000"/>
              </a:lnSpc>
              <a:buNone/>
            </a:pPr>
            <a:r>
              <a:rPr lang="en-US" sz="1600" dirty="0"/>
              <a:t>If comments are included within the source code of a program without using the comment characters combinations //, /* or */, the compiler takes them as if they were C++ expressions, most likely causing the compilation to fail with one, or several, error messages.</a:t>
            </a:r>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9</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741B45F-1E2F-8A45-86FC-180614A8C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806" y="2218373"/>
            <a:ext cx="2520925" cy="686169"/>
          </a:xfrm>
          <a:prstGeom prst="rect">
            <a:avLst/>
          </a:prstGeom>
        </p:spPr>
      </p:pic>
    </p:spTree>
    <p:extLst>
      <p:ext uri="{BB962C8B-B14F-4D97-AF65-F5344CB8AC3E}">
        <p14:creationId xmlns:p14="http://schemas.microsoft.com/office/powerpoint/2010/main" val="29815855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3201</TotalTime>
  <Words>387</Words>
  <Application>Microsoft Macintosh PowerPoint</Application>
  <PresentationFormat>On-screen Show (4:3)</PresentationFormat>
  <Paragraphs>126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Goals</vt:lpstr>
      <vt:lpstr>Structure of a Program</vt:lpstr>
      <vt:lpstr>Structure of a Program..Cont</vt:lpstr>
      <vt:lpstr>Structure of a Program..Cont</vt:lpstr>
      <vt:lpstr>Structure of a Program..Cont</vt:lpstr>
      <vt:lpstr>Structure of a Program..Cont</vt:lpstr>
      <vt:lpstr>Structure of a Program..Cont</vt:lpstr>
      <vt:lpstr>Comments</vt:lpstr>
      <vt:lpstr>Comments</vt:lpstr>
      <vt:lpstr>Using namespace std</vt:lpstr>
      <vt:lpstr>Using namespace std</vt:lpstr>
      <vt:lpstr>Now you know…</vt:lpstr>
    </vt:vector>
  </TitlesOfParts>
  <Company>Personal Use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Nicholas Corleto</cp:lastModifiedBy>
  <cp:revision>605</cp:revision>
  <cp:lastPrinted>2015-06-01T00:45:11Z</cp:lastPrinted>
  <dcterms:created xsi:type="dcterms:W3CDTF">2014-09-21T17:58:26Z</dcterms:created>
  <dcterms:modified xsi:type="dcterms:W3CDTF">2019-08-14T13:56:11Z</dcterms:modified>
</cp:coreProperties>
</file>