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464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374"/>
            <a:ext cx="7886700" cy="4351338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Prove that 0.99999 = 1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Disprove the “proof” that 2 = 1 </a:t>
            </a:r>
            <a:r>
              <a:rPr lang="en-US" sz="2400" b="1" dirty="0">
                <a:solidFill>
                  <a:srgbClr val="FF0000"/>
                </a:solidFill>
              </a:rPr>
              <a:t>(see slide #5)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Prove the Pythagorean Theorem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Sum the first 2,000 odd multiples of 7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Prove that no square integer has a remainder of 3 when divided by 5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Demonstrate geometrically what “square” is completed when solving a quadratic equation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Derive an algebraic expression to calculate the shortest distance between a line (y</a:t>
            </a:r>
            <a:r>
              <a:rPr lang="en-US" sz="2400" baseline="-25000" dirty="0"/>
              <a:t>1</a:t>
            </a:r>
            <a:r>
              <a:rPr lang="en-US" sz="2400" dirty="0"/>
              <a:t> = mx</a:t>
            </a:r>
            <a:r>
              <a:rPr lang="en-US" sz="2400" baseline="-25000" dirty="0"/>
              <a:t>1</a:t>
            </a:r>
            <a:r>
              <a:rPr lang="en-US" sz="2400" dirty="0"/>
              <a:t> + b) and a point (x</a:t>
            </a:r>
            <a:r>
              <a:rPr lang="en-US" sz="2400" baseline="-25000" dirty="0"/>
              <a:t>2</a:t>
            </a:r>
            <a:r>
              <a:rPr lang="en-US" sz="2400" dirty="0"/>
              <a:t>,y</a:t>
            </a:r>
            <a:r>
              <a:rPr lang="en-US" sz="2400" baseline="-25000" dirty="0"/>
              <a:t>2</a:t>
            </a:r>
            <a:r>
              <a:rPr lang="en-US" sz="2400" dirty="0"/>
              <a:t>) not on that line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Hello Problems!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04951" y="1703391"/>
            <a:ext cx="650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24178-A3FE-4E5A-A08D-C1557C7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z="1400" b="1">
                <a:solidFill>
                  <a:schemeClr val="tx1"/>
                </a:solidFill>
              </a:rPr>
              <a:pPr/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3" y="885095"/>
            <a:ext cx="4124250" cy="414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584885"/>
            <a:ext cx="4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3BB00-8A73-42CB-AE24-6472C43F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Area of Outer Square</a:t>
            </a:r>
          </a:p>
          <a:p>
            <a:pPr algn="ctr"/>
            <a:r>
              <a:rPr lang="en-US" sz="2000" dirty="0"/>
              <a:t>(a + b)</a:t>
            </a:r>
            <a:r>
              <a:rPr lang="en-US" sz="2000" baseline="30000" dirty="0"/>
              <a:t>2</a:t>
            </a:r>
            <a:r>
              <a:rPr lang="en-US" sz="2000" dirty="0"/>
              <a:t> = a</a:t>
            </a:r>
            <a:r>
              <a:rPr lang="en-US" sz="2000" baseline="30000" dirty="0"/>
              <a:t>2</a:t>
            </a:r>
            <a:r>
              <a:rPr lang="en-US" sz="2000" dirty="0"/>
              <a:t> + 2ab + b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37026" cy="4146550"/>
            <a:chOff x="196" y="558"/>
            <a:chExt cx="2606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04" y="815"/>
              <a:ext cx="0" cy="879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22" y="815"/>
              <a:ext cx="1181" cy="0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36" y="815"/>
              <a:ext cx="886" cy="0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36" y="815"/>
              <a:ext cx="0" cy="1172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5" y="2892"/>
              <a:ext cx="15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45" y="1162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18" y="602"/>
              <a:ext cx="15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42" y="2306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96" y="602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9" y="1281"/>
              <a:ext cx="1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C35E6-12B2-492D-A921-1A4ED886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Area of Outer Square</a:t>
            </a:r>
          </a:p>
          <a:p>
            <a:pPr algn="ctr"/>
            <a:r>
              <a:rPr lang="en-US" sz="2000" dirty="0"/>
              <a:t>(a + b)</a:t>
            </a:r>
            <a:r>
              <a:rPr lang="en-US" sz="2000" baseline="30000" dirty="0"/>
              <a:t>2</a:t>
            </a:r>
            <a:r>
              <a:rPr lang="en-US" sz="2000" dirty="0"/>
              <a:t> = a</a:t>
            </a:r>
            <a:r>
              <a:rPr lang="en-US" sz="2000" baseline="30000" dirty="0"/>
              <a:t>2</a:t>
            </a:r>
            <a:r>
              <a:rPr lang="en-US" sz="2000" dirty="0"/>
              <a:t> + 2ab + b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Area of Inner Triangles</a:t>
            </a:r>
          </a:p>
          <a:p>
            <a:pPr algn="ctr"/>
            <a:r>
              <a:rPr lang="en-US" sz="2000" dirty="0"/>
              <a:t>4 × [(a × b) / 2] = 2ab</a:t>
            </a:r>
          </a:p>
          <a:p>
            <a:pPr algn="ctr"/>
            <a:endParaRPr lang="en-US" sz="20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32263" cy="4146550"/>
            <a:chOff x="196" y="558"/>
            <a:chExt cx="2603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617" y="1694"/>
              <a:ext cx="886" cy="1172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04" y="815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22" y="815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22" y="815"/>
              <a:ext cx="1181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36" y="815"/>
              <a:ext cx="886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36" y="815"/>
              <a:ext cx="0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36" y="815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5" y="2892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45" y="1162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18" y="602"/>
              <a:ext cx="15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42" y="2306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96" y="602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9" y="1281"/>
              <a:ext cx="1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C3FA0-BE03-4C3A-97E6-6511F66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Area of Outer Square</a:t>
            </a:r>
          </a:p>
          <a:p>
            <a:pPr algn="ctr"/>
            <a:r>
              <a:rPr lang="en-US" sz="2000" dirty="0"/>
              <a:t>(a + b)</a:t>
            </a:r>
            <a:r>
              <a:rPr lang="en-US" sz="2000" baseline="30000" dirty="0"/>
              <a:t>2</a:t>
            </a:r>
            <a:r>
              <a:rPr lang="en-US" sz="2000" dirty="0"/>
              <a:t> = a</a:t>
            </a:r>
            <a:r>
              <a:rPr lang="en-US" sz="2000" baseline="30000" dirty="0"/>
              <a:t>2</a:t>
            </a:r>
            <a:r>
              <a:rPr lang="en-US" sz="2000" dirty="0"/>
              <a:t> + 2ab + b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Area of Inner Triangles</a:t>
            </a:r>
          </a:p>
          <a:p>
            <a:pPr algn="ctr"/>
            <a:r>
              <a:rPr lang="en-US" sz="2000" dirty="0"/>
              <a:t>4 × [(a × b) / 2] = 2ab</a:t>
            </a:r>
          </a:p>
          <a:p>
            <a:pPr algn="ctr"/>
            <a:endParaRPr lang="en-US" sz="2000" dirty="0"/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Area of Inner Square</a:t>
            </a:r>
          </a:p>
          <a:p>
            <a:pPr algn="ctr"/>
            <a:r>
              <a:rPr lang="en-US" sz="2000" dirty="0"/>
              <a:t>c</a:t>
            </a:r>
            <a:r>
              <a:rPr lang="en-US" sz="2000" baseline="30000" dirty="0"/>
              <a:t>2</a:t>
            </a:r>
          </a:p>
          <a:p>
            <a:pPr algn="ctr"/>
            <a:endParaRPr lang="en-US" sz="20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22738" cy="4146550"/>
            <a:chOff x="196" y="558"/>
            <a:chExt cx="2597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617" y="1694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04" y="815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22" y="815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22" y="815"/>
              <a:ext cx="1181" cy="879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36" y="815"/>
              <a:ext cx="886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36" y="815"/>
              <a:ext cx="0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36" y="815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94" y="2068"/>
              <a:ext cx="14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894" y="1336"/>
              <a:ext cx="14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71" y="1336"/>
              <a:ext cx="14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5" y="2213"/>
              <a:ext cx="14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B179-FA6E-4E9F-82AE-013F11F2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Area of Outer Square</a:t>
            </a:r>
          </a:p>
          <a:p>
            <a:pPr algn="ctr"/>
            <a:r>
              <a:rPr lang="en-US" sz="2000" dirty="0"/>
              <a:t>(a + b)</a:t>
            </a:r>
            <a:r>
              <a:rPr lang="en-US" sz="2000" baseline="30000" dirty="0"/>
              <a:t>2</a:t>
            </a:r>
            <a:r>
              <a:rPr lang="en-US" sz="2000" dirty="0"/>
              <a:t> = a</a:t>
            </a:r>
            <a:r>
              <a:rPr lang="en-US" sz="2000" baseline="30000" dirty="0"/>
              <a:t>2</a:t>
            </a:r>
            <a:r>
              <a:rPr lang="en-US" sz="2000" dirty="0"/>
              <a:t> + 2ab + b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Area of Inner Triangles</a:t>
            </a:r>
          </a:p>
          <a:p>
            <a:pPr algn="ctr"/>
            <a:r>
              <a:rPr lang="en-US" sz="2000" dirty="0"/>
              <a:t>4 × [(a × b) / 2] = 2ab</a:t>
            </a:r>
          </a:p>
          <a:p>
            <a:pPr algn="ctr"/>
            <a:endParaRPr lang="en-US" sz="2000" dirty="0"/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Area of Inner Square</a:t>
            </a:r>
          </a:p>
          <a:p>
            <a:pPr algn="ctr"/>
            <a:r>
              <a:rPr lang="en-US" sz="2000" dirty="0"/>
              <a:t>c</a:t>
            </a:r>
            <a:r>
              <a:rPr lang="en-US" sz="2000" baseline="30000" dirty="0"/>
              <a:t>2</a:t>
            </a:r>
          </a:p>
          <a:p>
            <a:pPr algn="ctr"/>
            <a:endParaRPr lang="en-US" sz="2000" dirty="0"/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Area of Outer Square</a:t>
            </a:r>
            <a:r>
              <a:rPr lang="en-US" b="1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Area of Triangles </a:t>
            </a:r>
            <a:r>
              <a:rPr lang="en-US" b="1" dirty="0"/>
              <a:t>=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Area of Inner Square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00B0F0"/>
                </a:solidFill>
              </a:rPr>
              <a:t>[a</a:t>
            </a:r>
            <a:r>
              <a:rPr lang="en-US" sz="2000" baseline="30000" dirty="0">
                <a:solidFill>
                  <a:srgbClr val="00B0F0"/>
                </a:solidFill>
              </a:rPr>
              <a:t>2</a:t>
            </a:r>
            <a:r>
              <a:rPr lang="en-US" sz="2000" dirty="0">
                <a:solidFill>
                  <a:srgbClr val="00B0F0"/>
                </a:solidFill>
              </a:rPr>
              <a:t> + 2ab + b</a:t>
            </a:r>
            <a:r>
              <a:rPr lang="en-US" sz="2000" baseline="30000" dirty="0">
                <a:solidFill>
                  <a:srgbClr val="00B0F0"/>
                </a:solidFill>
              </a:rPr>
              <a:t>2</a:t>
            </a:r>
            <a:r>
              <a:rPr lang="en-US" sz="2000" dirty="0">
                <a:solidFill>
                  <a:srgbClr val="00B0F0"/>
                </a:solidFill>
              </a:rPr>
              <a:t>] </a:t>
            </a:r>
            <a:r>
              <a:rPr lang="en-US" sz="2000" dirty="0"/>
              <a:t>– </a:t>
            </a:r>
            <a:r>
              <a:rPr lang="en-US" sz="2000" dirty="0">
                <a:solidFill>
                  <a:srgbClr val="FF0000"/>
                </a:solidFill>
              </a:rPr>
              <a:t>2ab</a:t>
            </a:r>
            <a:r>
              <a:rPr lang="en-US" sz="2000" dirty="0"/>
              <a:t> =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c</a:t>
            </a:r>
            <a:r>
              <a:rPr lang="en-US" sz="2000" b="1" baseline="30000" dirty="0">
                <a:solidFill>
                  <a:srgbClr val="00B050"/>
                </a:solidFill>
              </a:rPr>
              <a:t>2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    a</a:t>
            </a:r>
            <a:r>
              <a:rPr lang="en-US" sz="2000" b="1" baseline="30000" dirty="0"/>
              <a:t>2</a:t>
            </a:r>
            <a:r>
              <a:rPr lang="en-US" sz="2000" b="1" dirty="0"/>
              <a:t> + b</a:t>
            </a:r>
            <a:r>
              <a:rPr lang="en-US" sz="2000" b="1" baseline="30000" dirty="0"/>
              <a:t>2</a:t>
            </a:r>
            <a:r>
              <a:rPr lang="en-US" sz="2000" b="1" dirty="0"/>
              <a:t> = c</a:t>
            </a:r>
            <a:r>
              <a:rPr lang="en-US" sz="2000" b="1" baseline="30000" dirty="0"/>
              <a:t>2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22738" cy="4146550"/>
            <a:chOff x="196" y="558"/>
            <a:chExt cx="2597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617" y="1694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04" y="815"/>
              <a:ext cx="0" cy="879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22" y="815"/>
              <a:ext cx="1181" cy="0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22" y="815"/>
              <a:ext cx="1181" cy="879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36" y="815"/>
              <a:ext cx="886" cy="0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36" y="815"/>
              <a:ext cx="0" cy="1172"/>
            </a:xfrm>
            <a:prstGeom prst="line">
              <a:avLst/>
            </a:prstGeom>
            <a:noFill/>
            <a:ln w="39688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36" y="815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5" y="2892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45" y="1162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18" y="602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42" y="2306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96" y="602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9" y="1281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94" y="2068"/>
              <a:ext cx="14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894" y="1336"/>
              <a:ext cx="14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71" y="1336"/>
              <a:ext cx="14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5" y="2213"/>
              <a:ext cx="14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12B05A-64A3-4D03-B602-3A4F368B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3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3136" y="558605"/>
            <a:ext cx="62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(#4) Sum of first 2,000 odd multiples of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837" y="1665705"/>
            <a:ext cx="61619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7, 21, 35, 49, 63, ….</a:t>
            </a:r>
          </a:p>
          <a:p>
            <a:pPr algn="ctr"/>
            <a:endParaRPr lang="en-US" sz="3200" dirty="0"/>
          </a:p>
          <a:p>
            <a:pPr algn="ctr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odd multiple = 7</a:t>
            </a:r>
          </a:p>
          <a:p>
            <a:pPr algn="ctr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odd multiple = 21</a:t>
            </a:r>
          </a:p>
          <a:p>
            <a:pPr algn="ctr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odd multiple = 35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n</a:t>
            </a:r>
            <a:r>
              <a:rPr lang="en-US" sz="2800" baseline="30000" dirty="0"/>
              <a:t>th</a:t>
            </a:r>
            <a:r>
              <a:rPr lang="en-US" sz="2800" dirty="0"/>
              <a:t> multiple = 7(2n –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594" y="4844333"/>
            <a:ext cx="616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2,000</a:t>
            </a:r>
            <a:r>
              <a:rPr lang="en-US" sz="2800" baseline="30000" dirty="0"/>
              <a:t>th</a:t>
            </a:r>
            <a:r>
              <a:rPr lang="en-US" sz="2800" dirty="0"/>
              <a:t> odd multiple = 7(2 • 2,000 - 1)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6551" y="5316753"/>
            <a:ext cx="616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= 27,993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9ABCB-9820-45A2-B963-1E9CA832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3136" y="558605"/>
            <a:ext cx="62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(#4) Sum of first 2,000 odd multiples of 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32" y="3572762"/>
            <a:ext cx="2645574" cy="926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6" y="1954123"/>
            <a:ext cx="2118278" cy="285010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18047" y="1784147"/>
            <a:ext cx="1748250" cy="4557543"/>
            <a:chOff x="3618047" y="1784147"/>
            <a:chExt cx="1748250" cy="45575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8047" y="3174107"/>
              <a:ext cx="1748250" cy="6123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8047" y="4025848"/>
              <a:ext cx="1748250" cy="6123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8047" y="4877589"/>
              <a:ext cx="1748250" cy="6123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8047" y="5729330"/>
              <a:ext cx="1748250" cy="6123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18047" y="1784147"/>
              <a:ext cx="1748250" cy="119556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7976B-A644-4F91-A52E-ED0748D0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0000" y="558605"/>
            <a:ext cx="6604000" cy="979128"/>
            <a:chOff x="1270000" y="558605"/>
            <a:chExt cx="6604000" cy="979128"/>
          </a:xfrm>
        </p:grpSpPr>
        <p:sp>
          <p:nvSpPr>
            <p:cNvPr id="5" name="TextBox 4"/>
            <p:cNvSpPr txBox="1"/>
            <p:nvPr/>
          </p:nvSpPr>
          <p:spPr>
            <a:xfrm>
              <a:off x="1423136" y="558605"/>
              <a:ext cx="629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(#5) N ≡ 3 mod 5 </a:t>
              </a:r>
              <a:r>
                <a:rPr lang="en-US" sz="2800" b="1" i="1" dirty="0">
                  <a:solidFill>
                    <a:srgbClr val="FF0000"/>
                  </a:solidFill>
                </a:rPr>
                <a:t>iff</a:t>
              </a:r>
              <a:r>
                <a:rPr lang="en-US" sz="2800" b="1" dirty="0">
                  <a:solidFill>
                    <a:srgbClr val="FF0000"/>
                  </a:solidFill>
                </a:rPr>
                <a:t> N not square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70000" y="1168401"/>
              <a:ext cx="66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Prove that no square integer has a remainder of 3 when divided by 5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870" y="2036308"/>
            <a:ext cx="7698259" cy="1301157"/>
            <a:chOff x="922442" y="2386226"/>
            <a:chExt cx="7698259" cy="1301157"/>
          </a:xfrm>
        </p:grpSpPr>
        <p:sp>
          <p:nvSpPr>
            <p:cNvPr id="15" name="TextBox 14"/>
            <p:cNvSpPr txBox="1"/>
            <p:nvPr/>
          </p:nvSpPr>
          <p:spPr>
            <a:xfrm>
              <a:off x="922442" y="2386226"/>
              <a:ext cx="769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Every number can be represented in one</a:t>
              </a:r>
            </a:p>
            <a:p>
              <a:pPr algn="ctr"/>
              <a:r>
                <a:rPr lang="en-US" dirty="0"/>
                <a:t>(and only one) of these two </a:t>
              </a:r>
              <a:r>
                <a:rPr lang="en-US" i="1" dirty="0"/>
                <a:t>forms</a:t>
              </a:r>
              <a:r>
                <a:rPr lang="en-US" dirty="0"/>
                <a:t>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0393" y="3041052"/>
              <a:ext cx="154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= 2n</a:t>
              </a:r>
            </a:p>
            <a:p>
              <a:r>
                <a:rPr lang="en-US" dirty="0"/>
                <a:t>x = 2n + 1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40821" y="4488639"/>
            <a:ext cx="154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5n</a:t>
            </a:r>
          </a:p>
          <a:p>
            <a:r>
              <a:rPr lang="en-US" dirty="0"/>
              <a:t>x = 5n + 1</a:t>
            </a:r>
          </a:p>
          <a:p>
            <a:r>
              <a:rPr lang="en-US" dirty="0"/>
              <a:t>x = 5n + 2</a:t>
            </a:r>
          </a:p>
          <a:p>
            <a:r>
              <a:rPr lang="en-US" dirty="0"/>
              <a:t>x = 5n + 3</a:t>
            </a:r>
          </a:p>
          <a:p>
            <a:r>
              <a:rPr lang="en-US" dirty="0"/>
              <a:t>x = 5n + 4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870" y="3767032"/>
            <a:ext cx="769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number can be represented in one</a:t>
            </a:r>
          </a:p>
          <a:p>
            <a:pPr algn="ctr"/>
            <a:r>
              <a:rPr lang="en-US" dirty="0"/>
              <a:t>(and only one) of these five </a:t>
            </a:r>
            <a:r>
              <a:rPr lang="en-US" i="1" dirty="0"/>
              <a:t>forms</a:t>
            </a:r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0F1FF-B7E4-4769-B049-8C228EE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9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51730" y="1924755"/>
          <a:ext cx="4533900" cy="2000250"/>
        </p:xfrm>
        <a:graphic>
          <a:graphicData uri="http://schemas.openxmlformats.org/drawingml/2006/table">
            <a:tbl>
              <a:tblPr/>
              <a:tblGrid>
                <a:gridCol w="1345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(Form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mod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25n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(5n+1)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25n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+ 10n + 1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(5n+2)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25n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+ 20n + 4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(5n+3)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25n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+ 30n + 9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(5n+4)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25n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+ 40n + 16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3320" y="4435486"/>
            <a:ext cx="6697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 be a square number, it must have remainders of</a:t>
            </a:r>
          </a:p>
          <a:p>
            <a:pPr algn="ctr"/>
            <a:r>
              <a:rPr lang="en-US" sz="2000" b="1" dirty="0"/>
              <a:t>0, 1, or 4 </a:t>
            </a:r>
            <a:r>
              <a:rPr lang="en-US" sz="2000" dirty="0"/>
              <a:t>when divided by 5.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it has a remainder of 2 or 3, it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square number!</a:t>
            </a:r>
            <a:endParaRPr lang="en-US" sz="2000" dirty="0"/>
          </a:p>
          <a:p>
            <a:pPr algn="ctr"/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70000" y="558605"/>
            <a:ext cx="6604000" cy="979128"/>
            <a:chOff x="1270000" y="558605"/>
            <a:chExt cx="6604000" cy="979128"/>
          </a:xfrm>
        </p:grpSpPr>
        <p:sp>
          <p:nvSpPr>
            <p:cNvPr id="9" name="TextBox 8"/>
            <p:cNvSpPr txBox="1"/>
            <p:nvPr/>
          </p:nvSpPr>
          <p:spPr>
            <a:xfrm>
              <a:off x="1423136" y="558605"/>
              <a:ext cx="629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(#5) N ≡ 3 mod 5 </a:t>
              </a:r>
              <a:r>
                <a:rPr lang="en-US" sz="2800" b="1" i="1" dirty="0">
                  <a:solidFill>
                    <a:srgbClr val="FF0000"/>
                  </a:solidFill>
                </a:rPr>
                <a:t>iff</a:t>
              </a:r>
              <a:r>
                <a:rPr lang="en-US" sz="2800" b="1" dirty="0">
                  <a:solidFill>
                    <a:srgbClr val="FF0000"/>
                  </a:solidFill>
                </a:rPr>
                <a:t> N not square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0000" y="1168401"/>
              <a:ext cx="66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Prove that no square integer has a remainder of 3 when divided by 5</a:t>
              </a:r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F3258-AC3A-491D-ACFE-0975226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B565B7-D29B-42B1-8957-D00618FDE828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(#6) 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8"/>
                </a:pPr>
                <a:r>
                  <a:rPr lang="en-US" sz="2400" dirty="0"/>
                  <a:t>Develop a closed form (analytic) expression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that generates this sequence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(2)=−1,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2, −1, 1,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 startAt="9"/>
                </a:pPr>
                <a:r>
                  <a:rPr lang="en-US" sz="2400" dirty="0"/>
                  <a:t>Having the above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find the value for: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10"/>
                </a:pPr>
                <a:r>
                  <a:rPr lang="en-US" sz="2400" dirty="0"/>
                  <a:t>Given the expression for #8, what is the value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−2.7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pPr marL="457200" indent="-457200">
                  <a:buFont typeface="+mj-lt"/>
                  <a:buAutoNum type="arabicPeriod" startAt="10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  <a:blipFill>
                <a:blip r:embed="rId2"/>
                <a:stretch>
                  <a:fillRect l="-1286" t="-1744" r="-482" b="-1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Hello Problems!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6D560-828F-4A6E-950B-2AA14FE1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z="1400" b="1">
                <a:solidFill>
                  <a:schemeClr val="tx1"/>
                </a:solidFill>
              </a:rPr>
              <a:pPr/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0AC74-CC09-4725-92CA-3750EF5635FD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(#6) 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713157" y="4144295"/>
            <a:ext cx="1071102" cy="905286"/>
          </a:xfrm>
          <a:prstGeom prst="wedgeRoundRectCallout">
            <a:avLst>
              <a:gd name="adj1" fmla="val -114379"/>
              <a:gd name="adj2" fmla="val -335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F86F2-AEE7-49CC-806C-AE39235F7D89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(#6) Completing What Square?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6A91A-673C-40B9-8461-B2F8692BF67C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(#6) 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A6A91A-673C-40B9-8461-B2F8692BF67C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(#7) Distance Between Point and a 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C7D12-6A1A-46DE-9296-B1BAFCB5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85" y="1101941"/>
            <a:ext cx="3371429" cy="3361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1DD4D3-029E-4F28-88B7-2E6C2AC9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46" y="4755654"/>
            <a:ext cx="6695238" cy="14285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D7A6-E1EF-4F8E-A81E-331E39D5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0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A6A91A-673C-40B9-8461-B2F8692BF67C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(#7) Distance Between Point and a 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D0D223-EA11-46C8-B9F6-F969503A7896}"/>
              </a:ext>
            </a:extLst>
          </p:cNvPr>
          <p:cNvGrpSpPr/>
          <p:nvPr/>
        </p:nvGrpSpPr>
        <p:grpSpPr>
          <a:xfrm>
            <a:off x="477529" y="1536288"/>
            <a:ext cx="8188942" cy="4337817"/>
            <a:chOff x="416347" y="1536288"/>
            <a:chExt cx="8188942" cy="43378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EEA21A-499B-4834-9A7F-6E2134FD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47" y="2096314"/>
              <a:ext cx="2086537" cy="243910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B56A16-6ACF-48A3-869E-F5EDC8FE9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6569" y="1536288"/>
              <a:ext cx="5828720" cy="4337817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24E7BE-6EE8-4CDA-B5A6-BBC5D77D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Find the underlying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functional equation </a:t>
                </a:r>
                <a:r>
                  <a:rPr lang="en-US" sz="2400" dirty="0"/>
                  <a:t>that generates this series,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 −1, 1,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Hint:  Rewrite some terms as </a:t>
                </a:r>
                <a:r>
                  <a:rPr lang="en-US" sz="2400" i="1" dirty="0"/>
                  <a:t>un-simplified</a:t>
                </a:r>
                <a:r>
                  <a:rPr lang="en-US" sz="2400" dirty="0"/>
                  <a:t> fractions – what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pattern</a:t>
                </a:r>
                <a:r>
                  <a:rPr lang="en-US" sz="2400" dirty="0"/>
                  <a:t> do you </a:t>
                </a:r>
                <a:r>
                  <a:rPr lang="en-US" sz="2400" u="sng" dirty="0"/>
                  <a:t>now</a:t>
                </a:r>
                <a:r>
                  <a:rPr lang="en-US" sz="2400" dirty="0"/>
                  <a:t> see in the numerators &amp; denominators?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  <a:blipFill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C54387-EFAE-4664-AD93-33885539AB0B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(#8) Series Functional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FCB7-CDCD-4B8D-BE77-B218A429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8526" y="760271"/>
                <a:ext cx="6186948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2, −1, 1,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26" y="760271"/>
                <a:ext cx="6186948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7" y="1700030"/>
            <a:ext cx="7000626" cy="4464796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B2EAF41-236B-4D9C-AA62-DA7E01E5E214}"/>
              </a:ext>
            </a:extLst>
          </p:cNvPr>
          <p:cNvSpPr/>
          <p:nvPr/>
        </p:nvSpPr>
        <p:spPr>
          <a:xfrm>
            <a:off x="6459321" y="2443277"/>
            <a:ext cx="1945843" cy="1111910"/>
          </a:xfrm>
          <a:prstGeom prst="wedgeRoundRectCallout">
            <a:avLst>
              <a:gd name="adj1" fmla="val -36247"/>
              <a:gd name="adj2" fmla="val 1019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Does the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b="1" dirty="0"/>
              <a:t> of this sequence converge or is it </a:t>
            </a:r>
            <a:r>
              <a:rPr lang="en-US" b="1" dirty="0">
                <a:solidFill>
                  <a:srgbClr val="FF0000"/>
                </a:solidFill>
              </a:rPr>
              <a:t>divergent </a:t>
            </a:r>
            <a:r>
              <a:rPr lang="en-US" b="1" dirty="0"/>
              <a:t>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2EDD20-C8F7-4AC1-AD9F-1EE940E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</a:t>
            </a:r>
            <a:r>
              <a:rPr lang="en-US" sz="3200" u="sng" dirty="0">
                <a:latin typeface="+mn-lt"/>
              </a:rPr>
              <a:t>Analytic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Mod</a:t>
            </a:r>
            <a:r>
              <a:rPr lang="en-US" sz="3200" dirty="0">
                <a:latin typeface="+mn-lt"/>
              </a:rPr>
              <a:t>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97145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Can we develop a formula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 2=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𝑜𝑑𝑑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need a function that alternates (oscillates) between a bounded range of values, ultimately returning to where it starts, and then it just keeps repeating over and over…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971459"/>
              </a:xfrm>
              <a:blipFill>
                <a:blip r:embed="rId3"/>
                <a:stretch>
                  <a:fillRect l="-1005" t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FA6E6-70AF-4B44-9460-0C1F94A7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346" y="4370632"/>
            <a:ext cx="5012495" cy="1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AB257E-D866-419A-A34F-BCAA8EAC71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3065" y="2535468"/>
              <a:ext cx="2260210" cy="2388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5">
                      <a:extLst>
                        <a:ext uri="{9D8B030D-6E8A-4147-A177-3AD203B41FA5}">
                          <a16:colId xmlns:a16="http://schemas.microsoft.com/office/drawing/2014/main" val="3100820667"/>
                        </a:ext>
                      </a:extLst>
                    </a:gridCol>
                    <a:gridCol w="1130105">
                      <a:extLst>
                        <a:ext uri="{9D8B030D-6E8A-4147-A177-3AD203B41FA5}">
                          <a16:colId xmlns:a16="http://schemas.microsoft.com/office/drawing/2014/main" val="1437504414"/>
                        </a:ext>
                      </a:extLst>
                    </a:gridCol>
                  </a:tblGrid>
                  <a:tr h="48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54333"/>
                      </a:ext>
                    </a:extLst>
                  </a:tr>
                  <a:tr h="314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363827"/>
                      </a:ext>
                    </a:extLst>
                  </a:tr>
                  <a:tr h="314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517151"/>
                      </a:ext>
                    </a:extLst>
                  </a:tr>
                  <a:tr h="314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488744"/>
                      </a:ext>
                    </a:extLst>
                  </a:tr>
                  <a:tr h="314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753557"/>
                      </a:ext>
                    </a:extLst>
                  </a:tr>
                  <a:tr h="314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965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AB257E-D866-419A-A34F-BCAA8EAC7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977396"/>
                  </p:ext>
                </p:extLst>
              </p:nvPr>
            </p:nvGraphicFramePr>
            <p:xfrm>
              <a:off x="5353065" y="2535468"/>
              <a:ext cx="2260210" cy="2388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5">
                      <a:extLst>
                        <a:ext uri="{9D8B030D-6E8A-4147-A177-3AD203B41FA5}">
                          <a16:colId xmlns:a16="http://schemas.microsoft.com/office/drawing/2014/main" val="3100820667"/>
                        </a:ext>
                      </a:extLst>
                    </a:gridCol>
                    <a:gridCol w="1130105">
                      <a:extLst>
                        <a:ext uri="{9D8B030D-6E8A-4147-A177-3AD203B41FA5}">
                          <a16:colId xmlns:a16="http://schemas.microsoft.com/office/drawing/2014/main" val="1437504414"/>
                        </a:ext>
                      </a:extLst>
                    </a:gridCol>
                  </a:tblGrid>
                  <a:tr h="559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8" t="-1087" r="-102151" b="-34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81" t="-1087" r="-2703" b="-344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54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9363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5171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4887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7535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9651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EC3F37-9396-4A0C-948D-B3C3E35FB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55" y="1811911"/>
            <a:ext cx="3711435" cy="3234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CF14AF-6F92-4937-ADF5-A75083FDCBD9}"/>
                  </a:ext>
                </a:extLst>
              </p:cNvPr>
              <p:cNvSpPr txBox="1"/>
              <p:nvPr/>
            </p:nvSpPr>
            <p:spPr>
              <a:xfrm>
                <a:off x="5105913" y="1914167"/>
                <a:ext cx="270407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CF14AF-6F92-4937-ADF5-A75083FD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13" y="1914167"/>
                <a:ext cx="2704074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B8E27D-4CD5-49BF-89B5-D85AA282AB0B}"/>
                  </a:ext>
                </a:extLst>
              </p:cNvPr>
              <p:cNvSpPr/>
              <p:nvPr/>
            </p:nvSpPr>
            <p:spPr>
              <a:xfrm>
                <a:off x="4514169" y="5195787"/>
                <a:ext cx="393800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  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B8E27D-4CD5-49BF-89B5-D85AA282A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69" y="5195787"/>
                <a:ext cx="3938001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F99FB52-9C05-4C54-85CF-CFCD188B72E8}"/>
              </a:ext>
            </a:extLst>
          </p:cNvPr>
          <p:cNvSpPr/>
          <p:nvPr/>
        </p:nvSpPr>
        <p:spPr>
          <a:xfrm>
            <a:off x="2690813" y="4328036"/>
            <a:ext cx="193064" cy="45483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3CDA6-C469-446A-8818-1DB64CD51833}"/>
              </a:ext>
            </a:extLst>
          </p:cNvPr>
          <p:cNvSpPr/>
          <p:nvPr/>
        </p:nvSpPr>
        <p:spPr>
          <a:xfrm>
            <a:off x="5802352" y="3870144"/>
            <a:ext cx="203982" cy="27222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15A5CA-BE00-4D58-AD6E-44949EA8BC17}"/>
              </a:ext>
            </a:extLst>
          </p:cNvPr>
          <p:cNvSpPr/>
          <p:nvPr/>
        </p:nvSpPr>
        <p:spPr>
          <a:xfrm>
            <a:off x="6162452" y="2012011"/>
            <a:ext cx="140131" cy="1550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B2E186C-BB7C-4051-82AD-02C93779202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3906541" y="2887061"/>
            <a:ext cx="776613" cy="3015007"/>
          </a:xfrm>
          <a:prstGeom prst="bentConnector4">
            <a:avLst>
              <a:gd name="adj1" fmla="val -29436"/>
              <a:gd name="adj2" fmla="val 5766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AE53F0-AD17-4A1F-BE41-81E4EC1ABB78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3351919" y="1447438"/>
            <a:ext cx="2316025" cy="3445173"/>
          </a:xfrm>
          <a:prstGeom prst="bentConnector3">
            <a:avLst>
              <a:gd name="adj1" fmla="val 10987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A86ED-2B34-421D-B903-54AD94BC3457}"/>
              </a:ext>
            </a:extLst>
          </p:cNvPr>
          <p:cNvSpPr/>
          <p:nvPr/>
        </p:nvSpPr>
        <p:spPr>
          <a:xfrm>
            <a:off x="6957759" y="3870143"/>
            <a:ext cx="203982" cy="27222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E44D94D-E4CB-48F3-9B71-820AEB5828A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H="1" flipV="1">
            <a:off x="6232518" y="2167013"/>
            <a:ext cx="929223" cy="1839244"/>
          </a:xfrm>
          <a:prstGeom prst="bentConnector4">
            <a:avLst>
              <a:gd name="adj1" fmla="val -71048"/>
              <a:gd name="adj2" fmla="val 82734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B71B1CBA-AF69-439B-A475-B54B996A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</a:t>
            </a:r>
            <a:r>
              <a:rPr lang="en-US" sz="3200" u="sng" dirty="0">
                <a:latin typeface="+mn-lt"/>
              </a:rPr>
              <a:t>Analytic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Mod</a:t>
            </a:r>
            <a:r>
              <a:rPr lang="en-US" sz="3200" dirty="0">
                <a:latin typeface="+mn-lt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6795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  <p:bldP spid="15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Find the underlying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functional equation </a:t>
                </a:r>
                <a:r>
                  <a:rPr lang="en-US" sz="2400" dirty="0"/>
                  <a:t>that generates this series,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  <a:blipFill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C54387-EFAE-4664-AD93-33885539AB0B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Series Functional Equation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624D0-D5C0-4C37-A68D-73D953CD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01" y="3689896"/>
            <a:ext cx="6013557" cy="1701407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F645381-FFE9-4B7B-9ECB-13925EC9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The classic equation for a line: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cannot represent a vertical line since neither of the available unknowns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coefficients of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term.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Radon</a:t>
                </a:r>
                <a:r>
                  <a:rPr lang="en-US" sz="2400" dirty="0"/>
                  <a:t> projection is an equation having only two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 that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can</a:t>
                </a:r>
                <a:r>
                  <a:rPr lang="en-US" sz="2400" dirty="0"/>
                  <a:t> represent </a:t>
                </a:r>
                <a:r>
                  <a:rPr lang="en-US" sz="2400" b="1" dirty="0"/>
                  <a:t>any and all </a:t>
                </a:r>
                <a:r>
                  <a:rPr lang="en-US" sz="2400" dirty="0"/>
                  <a:t>lines, including both horizontal </a:t>
                </a:r>
                <a:r>
                  <a:rPr lang="en-US" sz="2400" i="1" u="sng" dirty="0"/>
                  <a:t>and</a:t>
                </a:r>
                <a:r>
                  <a:rPr lang="en-US" sz="2400" dirty="0"/>
                  <a:t> vertical lines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−∞≤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≤∞,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spcBef>
                    <a:spcPts val="0"/>
                  </a:spcBef>
                  <a:spcAft>
                    <a:spcPts val="2400"/>
                  </a:spcAft>
                  <a:buFont typeface="+mj-lt"/>
                  <a:buAutoNum type="arabicPeriod" startAt="11"/>
                </a:pPr>
                <a:r>
                  <a:rPr lang="en-US" sz="2400" dirty="0"/>
                  <a:t>Find the equation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that represents the intersection of the Radon line and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  <a:blipFill>
                <a:blip r:embed="rId2"/>
                <a:stretch>
                  <a:fillRect l="-1236" t="-26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Hello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A515-0B4D-4D72-A08B-B102A15A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z="1400" b="1">
                <a:solidFill>
                  <a:schemeClr val="tx1"/>
                </a:solidFill>
              </a:rPr>
              <a:pPr/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86952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8695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C54387-EFAE-4664-AD93-33885539AB0B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Series Functional Equation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624D0-D5C0-4C37-A68D-73D953CD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01" y="2687714"/>
            <a:ext cx="6013557" cy="1701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DBB0B5-95FA-402F-B535-AE5B832798D5}"/>
                  </a:ext>
                </a:extLst>
              </p:cNvPr>
              <p:cNvSpPr/>
              <p:nvPr/>
            </p:nvSpPr>
            <p:spPr>
              <a:xfrm>
                <a:off x="2432311" y="4817473"/>
                <a:ext cx="4279377" cy="13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DBB0B5-95FA-402F-B535-AE5B83279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11" y="4817473"/>
                <a:ext cx="4279377" cy="13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C7C45C4-1F11-48F7-B252-29DD69EA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5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0655A3-31B3-4B12-A3F3-7E7B37E0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6" y="372207"/>
            <a:ext cx="5359666" cy="331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8231" y="1323343"/>
                <a:ext cx="3425313" cy="98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31" y="1323343"/>
                <a:ext cx="3425313" cy="980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60142" y="2329061"/>
                <a:ext cx="3141407" cy="290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61728</m:t>
                          </m:r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=0.853+0.407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𝟎𝟔𝟗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𝟒𝟕𝟐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2" y="2329061"/>
                <a:ext cx="3141407" cy="2900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7563" y="3903687"/>
            <a:ext cx="4591538" cy="1338828"/>
            <a:chOff x="557563" y="3903687"/>
            <a:chExt cx="4591538" cy="1338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57563" y="3903687"/>
                  <a:ext cx="1642822" cy="7561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63" y="3903687"/>
                  <a:ext cx="1642822" cy="7561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68134" y="3903687"/>
                  <a:ext cx="2580967" cy="13388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=6.793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100,000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=11.397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1,000,000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=13.7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134" y="3903687"/>
                  <a:ext cx="2580967" cy="13388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42451" y="5349211"/>
            <a:ext cx="4706650" cy="923394"/>
            <a:chOff x="442451" y="5349211"/>
            <a:chExt cx="4706650" cy="923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2451" y="5420128"/>
                  <a:ext cx="1863972" cy="598497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51" y="5420128"/>
                  <a:ext cx="1863972" cy="5984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68134" y="5349211"/>
                  <a:ext cx="2580967" cy="92339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=0.214+0.913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=0.367+0.333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en-US" b="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134" y="5349211"/>
                  <a:ext cx="2580967" cy="9233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E1F158-0B82-48C2-A29D-A3B5E2D0EA28}"/>
              </a:ext>
            </a:extLst>
          </p:cNvPr>
          <p:cNvSpPr txBox="1"/>
          <p:nvPr/>
        </p:nvSpPr>
        <p:spPr>
          <a:xfrm>
            <a:off x="200476" y="372207"/>
            <a:ext cx="201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Analytic Continuation “Domain Stretching”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699EB1-F179-4B24-861F-CED5DFCF4C60}"/>
                  </a:ext>
                </a:extLst>
              </p:cNvPr>
              <p:cNvSpPr/>
              <p:nvPr/>
            </p:nvSpPr>
            <p:spPr>
              <a:xfrm>
                <a:off x="5289244" y="695287"/>
                <a:ext cx="3535720" cy="804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 −1, 1, 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699EB1-F179-4B24-861F-CED5DFCF4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44" y="695287"/>
                <a:ext cx="3535720" cy="804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67901B-70E4-48B5-9667-D8032750FD05}"/>
                  </a:ext>
                </a:extLst>
              </p:cNvPr>
              <p:cNvSpPr/>
              <p:nvPr/>
            </p:nvSpPr>
            <p:spPr>
              <a:xfrm>
                <a:off x="5298564" y="423918"/>
                <a:ext cx="35357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5,     6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,  7,     8,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tx1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9,  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10,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11,  12,…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67901B-70E4-48B5-9667-D8032750F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64" y="423918"/>
                <a:ext cx="3535720" cy="307777"/>
              </a:xfrm>
              <a:prstGeom prst="rect">
                <a:avLst/>
              </a:prstGeom>
              <a:blipFill>
                <a:blip r:embed="rId10"/>
                <a:stretch>
                  <a:fillRect l="-51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694EE-2514-4E7E-A95E-B8000421F565}"/>
                  </a:ext>
                </a:extLst>
              </p:cNvPr>
              <p:cNvSpPr txBox="1"/>
              <p:nvPr/>
            </p:nvSpPr>
            <p:spPr>
              <a:xfrm>
                <a:off x="3583752" y="695287"/>
                <a:ext cx="8393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694EE-2514-4E7E-A95E-B8000421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752" y="695287"/>
                <a:ext cx="839397" cy="369332"/>
              </a:xfrm>
              <a:prstGeom prst="rect">
                <a:avLst/>
              </a:prstGeom>
              <a:blipFill>
                <a:blip r:embed="rId11"/>
                <a:stretch>
                  <a:fillRect l="-5072" r="-724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1E64C56-3BB1-4E4A-92F3-C5DA34564E13}"/>
              </a:ext>
            </a:extLst>
          </p:cNvPr>
          <p:cNvSpPr txBox="1"/>
          <p:nvPr/>
        </p:nvSpPr>
        <p:spPr>
          <a:xfrm>
            <a:off x="2735584" y="3594407"/>
            <a:ext cx="241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sum is divergent!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E6D732-1C8F-4A95-A629-DFFFDBA951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3254" y="5349211"/>
            <a:ext cx="1004075" cy="13142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FA3EDD-FEEB-4D9E-BEF9-678DDB02AD41}"/>
              </a:ext>
            </a:extLst>
          </p:cNvPr>
          <p:cNvSpPr txBox="1"/>
          <p:nvPr/>
        </p:nvSpPr>
        <p:spPr>
          <a:xfrm>
            <a:off x="6898234" y="5637008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 like Euler!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B6E7453-3DB0-4DBD-ABFD-0CBBBA8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41DA221-2288-471C-838F-689DCFC309A2}"/>
              </a:ext>
            </a:extLst>
          </p:cNvPr>
          <p:cNvSpPr/>
          <p:nvPr/>
        </p:nvSpPr>
        <p:spPr>
          <a:xfrm>
            <a:off x="4888200" y="4675866"/>
            <a:ext cx="621792" cy="314553"/>
          </a:xfrm>
          <a:prstGeom prst="wedgeRoundRectCallout">
            <a:avLst>
              <a:gd name="adj1" fmla="val 67402"/>
              <a:gd name="adj2" fmla="val 438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#10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84C2A2BD-B84A-4BB9-B30F-5B6F5D0C8B05}"/>
              </a:ext>
            </a:extLst>
          </p:cNvPr>
          <p:cNvSpPr/>
          <p:nvPr/>
        </p:nvSpPr>
        <p:spPr>
          <a:xfrm>
            <a:off x="4667452" y="4002521"/>
            <a:ext cx="621792" cy="314553"/>
          </a:xfrm>
          <a:prstGeom prst="wedgeRoundRectCallout">
            <a:avLst>
              <a:gd name="adj1" fmla="val -79657"/>
              <a:gd name="adj2" fmla="val -494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0130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The classic equation for a line: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cannot readily represent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vertical</a:t>
                </a:r>
                <a:r>
                  <a:rPr lang="en-US" sz="2400" dirty="0"/>
                  <a:t> line since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neither</a:t>
                </a:r>
                <a:r>
                  <a:rPr lang="en-US" sz="2400" dirty="0"/>
                  <a:t> of the two available unknowns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coefficients of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term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Radon</a:t>
                </a:r>
                <a:r>
                  <a:rPr lang="en-US" sz="2400" dirty="0"/>
                  <a:t> projection is an equation also having only two unknowns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 but it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can</a:t>
                </a:r>
                <a:r>
                  <a:rPr lang="en-US" sz="2400" dirty="0"/>
                  <a:t> represent </a:t>
                </a:r>
                <a:r>
                  <a:rPr lang="en-US" sz="2400" b="1" dirty="0"/>
                  <a:t>any and all </a:t>
                </a:r>
                <a:r>
                  <a:rPr lang="en-US" sz="2400" dirty="0"/>
                  <a:t>lines, including both horizontal </a:t>
                </a:r>
                <a:r>
                  <a:rPr lang="en-US" sz="2400" i="1" u="sng" dirty="0"/>
                  <a:t>and</a:t>
                </a:r>
                <a:r>
                  <a:rPr lang="en-US" sz="2400" dirty="0"/>
                  <a:t> vertical lines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−∞≤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≤∞,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Challenge: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Find the equation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that represents the intersection of a Radon line and a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7374"/>
                <a:ext cx="7886700" cy="4351338"/>
              </a:xfrm>
              <a:blipFill>
                <a:blip r:embed="rId2"/>
                <a:stretch>
                  <a:fillRect l="-1159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257F9B-8B1B-4AE1-B178-A29F4D6BBD41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(#11) Universal Equation for a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71814-A5A6-438C-93CF-1773D17E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5" y="3225019"/>
            <a:ext cx="4853068" cy="32596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6447EE-1827-48AF-B099-579859F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12" y="548786"/>
            <a:ext cx="2857500" cy="2466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F3287-E9D8-4FF8-844F-C0B01DAB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5" y="460863"/>
            <a:ext cx="2762052" cy="255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0071A-10CF-43D5-B97C-B3D90EBBDB38}"/>
              </a:ext>
            </a:extLst>
          </p:cNvPr>
          <p:cNvSpPr txBox="1"/>
          <p:nvPr/>
        </p:nvSpPr>
        <p:spPr>
          <a:xfrm>
            <a:off x="6042074" y="3453563"/>
            <a:ext cx="2644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care about the “Radon” transform?</a:t>
            </a:r>
          </a:p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Because it is the basis for all CAT and PET scans in the medical field</a:t>
            </a:r>
          </a:p>
          <a:p>
            <a:endParaRPr lang="en-US" dirty="0"/>
          </a:p>
          <a:p>
            <a:r>
              <a:rPr lang="en-US" dirty="0"/>
              <a:t>It is also the foundation for </a:t>
            </a:r>
            <a:r>
              <a:rPr lang="en-US" u="sng" dirty="0"/>
              <a:t>computer vision</a:t>
            </a:r>
            <a:r>
              <a:rPr lang="en-US" dirty="0"/>
              <a:t> in autonomous vehicles and 3D face recognition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15C5E15-571B-4044-B35E-DB0F14DD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7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Intersection of Radon Projection and Circle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9190"/>
          <a:stretch/>
        </p:blipFill>
        <p:spPr>
          <a:xfrm>
            <a:off x="628650" y="2010100"/>
            <a:ext cx="7886700" cy="4058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10662" y="1370008"/>
                <a:ext cx="392267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2" y="1370008"/>
                <a:ext cx="3922677" cy="37555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4899B7-7AF2-492E-A4A7-BEBD893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36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231" b="3684"/>
          <a:stretch/>
        </p:blipFill>
        <p:spPr>
          <a:xfrm>
            <a:off x="792703" y="366108"/>
            <a:ext cx="7558594" cy="59902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7B8780-C284-4870-8154-E0CF1036B0EA}"/>
              </a:ext>
            </a:extLst>
          </p:cNvPr>
          <p:cNvSpPr/>
          <p:nvPr/>
        </p:nvSpPr>
        <p:spPr>
          <a:xfrm>
            <a:off x="1296748" y="5857793"/>
            <a:ext cx="2798888" cy="3487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AE84-B127-415A-A800-0F73181C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E47C7D-4623-4780-852F-6F077BBA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52174" y="1888959"/>
            <a:ext cx="4439652" cy="2290812"/>
            <a:chOff x="1070811" y="1564105"/>
            <a:chExt cx="4439652" cy="2290812"/>
          </a:xfrm>
        </p:grpSpPr>
        <p:sp>
          <p:nvSpPr>
            <p:cNvPr id="2" name="TextBox 1"/>
            <p:cNvSpPr txBox="1"/>
            <p:nvPr/>
          </p:nvSpPr>
          <p:spPr>
            <a:xfrm>
              <a:off x="1070811" y="1564105"/>
              <a:ext cx="44396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    </a:t>
              </a:r>
              <a:r>
                <a:rPr lang="en-US" sz="2400" b="1" dirty="0">
                  <a:solidFill>
                    <a:srgbClr val="FF0000"/>
                  </a:solidFill>
                </a:rPr>
                <a:t>x = 0.9999999</a:t>
              </a:r>
            </a:p>
            <a:p>
              <a:r>
                <a:rPr lang="en-US" sz="2400" dirty="0"/>
                <a:t>     −</a:t>
              </a:r>
            </a:p>
            <a:p>
              <a:r>
                <a:rPr lang="en-US" sz="2400" dirty="0"/>
                <a:t>	10x = 9.9999999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31958" y="1564105"/>
              <a:ext cx="998621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31958" y="2281989"/>
              <a:ext cx="99862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95663" y="2999873"/>
              <a:ext cx="30319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0811" y="3023920"/>
              <a:ext cx="4439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	 -9x = -9</a:t>
              </a:r>
            </a:p>
            <a:p>
              <a:r>
                <a:rPr lang="en-US" sz="2400" dirty="0"/>
                <a:t>	     </a:t>
              </a:r>
              <a:r>
                <a:rPr lang="en-US" sz="2400" b="1" dirty="0">
                  <a:solidFill>
                    <a:srgbClr val="FF0000"/>
                  </a:solidFill>
                </a:rPr>
                <a:t>x = 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69757" y="558605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(#1) .99999 equals 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48695" y="618959"/>
            <a:ext cx="99862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8C0DA-A270-45C8-A837-B5F2AD0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558605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(#2) – Where did we go wrong?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1180" y="1665705"/>
            <a:ext cx="6321640" cy="2998350"/>
            <a:chOff x="1331352" y="1636677"/>
            <a:chExt cx="6321640" cy="2998350"/>
          </a:xfrm>
        </p:grpSpPr>
        <p:sp>
          <p:nvSpPr>
            <p:cNvPr id="14" name="TextBox 13"/>
            <p:cNvSpPr txBox="1"/>
            <p:nvPr/>
          </p:nvSpPr>
          <p:spPr>
            <a:xfrm>
              <a:off x="1491009" y="1636677"/>
              <a:ext cx="6161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 = 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1009" y="2240071"/>
              <a:ext cx="6161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</a:t>
              </a:r>
              <a:r>
                <a:rPr lang="en-US" sz="3200" baseline="30000" dirty="0"/>
                <a:t>2</a:t>
              </a:r>
              <a:r>
                <a:rPr lang="en-US" sz="3200" dirty="0"/>
                <a:t> = ab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91008" y="2843465"/>
              <a:ext cx="6161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</a:t>
              </a:r>
              <a:r>
                <a:rPr lang="en-US" sz="3200" baseline="30000" dirty="0"/>
                <a:t>2</a:t>
              </a:r>
              <a:r>
                <a:rPr lang="en-US" sz="3200" dirty="0"/>
                <a:t> + (a</a:t>
              </a:r>
              <a:r>
                <a:rPr lang="en-US" sz="3200" baseline="30000" dirty="0"/>
                <a:t>2</a:t>
              </a:r>
              <a:r>
                <a:rPr lang="en-US" sz="3200" dirty="0"/>
                <a:t> – 2ab) = ab + (a</a:t>
              </a:r>
              <a:r>
                <a:rPr lang="en-US" sz="3200" baseline="30000" dirty="0"/>
                <a:t>2</a:t>
              </a:r>
              <a:r>
                <a:rPr lang="en-US" sz="3200" dirty="0"/>
                <a:t> – 2ab)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352" y="3446859"/>
              <a:ext cx="6161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2(a</a:t>
              </a:r>
              <a:r>
                <a:rPr lang="en-US" sz="3200" baseline="30000" dirty="0"/>
                <a:t>2</a:t>
              </a:r>
              <a:r>
                <a:rPr lang="en-US" sz="3200" dirty="0"/>
                <a:t> – ab) = (a</a:t>
              </a:r>
              <a:r>
                <a:rPr lang="en-US" sz="3200" baseline="30000" dirty="0"/>
                <a:t>2</a:t>
              </a:r>
              <a:r>
                <a:rPr lang="en-US" sz="3200" dirty="0"/>
                <a:t> – ab)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52" y="4050252"/>
              <a:ext cx="6161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 = 1</a:t>
              </a:r>
            </a:p>
          </p:txBody>
        </p: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A26C8DB-5959-4B96-AAD9-7CD9A51A5946}"/>
              </a:ext>
            </a:extLst>
          </p:cNvPr>
          <p:cNvSpPr/>
          <p:nvPr/>
        </p:nvSpPr>
        <p:spPr>
          <a:xfrm>
            <a:off x="4952390" y="4747565"/>
            <a:ext cx="3760013" cy="870509"/>
          </a:xfrm>
          <a:prstGeom prst="wedgeRoundRectCallout">
            <a:avLst>
              <a:gd name="adj1" fmla="val -45138"/>
              <a:gd name="adj2" fmla="val -94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a = b (given) then a</a:t>
            </a:r>
            <a:r>
              <a:rPr lang="en-US" baseline="30000" dirty="0"/>
              <a:t>2 </a:t>
            </a:r>
            <a:r>
              <a:rPr lang="en-US" dirty="0"/>
              <a:t>- ab = 0, thus we have illegally divided by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7151-2D1C-4CB8-B63A-77B0F85B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4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22738" cy="4146550"/>
            <a:chOff x="196" y="558"/>
            <a:chExt cx="2597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5" y="2213"/>
              <a:ext cx="14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69757" y="558605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(#3)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AACB-E195-4344-A1C1-72924A26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37026" cy="4146550"/>
            <a:chOff x="196" y="558"/>
            <a:chExt cx="2606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617" y="1694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5" y="2892"/>
              <a:ext cx="15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42" y="2306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94" y="2068"/>
              <a:ext cx="14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5" y="2213"/>
              <a:ext cx="14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9A1F5-2B49-4CBB-8692-5FAACC3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84885"/>
            <a:ext cx="423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Prove</a:t>
            </a:r>
            <a:r>
              <a:rPr lang="en-US" sz="2400" dirty="0"/>
              <a:t>: 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= c</a:t>
            </a:r>
            <a:r>
              <a:rPr lang="en-US" sz="2000" baseline="30000" dirty="0"/>
              <a:t>2</a:t>
            </a:r>
          </a:p>
          <a:p>
            <a:pPr algn="ctr"/>
            <a:endParaRPr lang="en-US" sz="24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150" y="885825"/>
            <a:ext cx="4137026" cy="4146550"/>
            <a:chOff x="196" y="558"/>
            <a:chExt cx="2606" cy="261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6" y="558"/>
              <a:ext cx="2597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17" y="2866"/>
              <a:ext cx="886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504" y="1694"/>
              <a:ext cx="0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617" y="1694"/>
              <a:ext cx="886" cy="1172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04" y="815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22" y="815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22" y="815"/>
              <a:ext cx="1181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36" y="1987"/>
              <a:ext cx="0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36" y="2866"/>
              <a:ext cx="1181" cy="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36" y="1987"/>
              <a:ext cx="1182" cy="879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5" y="2892"/>
              <a:ext cx="15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45" y="1162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2" y="2361"/>
              <a:ext cx="15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42" y="2306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96" y="602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62" y="2919"/>
              <a:ext cx="16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94" y="2068"/>
              <a:ext cx="14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894" y="1336"/>
              <a:ext cx="14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045" y="2213"/>
              <a:ext cx="14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3BDFB-D28F-48F1-8A3C-304E4D16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3259</TotalTime>
  <Words>1637</Words>
  <Application>Microsoft Macintosh PowerPoint</Application>
  <PresentationFormat>On-screen Show (4:3)</PresentationFormat>
  <Paragraphs>286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Hello Problems!</vt:lpstr>
      <vt:lpstr>Hello Problems!</vt:lpstr>
      <vt:lpstr>Hello Problems!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Analytic Mod Operator</vt:lpstr>
      <vt:lpstr>An Analytic Mod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 of Radon Projection and Circle </vt:lpstr>
      <vt:lpstr>PowerPoint Presentation</vt:lpstr>
    </vt:vector>
  </TitlesOfParts>
  <Company>Personal Use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Nicholas Corleto</cp:lastModifiedBy>
  <cp:revision>623</cp:revision>
  <cp:lastPrinted>2015-06-01T00:45:11Z</cp:lastPrinted>
  <dcterms:created xsi:type="dcterms:W3CDTF">2014-09-21T17:58:26Z</dcterms:created>
  <dcterms:modified xsi:type="dcterms:W3CDTF">2019-08-13T20:35:30Z</dcterms:modified>
</cp:coreProperties>
</file>