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76" r:id="rId3"/>
    <p:sldId id="259" r:id="rId4"/>
    <p:sldId id="287" r:id="rId5"/>
    <p:sldId id="303" r:id="rId6"/>
    <p:sldId id="291" r:id="rId7"/>
    <p:sldId id="302" r:id="rId8"/>
    <p:sldId id="301" r:id="rId9"/>
    <p:sldId id="304" r:id="rId10"/>
    <p:sldId id="306" r:id="rId11"/>
    <p:sldId id="305" r:id="rId12"/>
    <p:sldId id="307" r:id="rId13"/>
    <p:sldId id="308" r:id="rId14"/>
    <p:sldId id="309" r:id="rId15"/>
    <p:sldId id="310" r:id="rId16"/>
    <p:sldId id="312" r:id="rId17"/>
    <p:sldId id="313" r:id="rId18"/>
    <p:sldId id="311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9" r:id="rId33"/>
    <p:sldId id="330" r:id="rId34"/>
    <p:sldId id="331" r:id="rId35"/>
    <p:sldId id="332" r:id="rId36"/>
    <p:sldId id="267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1D208F"/>
    <a:srgbClr val="211E54"/>
    <a:srgbClr val="F4E59C"/>
    <a:srgbClr val="DDDDDD"/>
    <a:srgbClr val="B2B2B2"/>
    <a:srgbClr val="D476D6"/>
    <a:srgbClr val="5F5F5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2" autoAdjust="0"/>
    <p:restoredTop sz="94660"/>
  </p:normalViewPr>
  <p:slideViewPr>
    <p:cSldViewPr>
      <p:cViewPr varScale="1">
        <p:scale>
          <a:sx n="106" d="100"/>
          <a:sy n="106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066800" y="4648200"/>
            <a:ext cx="7543800" cy="83820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5400"/>
            </a:lvl1pPr>
          </a:lstStyle>
          <a:p>
            <a:pPr lvl="0"/>
            <a:r>
              <a:rPr lang="hr-HR" altLang="de-DE" noProof="0" smtClean="0"/>
              <a:t>Uredite stil naslova matrice</a:t>
            </a:r>
            <a:endParaRPr lang="en-US" altLang="de-DE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444500" y="5946793"/>
            <a:ext cx="5181600" cy="457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pPr lvl="0"/>
            <a:r>
              <a:rPr lang="hr-HR" altLang="de-DE" noProof="0" dirty="0" smtClean="0"/>
              <a:t>Dragan Marković</a:t>
            </a:r>
            <a:endParaRPr lang="en-US" altLang="de-DE" noProof="0" dirty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77000"/>
            <a:ext cx="1371600" cy="152400"/>
          </a:xfrm>
        </p:spPr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828800" y="6477000"/>
            <a:ext cx="838200" cy="152400"/>
          </a:xfrm>
        </p:spPr>
        <p:txBody>
          <a:bodyPr/>
          <a:lstStyle>
            <a:lvl1pPr>
              <a:defRPr/>
            </a:lvl1pPr>
          </a:lstStyle>
          <a:p>
            <a:fld id="{3476A348-5FB0-478B-8885-3105045F54DF}" type="slidenum">
              <a:rPr lang="en-US" altLang="de-DE"/>
              <a:pPr/>
              <a:t>‹#›</a:t>
            </a:fld>
            <a:endParaRPr lang="en-US" altLang="de-DE"/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gray">
          <a:xfrm>
            <a:off x="444500" y="6741368"/>
            <a:ext cx="5257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2" name="Slika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827513"/>
            <a:ext cx="2996731" cy="1028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de-DE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de-DE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ED023-D7B5-4FB2-8884-A5AEC35B13B1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="" xmlns:p14="http://schemas.microsoft.com/office/powerpoint/2010/main" val="140008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66700"/>
            <a:ext cx="2057400" cy="6134100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de-DE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66700"/>
            <a:ext cx="6019800" cy="6134100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de-DE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BF611-2431-4793-A0AC-10C383276467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="" xmlns:p14="http://schemas.microsoft.com/office/powerpoint/2010/main" val="274963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de-DE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de-DE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92FF0-AE9F-451C-83BA-C3915A75A9BE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="" xmlns:p14="http://schemas.microsoft.com/office/powerpoint/2010/main" val="5396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de-DE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28D5C-51E8-4EF8-8A33-87E96FA4FC23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="" xmlns:p14="http://schemas.microsoft.com/office/powerpoint/2010/main" val="22897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de-DE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de-DE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de-DE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9D60F-8AB9-40C2-A40C-93CE1D8B7BEC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="" xmlns:p14="http://schemas.microsoft.com/office/powerpoint/2010/main" val="182285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de-DE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de-DE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de-DE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C33F4-F7AA-4348-A47D-148374E0E459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="" xmlns:p14="http://schemas.microsoft.com/office/powerpoint/2010/main" val="115434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de-DE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2C7EC-C254-4260-82CA-A4FF5CFB9771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="" xmlns:p14="http://schemas.microsoft.com/office/powerpoint/2010/main" val="393660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E250B-6453-48DF-9DF6-12E6B54A69BA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="" xmlns:p14="http://schemas.microsoft.com/office/powerpoint/2010/main" val="9553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de-DE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de-DE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53C154-0326-4C81-A8C3-95C40C13A2D9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="" xmlns:p14="http://schemas.microsoft.com/office/powerpoint/2010/main" val="47911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de-DE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 smtClean="0"/>
              <a:t>Kliknite ikonu da biste dodali  sliku</a:t>
            </a:r>
            <a:endParaRPr lang="de-DE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0CA94-FBFD-4E97-8DC2-3D3D6090FAE6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="" xmlns:p14="http://schemas.microsoft.com/office/powerpoint/2010/main" val="356020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66700"/>
            <a:ext cx="727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45791" dir="3378596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r-HR" altLang="de-DE" smtClean="0"/>
              <a:t>Uredite stil naslova matrice</a:t>
            </a:r>
            <a:endParaRPr lang="en-US" altLang="de-DE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9400" y="6515100"/>
            <a:ext cx="1219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98600" y="6515100"/>
            <a:ext cx="1295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32E317D1-6627-4E33-9B01-124FF953188E}" type="slidenum">
              <a:rPr lang="en-US" altLang="de-DE"/>
              <a:pPr/>
              <a:t>‹#›</a:t>
            </a:fld>
            <a:endParaRPr lang="en-US" alt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altLang="de-DE" smtClean="0"/>
              <a:t>Uredite stilove teksta matrice</a:t>
            </a:r>
          </a:p>
          <a:p>
            <a:pPr lvl="1"/>
            <a:r>
              <a:rPr lang="hr-HR" altLang="de-DE" smtClean="0"/>
              <a:t>Druga razina</a:t>
            </a:r>
          </a:p>
          <a:p>
            <a:pPr lvl="2"/>
            <a:r>
              <a:rPr lang="hr-HR" altLang="de-DE" smtClean="0"/>
              <a:t>Treća razina</a:t>
            </a:r>
          </a:p>
          <a:p>
            <a:pPr lvl="3"/>
            <a:r>
              <a:rPr lang="hr-HR" altLang="de-DE" smtClean="0"/>
              <a:t>Četvrta razina</a:t>
            </a:r>
          </a:p>
          <a:p>
            <a:pPr lvl="4"/>
            <a:r>
              <a:rPr lang="hr-HR" altLang="de-DE" smtClean="0"/>
              <a:t>Peta razina</a:t>
            </a:r>
            <a:endParaRPr lang="en-US" altLang="de-DE" smtClean="0"/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304800" y="6553200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2" name="Slika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916" y="6124503"/>
            <a:ext cx="2060627" cy="707197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43608" y="3573016"/>
            <a:ext cx="7543800" cy="838200"/>
          </a:xfrm>
        </p:spPr>
        <p:txBody>
          <a:bodyPr/>
          <a:lstStyle/>
          <a:p>
            <a:pPr algn="ctr"/>
            <a:r>
              <a:rPr lang="hr-BA" altLang="de-DE" sz="6000" dirty="0" smtClean="0"/>
              <a:t>GALILEO</a:t>
            </a:r>
            <a:br>
              <a:rPr lang="hr-BA" altLang="de-DE" sz="6000" dirty="0" smtClean="0"/>
            </a:br>
            <a:r>
              <a:rPr lang="hr-BA" altLang="de-DE" sz="6000" dirty="0" smtClean="0"/>
              <a:t>Mobilna aplikacija </a:t>
            </a:r>
            <a:br>
              <a:rPr lang="hr-BA" altLang="de-DE" sz="6000" dirty="0" smtClean="0"/>
            </a:br>
            <a:r>
              <a:rPr lang="hr-BA" altLang="de-DE" sz="6000" dirty="0" smtClean="0"/>
              <a:t>za naručivanje</a:t>
            </a:r>
            <a:endParaRPr lang="en-US" altLang="de-DE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Kupci</a:t>
            </a:r>
            <a:endParaRPr lang="de-DE" dirty="0"/>
          </a:p>
        </p:txBody>
      </p:sp>
      <p:sp>
        <p:nvSpPr>
          <p:cNvPr id="5" name="Rezervirano mjesto sadržaja 2"/>
          <p:cNvSpPr txBox="1">
            <a:spLocks/>
          </p:cNvSpPr>
          <p:nvPr/>
        </p:nvSpPr>
        <p:spPr>
          <a:xfrm>
            <a:off x="533400" y="1219200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</p:txBody>
      </p:sp>
      <p:pic>
        <p:nvPicPr>
          <p:cNvPr id="6" name="Picture 2" descr="C:\Users\Marketing\Desktop\Galileo\Screenshots\Screenshot_2014-05-26-15-35-4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7" y="1219200"/>
            <a:ext cx="8072668" cy="47300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573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Filtriranje kupaca</a:t>
            </a:r>
            <a:endParaRPr lang="de-DE" dirty="0"/>
          </a:p>
        </p:txBody>
      </p:sp>
      <p:sp>
        <p:nvSpPr>
          <p:cNvPr id="5" name="Rezervirano mjesto sadržaja 2"/>
          <p:cNvSpPr txBox="1">
            <a:spLocks/>
          </p:cNvSpPr>
          <p:nvPr/>
        </p:nvSpPr>
        <p:spPr>
          <a:xfrm>
            <a:off x="533400" y="1219200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dirty="0" smtClean="0"/>
              <a:t>Imate mogućnost filtriranja kupaca, radi </a:t>
            </a:r>
            <a:r>
              <a:rPr lang="hr-HR" dirty="0"/>
              <a:t>na </a:t>
            </a:r>
            <a:r>
              <a:rPr lang="hr-HR" dirty="0" smtClean="0"/>
              <a:t>način da kad krenete upisivati slova, program filtrira kupce.</a:t>
            </a:r>
            <a:endParaRPr lang="de-DE" kern="0" dirty="0"/>
          </a:p>
        </p:txBody>
      </p:sp>
      <p:pic>
        <p:nvPicPr>
          <p:cNvPr id="84994" name="Picture 2" descr="C:\Users\Marketing\Desktop\Galileo\Screenshots\Screenshot_2014-05-26-15-36-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64904"/>
            <a:ext cx="6408712" cy="37551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670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Destinacije kupaca</a:t>
            </a:r>
            <a:endParaRPr lang="de-DE" dirty="0"/>
          </a:p>
        </p:txBody>
      </p:sp>
      <p:sp>
        <p:nvSpPr>
          <p:cNvPr id="5" name="Rezervirano mjesto sadržaja 2"/>
          <p:cNvSpPr txBox="1">
            <a:spLocks/>
          </p:cNvSpPr>
          <p:nvPr/>
        </p:nvSpPr>
        <p:spPr>
          <a:xfrm>
            <a:off x="533400" y="1219200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dirty="0"/>
              <a:t>Destinacije partnera kojeg ste odabrali. </a:t>
            </a:r>
            <a:endParaRPr lang="hr-HR" dirty="0" smtClean="0"/>
          </a:p>
          <a:p>
            <a:r>
              <a:rPr lang="hr-HR" dirty="0" smtClean="0"/>
              <a:t>Kada </a:t>
            </a:r>
            <a:r>
              <a:rPr lang="hr-HR" dirty="0"/>
              <a:t>odaberete destinaciju tada počinjete raditi novu narudžbu.</a:t>
            </a:r>
            <a:endParaRPr lang="de-DE" kern="0" dirty="0"/>
          </a:p>
        </p:txBody>
      </p:sp>
      <p:pic>
        <p:nvPicPr>
          <p:cNvPr id="1026" name="Picture 2" descr="C:\Users\Marketing\Desktop\Galileo\Screenshots\Screenshot_2014-05-26-15-36-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6624736" cy="38816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1192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Artikli</a:t>
            </a:r>
            <a:endParaRPr lang="de-DE" dirty="0"/>
          </a:p>
        </p:txBody>
      </p:sp>
      <p:sp>
        <p:nvSpPr>
          <p:cNvPr id="5" name="Rezervirano mjesto sadržaja 2"/>
          <p:cNvSpPr txBox="1">
            <a:spLocks/>
          </p:cNvSpPr>
          <p:nvPr/>
        </p:nvSpPr>
        <p:spPr>
          <a:xfrm>
            <a:off x="533400" y="1219200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sz="2400" dirty="0" smtClean="0"/>
              <a:t>Kad </a:t>
            </a:r>
            <a:r>
              <a:rPr lang="hr-HR" sz="2400" dirty="0"/>
              <a:t>odaberete jednu grupu otvara vam se ekran artikala od te grupe i artikli su vam sortirani po </a:t>
            </a:r>
            <a:r>
              <a:rPr lang="hr-HR" sz="2400" dirty="0" err="1" smtClean="0"/>
              <a:t>rating</a:t>
            </a:r>
            <a:r>
              <a:rPr lang="hr-HR" sz="2400" dirty="0" smtClean="0"/>
              <a:t> </a:t>
            </a:r>
            <a:r>
              <a:rPr lang="hr-HR" sz="2400" dirty="0"/>
              <a:t>grupi znači od najprodavanijeg artikla pa prema dolje. </a:t>
            </a:r>
            <a:endParaRPr lang="hr-HR" sz="2400" dirty="0" smtClean="0"/>
          </a:p>
          <a:p>
            <a:r>
              <a:rPr lang="hr-HR" sz="2400" dirty="0" smtClean="0"/>
              <a:t>Uz naziv artikla vam još stoji:</a:t>
            </a:r>
          </a:p>
          <a:p>
            <a:pPr lvl="1"/>
            <a:r>
              <a:rPr lang="hr-HR" dirty="0" smtClean="0"/>
              <a:t>Njegova </a:t>
            </a:r>
            <a:r>
              <a:rPr lang="hr-HR" dirty="0"/>
              <a:t>veleprodajna </a:t>
            </a:r>
            <a:r>
              <a:rPr lang="hr-HR" dirty="0" smtClean="0"/>
              <a:t>cijena;</a:t>
            </a:r>
          </a:p>
          <a:p>
            <a:pPr lvl="1"/>
            <a:r>
              <a:rPr lang="hr-HR" dirty="0"/>
              <a:t>S</a:t>
            </a:r>
            <a:r>
              <a:rPr lang="hr-HR" dirty="0" smtClean="0"/>
              <a:t>tanje artikla na skladištu;</a:t>
            </a:r>
          </a:p>
          <a:p>
            <a:pPr lvl="1"/>
            <a:r>
              <a:rPr lang="hr-HR" dirty="0" smtClean="0"/>
              <a:t>Transportno pakovanje.</a:t>
            </a:r>
          </a:p>
          <a:p>
            <a:r>
              <a:rPr lang="hr-HR" kern="0" dirty="0" smtClean="0"/>
              <a:t>Stanje artikala se odnosi na svako skladište posebno.</a:t>
            </a:r>
          </a:p>
          <a:p>
            <a:r>
              <a:rPr lang="hr-HR" kern="0" dirty="0" smtClean="0"/>
              <a:t>Ukoliko artikla nema na stanju, aplikacija će komercijalistu obavijestit, ali on i dalje može naručiti odabrani </a:t>
            </a:r>
            <a:r>
              <a:rPr lang="hr-HR" kern="0" dirty="0" err="1" smtClean="0"/>
              <a:t>artikal</a:t>
            </a:r>
            <a:r>
              <a:rPr lang="hr-HR" kern="0" dirty="0" smtClean="0"/>
              <a:t>.</a:t>
            </a:r>
            <a:endParaRPr lang="de-DE" kern="0" dirty="0"/>
          </a:p>
        </p:txBody>
      </p:sp>
    </p:spTree>
    <p:extLst>
      <p:ext uri="{BB962C8B-B14F-4D97-AF65-F5344CB8AC3E}">
        <p14:creationId xmlns="" xmlns:p14="http://schemas.microsoft.com/office/powerpoint/2010/main" val="24951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Artikli</a:t>
            </a:r>
            <a:endParaRPr lang="de-DE" dirty="0"/>
          </a:p>
        </p:txBody>
      </p:sp>
      <p:sp>
        <p:nvSpPr>
          <p:cNvPr id="5" name="Rezervirano mjesto sadržaja 2"/>
          <p:cNvSpPr txBox="1">
            <a:spLocks/>
          </p:cNvSpPr>
          <p:nvPr/>
        </p:nvSpPr>
        <p:spPr>
          <a:xfrm>
            <a:off x="533400" y="1219200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</p:txBody>
      </p:sp>
      <p:pic>
        <p:nvPicPr>
          <p:cNvPr id="3074" name="Picture 2" descr="C:\Users\Marketing\Desktop\Galileo\Screenshots\Screenshot_2014-05-26-15-41-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630" y="836712"/>
            <a:ext cx="3473530" cy="59281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niOkvir 2"/>
          <p:cNvSpPr txBox="1"/>
          <p:nvPr/>
        </p:nvSpPr>
        <p:spPr>
          <a:xfrm>
            <a:off x="251520" y="141277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 smtClean="0"/>
              <a:t>Veleprodajna cijena</a:t>
            </a:r>
            <a:endParaRPr lang="de-DE" dirty="0"/>
          </a:p>
        </p:txBody>
      </p:sp>
      <p:cxnSp>
        <p:nvCxnSpPr>
          <p:cNvPr id="6" name="Ravni poveznik sa strelicom 5"/>
          <p:cNvCxnSpPr/>
          <p:nvPr/>
        </p:nvCxnSpPr>
        <p:spPr>
          <a:xfrm flipH="1">
            <a:off x="1691680" y="1844824"/>
            <a:ext cx="136815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niOkvir 7"/>
          <p:cNvSpPr txBox="1"/>
          <p:nvPr/>
        </p:nvSpPr>
        <p:spPr>
          <a:xfrm>
            <a:off x="6660232" y="263691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 smtClean="0"/>
              <a:t>Transportno pakovanje</a:t>
            </a:r>
            <a:endParaRPr lang="de-DE" dirty="0"/>
          </a:p>
        </p:txBody>
      </p:sp>
      <p:cxnSp>
        <p:nvCxnSpPr>
          <p:cNvPr id="11" name="Ravni poveznik sa strelicom 10"/>
          <p:cNvCxnSpPr>
            <a:endCxn id="8" idx="1"/>
          </p:cNvCxnSpPr>
          <p:nvPr/>
        </p:nvCxnSpPr>
        <p:spPr>
          <a:xfrm>
            <a:off x="3995936" y="2852936"/>
            <a:ext cx="2664296" cy="1071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niOkvir 12"/>
          <p:cNvSpPr txBox="1"/>
          <p:nvPr/>
        </p:nvSpPr>
        <p:spPr>
          <a:xfrm>
            <a:off x="251520" y="414908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BA" dirty="0" smtClean="0"/>
              <a:t>Stanje na skladištu</a:t>
            </a:r>
            <a:endParaRPr lang="de-DE" dirty="0"/>
          </a:p>
        </p:txBody>
      </p:sp>
      <p:cxnSp>
        <p:nvCxnSpPr>
          <p:cNvPr id="15" name="Ravni poveznik sa strelicom 14"/>
          <p:cNvCxnSpPr/>
          <p:nvPr/>
        </p:nvCxnSpPr>
        <p:spPr>
          <a:xfrm flipH="1">
            <a:off x="1907704" y="3933056"/>
            <a:ext cx="1584176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923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Artikli</a:t>
            </a:r>
            <a:endParaRPr lang="de-DE" dirty="0"/>
          </a:p>
        </p:txBody>
      </p:sp>
      <p:sp>
        <p:nvSpPr>
          <p:cNvPr id="5" name="Rezervirano mjesto sadržaja 2"/>
          <p:cNvSpPr txBox="1">
            <a:spLocks/>
          </p:cNvSpPr>
          <p:nvPr/>
        </p:nvSpPr>
        <p:spPr>
          <a:xfrm>
            <a:off x="533400" y="1219200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</p:txBody>
      </p:sp>
      <p:pic>
        <p:nvPicPr>
          <p:cNvPr id="4098" name="Picture 2" descr="C:\Users\Marketing\Desktop\Galileo\Screenshots\Screenshot_2014-05-26-15-42-1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94550"/>
            <a:ext cx="3452287" cy="58919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zervirano mjesto sadržaja 2"/>
          <p:cNvSpPr txBox="1">
            <a:spLocks/>
          </p:cNvSpPr>
          <p:nvPr/>
        </p:nvSpPr>
        <p:spPr>
          <a:xfrm>
            <a:off x="323528" y="109580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sz="2400" dirty="0" smtClean="0"/>
              <a:t>Nakon što odaberete </a:t>
            </a:r>
            <a:r>
              <a:rPr lang="hr-HR" sz="2400" dirty="0" err="1" smtClean="0"/>
              <a:t>artikal</a:t>
            </a:r>
            <a:r>
              <a:rPr lang="hr-HR" sz="2400" dirty="0" smtClean="0"/>
              <a:t>,</a:t>
            </a:r>
          </a:p>
          <a:p>
            <a:pPr marL="0" indent="0">
              <a:buNone/>
            </a:pPr>
            <a:r>
              <a:rPr lang="hr-HR" sz="2400" kern="0" dirty="0" smtClean="0"/>
              <a:t>unosite željenu količinu, te možete</a:t>
            </a:r>
          </a:p>
          <a:p>
            <a:pPr marL="0" indent="0">
              <a:buNone/>
            </a:pPr>
            <a:r>
              <a:rPr lang="hr-HR" sz="2400" kern="0" dirty="0" smtClean="0"/>
              <a:t>dodati napomenu vezanu za taj </a:t>
            </a:r>
          </a:p>
          <a:p>
            <a:pPr marL="0" indent="0">
              <a:buNone/>
            </a:pPr>
            <a:r>
              <a:rPr lang="hr-HR" sz="2400" kern="0" dirty="0" err="1"/>
              <a:t>a</a:t>
            </a:r>
            <a:r>
              <a:rPr lang="hr-HR" sz="2400" kern="0" dirty="0" err="1" smtClean="0"/>
              <a:t>rtikal</a:t>
            </a:r>
            <a:r>
              <a:rPr lang="hr-HR" sz="2400" kern="0" dirty="0" smtClean="0"/>
              <a:t>.</a:t>
            </a:r>
            <a:endParaRPr lang="de-DE" kern="0" dirty="0"/>
          </a:p>
        </p:txBody>
      </p:sp>
    </p:spTree>
    <p:extLst>
      <p:ext uri="{BB962C8B-B14F-4D97-AF65-F5344CB8AC3E}">
        <p14:creationId xmlns="" xmlns:p14="http://schemas.microsoft.com/office/powerpoint/2010/main" val="32378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Narudžba</a:t>
            </a:r>
            <a:endParaRPr lang="de-DE" dirty="0"/>
          </a:p>
        </p:txBody>
      </p:sp>
      <p:sp>
        <p:nvSpPr>
          <p:cNvPr id="5" name="Rezervirano mjesto sadržaja 2"/>
          <p:cNvSpPr txBox="1">
            <a:spLocks/>
          </p:cNvSpPr>
          <p:nvPr/>
        </p:nvSpPr>
        <p:spPr>
          <a:xfrm>
            <a:off x="533400" y="1219200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</p:txBody>
      </p:sp>
      <p:sp>
        <p:nvSpPr>
          <p:cNvPr id="6" name="Rezervirano mjesto sadržaja 2"/>
          <p:cNvSpPr txBox="1">
            <a:spLocks/>
          </p:cNvSpPr>
          <p:nvPr/>
        </p:nvSpPr>
        <p:spPr>
          <a:xfrm>
            <a:off x="683568" y="11062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sz="2400" dirty="0" smtClean="0"/>
              <a:t>Nakon što ste završili narudžbu, utipkali sve artikle i njihove količine, idući korak je poslati narudžbu.</a:t>
            </a:r>
          </a:p>
          <a:p>
            <a:r>
              <a:rPr lang="hr-HR" sz="2400" dirty="0" smtClean="0"/>
              <a:t>Klikom na 3 točke u gornjem desnom kutu otvara vam se ovaj prozor:</a:t>
            </a:r>
          </a:p>
          <a:p>
            <a:r>
              <a:rPr lang="hr-HR" sz="2400" dirty="0" smtClean="0"/>
              <a:t>Kliknite na Narudžbe</a:t>
            </a:r>
          </a:p>
        </p:txBody>
      </p:sp>
      <p:pic>
        <p:nvPicPr>
          <p:cNvPr id="5122" name="Picture 2" descr="C:\Users\Marketing\Desktop\Galileo\Screenshots\Screenshot_2014-05-26-15-42-5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08920"/>
            <a:ext cx="2412886" cy="41179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avni poveznik sa strelicom 6"/>
          <p:cNvCxnSpPr/>
          <p:nvPr/>
        </p:nvCxnSpPr>
        <p:spPr>
          <a:xfrm>
            <a:off x="4860032" y="2348880"/>
            <a:ext cx="2232248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vni poveznik sa strelicom 8"/>
          <p:cNvCxnSpPr/>
          <p:nvPr/>
        </p:nvCxnSpPr>
        <p:spPr>
          <a:xfrm>
            <a:off x="3995936" y="3016868"/>
            <a:ext cx="2448272" cy="1961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339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Narudžba</a:t>
            </a:r>
            <a:endParaRPr lang="de-DE" dirty="0"/>
          </a:p>
        </p:txBody>
      </p:sp>
      <p:sp>
        <p:nvSpPr>
          <p:cNvPr id="5" name="Rezervirano mjesto sadržaja 2"/>
          <p:cNvSpPr txBox="1">
            <a:spLocks/>
          </p:cNvSpPr>
          <p:nvPr/>
        </p:nvSpPr>
        <p:spPr>
          <a:xfrm>
            <a:off x="533400" y="1219200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</p:txBody>
      </p:sp>
      <p:sp>
        <p:nvSpPr>
          <p:cNvPr id="6" name="Rezervirano mjesto sadržaja 2"/>
          <p:cNvSpPr txBox="1">
            <a:spLocks/>
          </p:cNvSpPr>
          <p:nvPr/>
        </p:nvSpPr>
        <p:spPr>
          <a:xfrm>
            <a:off x="683568" y="11062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hr-HR" sz="2400" dirty="0" smtClean="0"/>
          </a:p>
        </p:txBody>
      </p:sp>
      <p:pic>
        <p:nvPicPr>
          <p:cNvPr id="5123" name="Picture 3" descr="C:\Users\Marketing\Desktop\Galileo\Screenshots\Screenshot_2014-05-26-15-43-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606" y="2420888"/>
            <a:ext cx="2542514" cy="4339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zervirano mjesto sadržaja 2"/>
          <p:cNvSpPr txBox="1">
            <a:spLocks/>
          </p:cNvSpPr>
          <p:nvPr/>
        </p:nvSpPr>
        <p:spPr>
          <a:xfrm>
            <a:off x="835968" y="12586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sz="2400" dirty="0"/>
              <a:t>Pregled narudžbe. Možete prije slanja pregledati narudžbe i ako ste pogriješili u količini </a:t>
            </a:r>
            <a:r>
              <a:rPr lang="hr-HR" sz="2400" dirty="0" smtClean="0"/>
              <a:t>kliknete </a:t>
            </a:r>
            <a:r>
              <a:rPr lang="hr-HR" sz="2400" dirty="0"/>
              <a:t>na artikl koji se neispravno unijeli i promijenite njegovu količinu.</a:t>
            </a:r>
            <a:endParaRPr lang="hr-H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0598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Promjena količine u narudžbi</a:t>
            </a:r>
            <a:endParaRPr lang="de-DE" dirty="0"/>
          </a:p>
        </p:txBody>
      </p:sp>
      <p:sp>
        <p:nvSpPr>
          <p:cNvPr id="5" name="Rezervirano mjesto sadržaja 2"/>
          <p:cNvSpPr txBox="1">
            <a:spLocks/>
          </p:cNvSpPr>
          <p:nvPr/>
        </p:nvSpPr>
        <p:spPr>
          <a:xfrm>
            <a:off x="533400" y="1219200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</p:txBody>
      </p:sp>
      <p:sp>
        <p:nvSpPr>
          <p:cNvPr id="6" name="Rezervirano mjesto sadržaja 2"/>
          <p:cNvSpPr txBox="1">
            <a:spLocks/>
          </p:cNvSpPr>
          <p:nvPr/>
        </p:nvSpPr>
        <p:spPr>
          <a:xfrm>
            <a:off x="683568" y="11062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hr-HR" sz="2400" dirty="0" smtClean="0"/>
          </a:p>
        </p:txBody>
      </p:sp>
      <p:pic>
        <p:nvPicPr>
          <p:cNvPr id="5123" name="Picture 3" descr="C:\Users\Marketing\Desktop\Galileo\Screenshots\Screenshot_2014-05-26-15-43-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82" y="2420888"/>
            <a:ext cx="2542514" cy="4339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zervirano mjesto sadržaja 2"/>
          <p:cNvSpPr txBox="1">
            <a:spLocks/>
          </p:cNvSpPr>
          <p:nvPr/>
        </p:nvSpPr>
        <p:spPr>
          <a:xfrm>
            <a:off x="835968" y="12586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sz="2400" dirty="0" smtClean="0"/>
              <a:t>Primjer mijenjanja količine na određenom artiklu.</a:t>
            </a:r>
          </a:p>
          <a:p>
            <a:r>
              <a:rPr lang="hr-HR" sz="2400" dirty="0" smtClean="0"/>
              <a:t>Vidite da 1. artikl umjesto 5 nakon promjene ima 28.</a:t>
            </a:r>
          </a:p>
        </p:txBody>
      </p:sp>
      <p:pic>
        <p:nvPicPr>
          <p:cNvPr id="5124" name="Picture 4" descr="C:\Users\Marketing\Desktop\Galileo\Screenshots\Screenshot_2014-05-26-15-43-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52" y="2420888"/>
            <a:ext cx="2503764" cy="42730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Ravni poveznik sa strelicom 9"/>
          <p:cNvCxnSpPr/>
          <p:nvPr/>
        </p:nvCxnSpPr>
        <p:spPr>
          <a:xfrm flipH="1">
            <a:off x="6516216" y="2096852"/>
            <a:ext cx="1368152" cy="900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vni poveznik sa strelicom 11"/>
          <p:cNvCxnSpPr/>
          <p:nvPr/>
        </p:nvCxnSpPr>
        <p:spPr>
          <a:xfrm flipH="1">
            <a:off x="3635896" y="2096852"/>
            <a:ext cx="1124372" cy="900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30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Slanje narudžbe</a:t>
            </a:r>
            <a:endParaRPr lang="de-DE" dirty="0"/>
          </a:p>
        </p:txBody>
      </p:sp>
      <p:sp>
        <p:nvSpPr>
          <p:cNvPr id="5" name="Rezervirano mjesto sadržaja 2"/>
          <p:cNvSpPr txBox="1">
            <a:spLocks/>
          </p:cNvSpPr>
          <p:nvPr/>
        </p:nvSpPr>
        <p:spPr>
          <a:xfrm>
            <a:off x="533400" y="1219200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</p:txBody>
      </p:sp>
      <p:sp>
        <p:nvSpPr>
          <p:cNvPr id="6" name="Rezervirano mjesto sadržaja 2"/>
          <p:cNvSpPr txBox="1">
            <a:spLocks/>
          </p:cNvSpPr>
          <p:nvPr/>
        </p:nvSpPr>
        <p:spPr>
          <a:xfrm>
            <a:off x="683568" y="11062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hr-HR" sz="2400" dirty="0" smtClean="0"/>
          </a:p>
        </p:txBody>
      </p:sp>
      <p:sp>
        <p:nvSpPr>
          <p:cNvPr id="8" name="Rezervirano mjesto sadržaja 2"/>
          <p:cNvSpPr txBox="1">
            <a:spLocks/>
          </p:cNvSpPr>
          <p:nvPr/>
        </p:nvSpPr>
        <p:spPr>
          <a:xfrm>
            <a:off x="835968" y="12586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sz="2400" dirty="0"/>
              <a:t>Slanje </a:t>
            </a:r>
            <a:r>
              <a:rPr lang="hr-HR" sz="2400" dirty="0" smtClean="0"/>
              <a:t>narudžbe. Na </a:t>
            </a:r>
            <a:r>
              <a:rPr lang="hr-HR" sz="2400" dirty="0"/>
              <a:t>ekranu </a:t>
            </a:r>
            <a:r>
              <a:rPr lang="hr-HR" sz="2400" dirty="0" smtClean="0"/>
              <a:t>imate </a:t>
            </a:r>
            <a:r>
              <a:rPr lang="hr-HR" sz="2400" dirty="0"/>
              <a:t>dugme postavke i u njemu vam se nalazi tipka za slanje narudžbe kad uprete u nju narudžba vam se sa ekrana </a:t>
            </a:r>
            <a:r>
              <a:rPr lang="hr-HR" sz="2400" dirty="0" smtClean="0"/>
              <a:t>sklanja </a:t>
            </a:r>
            <a:r>
              <a:rPr lang="hr-HR" sz="2400" dirty="0"/>
              <a:t>i šalje se </a:t>
            </a:r>
            <a:r>
              <a:rPr lang="hr-HR" sz="2400" dirty="0" smtClean="0"/>
              <a:t>u </a:t>
            </a:r>
            <a:r>
              <a:rPr lang="hr-HR" sz="2400" dirty="0"/>
              <a:t>odgovarajuće </a:t>
            </a:r>
            <a:r>
              <a:rPr lang="hr-HR" sz="2400" dirty="0" smtClean="0"/>
              <a:t>mjesto.</a:t>
            </a:r>
          </a:p>
          <a:p>
            <a:r>
              <a:rPr lang="hr-HR" sz="2400" dirty="0" smtClean="0"/>
              <a:t>U slučaju </a:t>
            </a:r>
            <a:r>
              <a:rPr lang="hr-HR" sz="2400" dirty="0"/>
              <a:t>da </a:t>
            </a:r>
            <a:r>
              <a:rPr lang="hr-HR" sz="2400" dirty="0" smtClean="0"/>
              <a:t>nemate </a:t>
            </a:r>
            <a:r>
              <a:rPr lang="hr-HR" sz="2400" dirty="0"/>
              <a:t>I</a:t>
            </a:r>
            <a:r>
              <a:rPr lang="hr-HR" sz="2400" dirty="0" smtClean="0"/>
              <a:t>nterneta </a:t>
            </a:r>
            <a:r>
              <a:rPr lang="hr-HR" sz="2400" dirty="0"/>
              <a:t>narudžba se </a:t>
            </a:r>
            <a:r>
              <a:rPr lang="hr-HR" sz="2400" dirty="0" smtClean="0"/>
              <a:t>sprema </a:t>
            </a:r>
            <a:r>
              <a:rPr lang="hr-HR" sz="2400" dirty="0"/>
              <a:t>u </a:t>
            </a:r>
            <a:r>
              <a:rPr lang="hr-HR" sz="2400" dirty="0" smtClean="0"/>
              <a:t>vaš </a:t>
            </a:r>
            <a:r>
              <a:rPr lang="hr-HR" sz="2400" dirty="0"/>
              <a:t>aparat i tu </a:t>
            </a:r>
            <a:r>
              <a:rPr lang="hr-HR" sz="2400" dirty="0" smtClean="0"/>
              <a:t>„čeka” </a:t>
            </a:r>
            <a:r>
              <a:rPr lang="hr-HR" sz="2400" dirty="0"/>
              <a:t>sve dok ne dobijete Internet i ponovim pritiskom na dugme slanje tad </a:t>
            </a:r>
            <a:r>
              <a:rPr lang="hr-HR" sz="2400" dirty="0" smtClean="0"/>
              <a:t>će </a:t>
            </a:r>
            <a:r>
              <a:rPr lang="hr-HR" sz="2400" dirty="0"/>
              <a:t>se poslati.</a:t>
            </a:r>
            <a:endParaRPr lang="hr-H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1587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BA" altLang="de-DE" dirty="0" smtClean="0"/>
              <a:t>Sadržaj</a:t>
            </a:r>
            <a:endParaRPr lang="en-US" altLang="de-DE" dirty="0"/>
          </a:p>
        </p:txBody>
      </p:sp>
      <p:grpSp>
        <p:nvGrpSpPr>
          <p:cNvPr id="41048" name="Group 88"/>
          <p:cNvGrpSpPr>
            <a:grpSpLocks/>
          </p:cNvGrpSpPr>
          <p:nvPr/>
        </p:nvGrpSpPr>
        <p:grpSpPr bwMode="auto">
          <a:xfrm>
            <a:off x="1981200" y="1947863"/>
            <a:ext cx="762000" cy="665162"/>
            <a:chOff x="1110" y="2656"/>
            <a:chExt cx="1549" cy="1351"/>
          </a:xfrm>
        </p:grpSpPr>
        <p:sp>
          <p:nvSpPr>
            <p:cNvPr id="41049" name="AutoShape 89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050" name="AutoShape 90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051" name="AutoShape 91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41052" name="Group 92"/>
          <p:cNvGrpSpPr>
            <a:grpSpLocks/>
          </p:cNvGrpSpPr>
          <p:nvPr/>
        </p:nvGrpSpPr>
        <p:grpSpPr bwMode="auto">
          <a:xfrm>
            <a:off x="1981200" y="2862263"/>
            <a:ext cx="762000" cy="665162"/>
            <a:chOff x="3174" y="2656"/>
            <a:chExt cx="1549" cy="1351"/>
          </a:xfrm>
        </p:grpSpPr>
        <p:sp>
          <p:nvSpPr>
            <p:cNvPr id="41053" name="AutoShape 93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054" name="AutoShape 94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055" name="AutoShape 95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1056" name="Line 96"/>
          <p:cNvSpPr>
            <a:spLocks noChangeShapeType="1"/>
          </p:cNvSpPr>
          <p:nvPr/>
        </p:nvSpPr>
        <p:spPr bwMode="auto">
          <a:xfrm>
            <a:off x="2590800" y="2557463"/>
            <a:ext cx="5288432" cy="48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057" name="Text Box 97"/>
          <p:cNvSpPr txBox="1">
            <a:spLocks noChangeArrowheads="1"/>
          </p:cNvSpPr>
          <p:nvPr/>
        </p:nvSpPr>
        <p:spPr bwMode="auto">
          <a:xfrm>
            <a:off x="3352800" y="1970088"/>
            <a:ext cx="27366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hr-BA" altLang="de-DE" sz="2400" dirty="0" smtClean="0"/>
              <a:t>Uvod – O aplikaciji</a:t>
            </a:r>
            <a:endParaRPr lang="en-US" altLang="de-DE" sz="2400" dirty="0"/>
          </a:p>
        </p:txBody>
      </p:sp>
      <p:sp>
        <p:nvSpPr>
          <p:cNvPr id="41058" name="Text Box 98"/>
          <p:cNvSpPr txBox="1">
            <a:spLocks noChangeArrowheads="1"/>
          </p:cNvSpPr>
          <p:nvPr/>
        </p:nvSpPr>
        <p:spPr bwMode="gray">
          <a:xfrm>
            <a:off x="2178050" y="20462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2400" b="1"/>
              <a:t>1</a:t>
            </a:r>
          </a:p>
        </p:txBody>
      </p:sp>
      <p:sp>
        <p:nvSpPr>
          <p:cNvPr id="41059" name="Line 99"/>
          <p:cNvSpPr>
            <a:spLocks noChangeShapeType="1"/>
          </p:cNvSpPr>
          <p:nvPr/>
        </p:nvSpPr>
        <p:spPr bwMode="auto">
          <a:xfrm>
            <a:off x="2590800" y="3471863"/>
            <a:ext cx="5288432" cy="48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060" name="Text Box 100"/>
          <p:cNvSpPr txBox="1">
            <a:spLocks noChangeArrowheads="1"/>
          </p:cNvSpPr>
          <p:nvPr/>
        </p:nvSpPr>
        <p:spPr bwMode="auto">
          <a:xfrm>
            <a:off x="3352800" y="2884488"/>
            <a:ext cx="36647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hr-BA" altLang="de-DE" sz="2400" dirty="0" smtClean="0"/>
              <a:t>Galileo mobilna aplikacija</a:t>
            </a:r>
            <a:endParaRPr lang="en-US" altLang="de-DE" sz="2400" dirty="0"/>
          </a:p>
        </p:txBody>
      </p:sp>
      <p:sp>
        <p:nvSpPr>
          <p:cNvPr id="41061" name="Text Box 101"/>
          <p:cNvSpPr txBox="1">
            <a:spLocks noChangeArrowheads="1"/>
          </p:cNvSpPr>
          <p:nvPr/>
        </p:nvSpPr>
        <p:spPr bwMode="gray">
          <a:xfrm>
            <a:off x="2178050" y="29606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2400" b="1"/>
              <a:t>2</a:t>
            </a:r>
          </a:p>
        </p:txBody>
      </p:sp>
      <p:grpSp>
        <p:nvGrpSpPr>
          <p:cNvPr id="41066" name="Group 106"/>
          <p:cNvGrpSpPr>
            <a:grpSpLocks/>
          </p:cNvGrpSpPr>
          <p:nvPr/>
        </p:nvGrpSpPr>
        <p:grpSpPr bwMode="auto">
          <a:xfrm>
            <a:off x="1981200" y="3771950"/>
            <a:ext cx="762000" cy="665162"/>
            <a:chOff x="3174" y="2656"/>
            <a:chExt cx="1549" cy="1351"/>
          </a:xfrm>
        </p:grpSpPr>
        <p:sp>
          <p:nvSpPr>
            <p:cNvPr id="41067" name="AutoShape 107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068" name="AutoShape 108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069" name="AutoShape 109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1073" name="Line 113"/>
          <p:cNvSpPr>
            <a:spLocks noChangeShapeType="1"/>
          </p:cNvSpPr>
          <p:nvPr/>
        </p:nvSpPr>
        <p:spPr bwMode="auto">
          <a:xfrm>
            <a:off x="2590800" y="4381550"/>
            <a:ext cx="5288432" cy="48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074" name="Text Box 114"/>
          <p:cNvSpPr txBox="1">
            <a:spLocks noChangeArrowheads="1"/>
          </p:cNvSpPr>
          <p:nvPr/>
        </p:nvSpPr>
        <p:spPr bwMode="auto">
          <a:xfrm>
            <a:off x="3352800" y="3794175"/>
            <a:ext cx="44414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hr-BA" altLang="de-DE" sz="2400" dirty="0"/>
              <a:t>BackOffice – </a:t>
            </a:r>
            <a:r>
              <a:rPr lang="hr-BA" altLang="de-DE" sz="2400" dirty="0" err="1"/>
              <a:t>desktop</a:t>
            </a:r>
            <a:r>
              <a:rPr lang="hr-BA" altLang="de-DE" sz="2400" dirty="0"/>
              <a:t> aplikacija</a:t>
            </a:r>
            <a:endParaRPr lang="en-US" altLang="de-DE" sz="2400" dirty="0"/>
          </a:p>
        </p:txBody>
      </p:sp>
      <p:sp>
        <p:nvSpPr>
          <p:cNvPr id="41075" name="Text Box 115"/>
          <p:cNvSpPr txBox="1">
            <a:spLocks noChangeArrowheads="1"/>
          </p:cNvSpPr>
          <p:nvPr/>
        </p:nvSpPr>
        <p:spPr bwMode="gray">
          <a:xfrm>
            <a:off x="2176963" y="3870375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hr-BA" altLang="de-DE" sz="2400" b="1" dirty="0" smtClean="0"/>
              <a:t>3</a:t>
            </a:r>
            <a:endParaRPr lang="en-US" altLang="de-D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Slanje narudžbe</a:t>
            </a:r>
            <a:endParaRPr lang="de-DE" dirty="0"/>
          </a:p>
        </p:txBody>
      </p:sp>
      <p:sp>
        <p:nvSpPr>
          <p:cNvPr id="5" name="Rezervirano mjesto sadržaja 2"/>
          <p:cNvSpPr txBox="1">
            <a:spLocks/>
          </p:cNvSpPr>
          <p:nvPr/>
        </p:nvSpPr>
        <p:spPr>
          <a:xfrm>
            <a:off x="533400" y="1219200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</p:txBody>
      </p:sp>
      <p:sp>
        <p:nvSpPr>
          <p:cNvPr id="6" name="Rezervirano mjesto sadržaja 2"/>
          <p:cNvSpPr txBox="1">
            <a:spLocks/>
          </p:cNvSpPr>
          <p:nvPr/>
        </p:nvSpPr>
        <p:spPr>
          <a:xfrm>
            <a:off x="683568" y="11062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hr-HR" sz="2400" dirty="0" smtClean="0"/>
          </a:p>
        </p:txBody>
      </p:sp>
      <p:sp>
        <p:nvSpPr>
          <p:cNvPr id="8" name="Rezervirano mjesto sadržaja 2"/>
          <p:cNvSpPr txBox="1">
            <a:spLocks/>
          </p:cNvSpPr>
          <p:nvPr/>
        </p:nvSpPr>
        <p:spPr>
          <a:xfrm>
            <a:off x="835968" y="12586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sz="2400" dirty="0" smtClean="0"/>
              <a:t>Pritiskom na tipku narudžba se šalje.</a:t>
            </a:r>
          </a:p>
        </p:txBody>
      </p:sp>
      <p:pic>
        <p:nvPicPr>
          <p:cNvPr id="6146" name="Picture 2" descr="C:\Users\Marketing\Desktop\Galileo\Screenshots\Screenshot_2014-05-26-15-43-4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76872"/>
            <a:ext cx="2655246" cy="4531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Ravni poveznik sa strelicom 3"/>
          <p:cNvCxnSpPr/>
          <p:nvPr/>
        </p:nvCxnSpPr>
        <p:spPr>
          <a:xfrm>
            <a:off x="3419872" y="1628800"/>
            <a:ext cx="1440160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388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Slanje narudžbe</a:t>
            </a:r>
            <a:endParaRPr lang="de-DE" dirty="0"/>
          </a:p>
        </p:txBody>
      </p:sp>
      <p:sp>
        <p:nvSpPr>
          <p:cNvPr id="5" name="Rezervirano mjesto sadržaja 2"/>
          <p:cNvSpPr txBox="1">
            <a:spLocks/>
          </p:cNvSpPr>
          <p:nvPr/>
        </p:nvSpPr>
        <p:spPr>
          <a:xfrm>
            <a:off x="533400" y="1219200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</p:txBody>
      </p:sp>
      <p:sp>
        <p:nvSpPr>
          <p:cNvPr id="6" name="Rezervirano mjesto sadržaja 2"/>
          <p:cNvSpPr txBox="1">
            <a:spLocks/>
          </p:cNvSpPr>
          <p:nvPr/>
        </p:nvSpPr>
        <p:spPr>
          <a:xfrm>
            <a:off x="683568" y="11062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hr-HR" sz="2400" dirty="0" smtClean="0"/>
          </a:p>
        </p:txBody>
      </p:sp>
      <p:sp>
        <p:nvSpPr>
          <p:cNvPr id="8" name="Rezervirano mjesto sadržaja 2"/>
          <p:cNvSpPr txBox="1">
            <a:spLocks/>
          </p:cNvSpPr>
          <p:nvPr/>
        </p:nvSpPr>
        <p:spPr>
          <a:xfrm>
            <a:off x="835968" y="12586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hr-HR" sz="2400" dirty="0" smtClean="0"/>
          </a:p>
        </p:txBody>
      </p:sp>
      <p:pic>
        <p:nvPicPr>
          <p:cNvPr id="7" name="Picture 2" descr="C:\Users\Marketing\Desktop\Galileo\Screenshots\Screenshot_2014-05-26-15-43-4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25590"/>
            <a:ext cx="3635897" cy="68197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Ravni poveznik sa strelicom 9"/>
          <p:cNvCxnSpPr/>
          <p:nvPr/>
        </p:nvCxnSpPr>
        <p:spPr>
          <a:xfrm flipV="1">
            <a:off x="4067944" y="600772"/>
            <a:ext cx="3744416" cy="5055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zervirano mjesto sadržaja 2"/>
          <p:cNvSpPr txBox="1">
            <a:spLocks/>
          </p:cNvSpPr>
          <p:nvPr/>
        </p:nvSpPr>
        <p:spPr>
          <a:xfrm>
            <a:off x="34621" y="863120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sz="2400" dirty="0" smtClean="0"/>
              <a:t>Lista neposlanih narudžbi.</a:t>
            </a:r>
          </a:p>
          <a:p>
            <a:r>
              <a:rPr lang="hr-HR" sz="2400" dirty="0" smtClean="0"/>
              <a:t>Način plaćanja:</a:t>
            </a:r>
          </a:p>
          <a:p>
            <a:pPr lvl="1"/>
            <a:r>
              <a:rPr lang="hr-HR" sz="2000" dirty="0" smtClean="0"/>
              <a:t>Avans;</a:t>
            </a:r>
          </a:p>
          <a:p>
            <a:pPr lvl="1"/>
            <a:r>
              <a:rPr lang="hr-HR" sz="2000" dirty="0"/>
              <a:t>Žiralno – po zadanom.</a:t>
            </a:r>
            <a:endParaRPr lang="hr-HR" sz="2000" dirty="0" smtClean="0"/>
          </a:p>
          <a:p>
            <a:r>
              <a:rPr lang="hr-HR" dirty="0" smtClean="0"/>
              <a:t>Način dostave:</a:t>
            </a:r>
          </a:p>
          <a:p>
            <a:pPr lvl="1"/>
            <a:r>
              <a:rPr lang="hr-HR" dirty="0" smtClean="0"/>
              <a:t>Kupac;</a:t>
            </a:r>
          </a:p>
          <a:p>
            <a:pPr lvl="1"/>
            <a:r>
              <a:rPr lang="hr-HR" dirty="0" smtClean="0"/>
              <a:t>Skladište.</a:t>
            </a:r>
          </a:p>
          <a:p>
            <a:r>
              <a:rPr lang="hr-HR" dirty="0" smtClean="0"/>
              <a:t>Slanje slike police uz narudžbu.</a:t>
            </a:r>
            <a:endParaRPr lang="hr-HR" dirty="0"/>
          </a:p>
          <a:p>
            <a:pPr lvl="1"/>
            <a:endParaRPr lang="hr-HR" sz="2000" dirty="0" smtClean="0"/>
          </a:p>
        </p:txBody>
      </p:sp>
      <p:cxnSp>
        <p:nvCxnSpPr>
          <p:cNvPr id="12" name="Ravni poveznik sa strelicom 11"/>
          <p:cNvCxnSpPr/>
          <p:nvPr/>
        </p:nvCxnSpPr>
        <p:spPr>
          <a:xfrm flipV="1">
            <a:off x="3203848" y="908720"/>
            <a:ext cx="4608512" cy="12256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vni poveznik sa strelicom 12"/>
          <p:cNvCxnSpPr/>
          <p:nvPr/>
        </p:nvCxnSpPr>
        <p:spPr>
          <a:xfrm flipV="1">
            <a:off x="3042879" y="1271078"/>
            <a:ext cx="4913497" cy="26619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377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Slanje narudžbe</a:t>
            </a:r>
            <a:endParaRPr lang="de-DE" dirty="0"/>
          </a:p>
        </p:txBody>
      </p:sp>
      <p:sp>
        <p:nvSpPr>
          <p:cNvPr id="5" name="Rezervirano mjesto sadržaja 2"/>
          <p:cNvSpPr txBox="1">
            <a:spLocks/>
          </p:cNvSpPr>
          <p:nvPr/>
        </p:nvSpPr>
        <p:spPr>
          <a:xfrm>
            <a:off x="533400" y="1219200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</p:txBody>
      </p:sp>
      <p:sp>
        <p:nvSpPr>
          <p:cNvPr id="6" name="Rezervirano mjesto sadržaja 2"/>
          <p:cNvSpPr txBox="1">
            <a:spLocks/>
          </p:cNvSpPr>
          <p:nvPr/>
        </p:nvSpPr>
        <p:spPr>
          <a:xfrm>
            <a:off x="683568" y="11062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hr-HR" sz="2400" dirty="0" smtClean="0"/>
          </a:p>
        </p:txBody>
      </p:sp>
      <p:sp>
        <p:nvSpPr>
          <p:cNvPr id="8" name="Rezervirano mjesto sadržaja 2"/>
          <p:cNvSpPr txBox="1">
            <a:spLocks/>
          </p:cNvSpPr>
          <p:nvPr/>
        </p:nvSpPr>
        <p:spPr>
          <a:xfrm>
            <a:off x="835968" y="12586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hr-HR" sz="2400" dirty="0" smtClean="0"/>
          </a:p>
        </p:txBody>
      </p:sp>
      <p:pic>
        <p:nvPicPr>
          <p:cNvPr id="7" name="Picture 2" descr="C:\Users\Marketing\Desktop\Galileo\Screenshots\Screenshot_2014-05-26-15-43-4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5590"/>
            <a:ext cx="3347864" cy="68197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zervirano mjesto sadržaja 2"/>
          <p:cNvSpPr txBox="1">
            <a:spLocks/>
          </p:cNvSpPr>
          <p:nvPr/>
        </p:nvSpPr>
        <p:spPr>
          <a:xfrm>
            <a:off x="34621" y="863120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dirty="0" smtClean="0"/>
              <a:t>Unos napomene vezane za </a:t>
            </a:r>
          </a:p>
          <a:p>
            <a:pPr marL="0" indent="0">
              <a:buNone/>
            </a:pPr>
            <a:r>
              <a:rPr lang="hr-HR" dirty="0" smtClean="0"/>
              <a:t>cijelu narudžbu.</a:t>
            </a:r>
          </a:p>
          <a:p>
            <a:r>
              <a:rPr lang="hr-HR" dirty="0" smtClean="0"/>
              <a:t>Briše sve artikle sa narudžbe.</a:t>
            </a:r>
          </a:p>
          <a:p>
            <a:r>
              <a:rPr lang="hr-HR" dirty="0" smtClean="0"/>
              <a:t>Sprema trenutnu narudžbu u</a:t>
            </a:r>
          </a:p>
          <a:p>
            <a:pPr marL="0" indent="0">
              <a:buNone/>
            </a:pPr>
            <a:r>
              <a:rPr lang="hr-HR" dirty="0" smtClean="0"/>
              <a:t>memoriju, tako da kasnije možete</a:t>
            </a:r>
          </a:p>
          <a:p>
            <a:pPr marL="0" indent="0">
              <a:buNone/>
            </a:pPr>
            <a:r>
              <a:rPr lang="hr-HR" dirty="0" smtClean="0"/>
              <a:t>nastaviti sa radom.</a:t>
            </a:r>
          </a:p>
          <a:p>
            <a:r>
              <a:rPr lang="hr-HR" dirty="0" smtClean="0"/>
              <a:t>Postavke veze – Nemate potrebe</a:t>
            </a:r>
          </a:p>
          <a:p>
            <a:pPr marL="0" indent="0">
              <a:buNone/>
            </a:pPr>
            <a:r>
              <a:rPr lang="hr-HR" dirty="0" smtClean="0"/>
              <a:t>to dirati, jer je već sve postavljeno.</a:t>
            </a:r>
            <a:endParaRPr lang="hr-HR" dirty="0"/>
          </a:p>
          <a:p>
            <a:pPr marL="0" indent="0">
              <a:buNone/>
            </a:pPr>
            <a:endParaRPr lang="hr-HR" dirty="0"/>
          </a:p>
          <a:p>
            <a:pPr lvl="1"/>
            <a:endParaRPr lang="hr-HR" dirty="0"/>
          </a:p>
          <a:p>
            <a:pPr lvl="1"/>
            <a:endParaRPr lang="hr-HR" sz="2000" dirty="0" smtClean="0"/>
          </a:p>
        </p:txBody>
      </p:sp>
      <p:cxnSp>
        <p:nvCxnSpPr>
          <p:cNvPr id="15" name="Ravni poveznik sa strelicom 14"/>
          <p:cNvCxnSpPr/>
          <p:nvPr/>
        </p:nvCxnSpPr>
        <p:spPr>
          <a:xfrm>
            <a:off x="4912668" y="1219200"/>
            <a:ext cx="3050166" cy="3023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vni poveznik sa strelicom 13"/>
          <p:cNvCxnSpPr/>
          <p:nvPr/>
        </p:nvCxnSpPr>
        <p:spPr>
          <a:xfrm flipV="1">
            <a:off x="5148064" y="1876733"/>
            <a:ext cx="2814770" cy="2561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/>
          <p:cNvCxnSpPr/>
          <p:nvPr/>
        </p:nvCxnSpPr>
        <p:spPr>
          <a:xfrm flipV="1">
            <a:off x="5148064" y="2204864"/>
            <a:ext cx="281477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vni poveznik sa strelicom 18"/>
          <p:cNvCxnSpPr/>
          <p:nvPr/>
        </p:nvCxnSpPr>
        <p:spPr>
          <a:xfrm flipV="1">
            <a:off x="5148064" y="2492896"/>
            <a:ext cx="2880127" cy="1584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548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Sve poslane narudžbe</a:t>
            </a:r>
            <a:endParaRPr lang="de-DE" dirty="0"/>
          </a:p>
        </p:txBody>
      </p:sp>
      <p:sp>
        <p:nvSpPr>
          <p:cNvPr id="5" name="Rezervirano mjesto sadržaja 2"/>
          <p:cNvSpPr txBox="1">
            <a:spLocks/>
          </p:cNvSpPr>
          <p:nvPr/>
        </p:nvSpPr>
        <p:spPr>
          <a:xfrm>
            <a:off x="524562" y="1219200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</p:txBody>
      </p:sp>
      <p:sp>
        <p:nvSpPr>
          <p:cNvPr id="6" name="Rezervirano mjesto sadržaja 2"/>
          <p:cNvSpPr txBox="1">
            <a:spLocks/>
          </p:cNvSpPr>
          <p:nvPr/>
        </p:nvSpPr>
        <p:spPr>
          <a:xfrm>
            <a:off x="683568" y="11062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hr-HR" sz="2400" dirty="0" smtClean="0"/>
          </a:p>
        </p:txBody>
      </p:sp>
      <p:sp>
        <p:nvSpPr>
          <p:cNvPr id="8" name="Rezervirano mjesto sadržaja 2"/>
          <p:cNvSpPr txBox="1">
            <a:spLocks/>
          </p:cNvSpPr>
          <p:nvPr/>
        </p:nvSpPr>
        <p:spPr>
          <a:xfrm>
            <a:off x="835968" y="12586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hr-HR" sz="2400" dirty="0" smtClean="0"/>
          </a:p>
        </p:txBody>
      </p:sp>
      <p:sp>
        <p:nvSpPr>
          <p:cNvPr id="11" name="Rezervirano mjesto sadržaja 2"/>
          <p:cNvSpPr txBox="1">
            <a:spLocks/>
          </p:cNvSpPr>
          <p:nvPr/>
        </p:nvSpPr>
        <p:spPr>
          <a:xfrm>
            <a:off x="656427" y="905844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dirty="0" smtClean="0"/>
              <a:t>Na ekranu imate </a:t>
            </a:r>
            <a:r>
              <a:rPr lang="hr-HR" dirty="0"/>
              <a:t>dugme </a:t>
            </a:r>
            <a:r>
              <a:rPr lang="hr-HR" dirty="0" smtClean="0"/>
              <a:t>„Sve narudžbe” </a:t>
            </a:r>
            <a:r>
              <a:rPr lang="hr-HR" dirty="0"/>
              <a:t>i</a:t>
            </a:r>
            <a:r>
              <a:rPr lang="hr-HR" dirty="0" smtClean="0"/>
              <a:t> tu </a:t>
            </a:r>
            <a:r>
              <a:rPr lang="hr-HR" dirty="0"/>
              <a:t>vam se spremaju vaše poslane narudžbe da imate bolji pregled dali ste sve narudžbe poslali.</a:t>
            </a:r>
          </a:p>
          <a:p>
            <a:pPr lvl="1"/>
            <a:endParaRPr lang="hr-HR" sz="2000" dirty="0" smtClean="0"/>
          </a:p>
        </p:txBody>
      </p:sp>
      <p:pic>
        <p:nvPicPr>
          <p:cNvPr id="7170" name="Picture 2" descr="C:\Users\Marketing\Desktop\Galileo\Screenshots\Screenshot_2014-05-26-15-45-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65382"/>
            <a:ext cx="2690986" cy="45926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600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Akcije</a:t>
            </a:r>
            <a:endParaRPr lang="de-DE" dirty="0"/>
          </a:p>
        </p:txBody>
      </p:sp>
      <p:sp>
        <p:nvSpPr>
          <p:cNvPr id="5" name="Rezervirano mjesto sadržaja 2"/>
          <p:cNvSpPr txBox="1">
            <a:spLocks/>
          </p:cNvSpPr>
          <p:nvPr/>
        </p:nvSpPr>
        <p:spPr>
          <a:xfrm>
            <a:off x="524562" y="1219200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</p:txBody>
      </p:sp>
      <p:sp>
        <p:nvSpPr>
          <p:cNvPr id="6" name="Rezervirano mjesto sadržaja 2"/>
          <p:cNvSpPr txBox="1">
            <a:spLocks/>
          </p:cNvSpPr>
          <p:nvPr/>
        </p:nvSpPr>
        <p:spPr>
          <a:xfrm>
            <a:off x="683568" y="11062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hr-HR" sz="2400" dirty="0" smtClean="0"/>
          </a:p>
        </p:txBody>
      </p:sp>
      <p:sp>
        <p:nvSpPr>
          <p:cNvPr id="8" name="Rezervirano mjesto sadržaja 2"/>
          <p:cNvSpPr txBox="1">
            <a:spLocks/>
          </p:cNvSpPr>
          <p:nvPr/>
        </p:nvSpPr>
        <p:spPr>
          <a:xfrm>
            <a:off x="835968" y="12586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hr-HR" sz="2400" dirty="0" smtClean="0"/>
          </a:p>
        </p:txBody>
      </p:sp>
      <p:sp>
        <p:nvSpPr>
          <p:cNvPr id="11" name="Rezervirano mjesto sadržaja 2"/>
          <p:cNvSpPr txBox="1">
            <a:spLocks/>
          </p:cNvSpPr>
          <p:nvPr/>
        </p:nvSpPr>
        <p:spPr>
          <a:xfrm>
            <a:off x="656427" y="905844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dirty="0" smtClean="0"/>
              <a:t>Tu su vam prikazane sve </a:t>
            </a:r>
            <a:r>
              <a:rPr lang="hr-HR" dirty="0"/>
              <a:t>aktivne akcije bilo za jednog partnera ili </a:t>
            </a:r>
            <a:r>
              <a:rPr lang="hr-HR" dirty="0" smtClean="0"/>
              <a:t>nacionalne akcije.</a:t>
            </a:r>
            <a:endParaRPr lang="hr-HR" dirty="0"/>
          </a:p>
          <a:p>
            <a:pPr lvl="1"/>
            <a:endParaRPr lang="hr-HR" sz="2000" dirty="0" smtClean="0"/>
          </a:p>
        </p:txBody>
      </p:sp>
      <p:pic>
        <p:nvPicPr>
          <p:cNvPr id="9" name="Picture 24" descr="Screenshot_2014-02-21-10-56-4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672" y="1988840"/>
            <a:ext cx="4824536" cy="47885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87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Tura liste</a:t>
            </a:r>
            <a:endParaRPr lang="de-DE" dirty="0"/>
          </a:p>
        </p:txBody>
      </p:sp>
      <p:sp>
        <p:nvSpPr>
          <p:cNvPr id="5" name="Rezervirano mjesto sadržaja 2"/>
          <p:cNvSpPr txBox="1">
            <a:spLocks/>
          </p:cNvSpPr>
          <p:nvPr/>
        </p:nvSpPr>
        <p:spPr>
          <a:xfrm>
            <a:off x="524562" y="1219200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</p:txBody>
      </p:sp>
      <p:sp>
        <p:nvSpPr>
          <p:cNvPr id="6" name="Rezervirano mjesto sadržaja 2"/>
          <p:cNvSpPr txBox="1">
            <a:spLocks/>
          </p:cNvSpPr>
          <p:nvPr/>
        </p:nvSpPr>
        <p:spPr>
          <a:xfrm>
            <a:off x="683568" y="11062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hr-HR" sz="2400" dirty="0" smtClean="0"/>
          </a:p>
        </p:txBody>
      </p:sp>
      <p:sp>
        <p:nvSpPr>
          <p:cNvPr id="8" name="Rezervirano mjesto sadržaja 2"/>
          <p:cNvSpPr txBox="1">
            <a:spLocks/>
          </p:cNvSpPr>
          <p:nvPr/>
        </p:nvSpPr>
        <p:spPr>
          <a:xfrm>
            <a:off x="835968" y="12586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hr-HR" sz="2400" dirty="0" smtClean="0"/>
          </a:p>
        </p:txBody>
      </p:sp>
      <p:sp>
        <p:nvSpPr>
          <p:cNvPr id="11" name="Rezervirano mjesto sadržaja 2"/>
          <p:cNvSpPr txBox="1">
            <a:spLocks/>
          </p:cNvSpPr>
          <p:nvPr/>
        </p:nvSpPr>
        <p:spPr>
          <a:xfrm>
            <a:off x="656427" y="905844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dirty="0" smtClean="0"/>
              <a:t>Slanjem svake narudžbe šaljete i svoje GPS koordinate, tako da će se nakon nekog vremena moći odrediti tura lista po danima za vaše kupce.</a:t>
            </a:r>
          </a:p>
          <a:p>
            <a:r>
              <a:rPr lang="hr-HR" dirty="0" smtClean="0"/>
              <a:t>Tura </a:t>
            </a:r>
            <a:r>
              <a:rPr lang="hr-HR" dirty="0"/>
              <a:t>liste po </a:t>
            </a:r>
            <a:r>
              <a:rPr lang="hr-HR" dirty="0" smtClean="0"/>
              <a:t>danima:</a:t>
            </a:r>
          </a:p>
        </p:txBody>
      </p:sp>
      <p:pic>
        <p:nvPicPr>
          <p:cNvPr id="10" name="Picture 25" descr="Screenshot_2014-02-21-10-57-06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6056" y="2276872"/>
            <a:ext cx="4074791" cy="45811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23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Tura liste</a:t>
            </a:r>
            <a:endParaRPr lang="de-DE" dirty="0"/>
          </a:p>
        </p:txBody>
      </p:sp>
      <p:sp>
        <p:nvSpPr>
          <p:cNvPr id="5" name="Rezervirano mjesto sadržaja 2"/>
          <p:cNvSpPr txBox="1">
            <a:spLocks/>
          </p:cNvSpPr>
          <p:nvPr/>
        </p:nvSpPr>
        <p:spPr>
          <a:xfrm>
            <a:off x="524562" y="1219200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</p:txBody>
      </p:sp>
      <p:sp>
        <p:nvSpPr>
          <p:cNvPr id="6" name="Rezervirano mjesto sadržaja 2"/>
          <p:cNvSpPr txBox="1">
            <a:spLocks/>
          </p:cNvSpPr>
          <p:nvPr/>
        </p:nvSpPr>
        <p:spPr>
          <a:xfrm>
            <a:off x="683568" y="11062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hr-HR" sz="2400" dirty="0" smtClean="0"/>
          </a:p>
        </p:txBody>
      </p:sp>
      <p:sp>
        <p:nvSpPr>
          <p:cNvPr id="8" name="Rezervirano mjesto sadržaja 2"/>
          <p:cNvSpPr txBox="1">
            <a:spLocks/>
          </p:cNvSpPr>
          <p:nvPr/>
        </p:nvSpPr>
        <p:spPr>
          <a:xfrm>
            <a:off x="835968" y="12586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hr-HR" sz="2400" dirty="0" smtClean="0"/>
          </a:p>
        </p:txBody>
      </p:sp>
      <p:sp>
        <p:nvSpPr>
          <p:cNvPr id="11" name="Rezervirano mjesto sadržaja 2"/>
          <p:cNvSpPr txBox="1">
            <a:spLocks/>
          </p:cNvSpPr>
          <p:nvPr/>
        </p:nvSpPr>
        <p:spPr>
          <a:xfrm>
            <a:off x="656427" y="905844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hr-HR" dirty="0" smtClean="0"/>
          </a:p>
        </p:txBody>
      </p:sp>
      <p:pic>
        <p:nvPicPr>
          <p:cNvPr id="9" name="Picture 26" descr="Screenshot_2014-02-21-10-57-1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9992" y="548680"/>
            <a:ext cx="4626041" cy="6309321"/>
          </a:xfrm>
          <a:prstGeom prst="rect">
            <a:avLst/>
          </a:prstGeom>
        </p:spPr>
      </p:pic>
      <p:sp>
        <p:nvSpPr>
          <p:cNvPr id="12" name="Rezervirano mjesto sadržaja 2"/>
          <p:cNvSpPr txBox="1">
            <a:spLocks/>
          </p:cNvSpPr>
          <p:nvPr/>
        </p:nvSpPr>
        <p:spPr>
          <a:xfrm>
            <a:off x="107504" y="1073901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dirty="0"/>
              <a:t>Tura liste izabrani dan </a:t>
            </a: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i </a:t>
            </a:r>
            <a:r>
              <a:rPr lang="hr-HR" dirty="0"/>
              <a:t>partneri u tom danu.</a:t>
            </a:r>
            <a:endParaRPr lang="hr-HR" dirty="0" smtClean="0"/>
          </a:p>
        </p:txBody>
      </p:sp>
    </p:spTree>
    <p:extLst>
      <p:ext uri="{BB962C8B-B14F-4D97-AF65-F5344CB8AC3E}">
        <p14:creationId xmlns="" xmlns:p14="http://schemas.microsoft.com/office/powerpoint/2010/main" val="18835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Poruke</a:t>
            </a:r>
            <a:endParaRPr lang="de-DE" dirty="0"/>
          </a:p>
        </p:txBody>
      </p:sp>
      <p:sp>
        <p:nvSpPr>
          <p:cNvPr id="5" name="Rezervirano mjesto sadržaja 2"/>
          <p:cNvSpPr txBox="1">
            <a:spLocks/>
          </p:cNvSpPr>
          <p:nvPr/>
        </p:nvSpPr>
        <p:spPr>
          <a:xfrm>
            <a:off x="524562" y="1219200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</p:txBody>
      </p:sp>
      <p:sp>
        <p:nvSpPr>
          <p:cNvPr id="6" name="Rezervirano mjesto sadržaja 2"/>
          <p:cNvSpPr txBox="1">
            <a:spLocks/>
          </p:cNvSpPr>
          <p:nvPr/>
        </p:nvSpPr>
        <p:spPr>
          <a:xfrm>
            <a:off x="683568" y="11062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hr-HR" sz="2400" dirty="0" smtClean="0"/>
          </a:p>
        </p:txBody>
      </p:sp>
      <p:sp>
        <p:nvSpPr>
          <p:cNvPr id="8" name="Rezervirano mjesto sadržaja 2"/>
          <p:cNvSpPr txBox="1">
            <a:spLocks/>
          </p:cNvSpPr>
          <p:nvPr/>
        </p:nvSpPr>
        <p:spPr>
          <a:xfrm>
            <a:off x="835968" y="12586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hr-HR" sz="2400" dirty="0" smtClean="0"/>
          </a:p>
        </p:txBody>
      </p:sp>
      <p:sp>
        <p:nvSpPr>
          <p:cNvPr id="11" name="Rezervirano mjesto sadržaja 2"/>
          <p:cNvSpPr txBox="1">
            <a:spLocks/>
          </p:cNvSpPr>
          <p:nvPr/>
        </p:nvSpPr>
        <p:spPr>
          <a:xfrm>
            <a:off x="656427" y="905844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hr-HR" dirty="0" smtClean="0"/>
          </a:p>
        </p:txBody>
      </p:sp>
      <p:sp>
        <p:nvSpPr>
          <p:cNvPr id="12" name="Rezervirano mjesto sadržaja 2"/>
          <p:cNvSpPr txBox="1">
            <a:spLocks/>
          </p:cNvSpPr>
          <p:nvPr/>
        </p:nvSpPr>
        <p:spPr>
          <a:xfrm>
            <a:off x="107504" y="1073901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dirty="0"/>
              <a:t>Pošta. Svaki uređaj ima svoju e-mail adresu i u aplikaciji je integrirana. Tako da možete </a:t>
            </a:r>
            <a:r>
              <a:rPr lang="hr-HR" dirty="0" smtClean="0"/>
              <a:t>svakom </a:t>
            </a:r>
            <a:r>
              <a:rPr lang="hr-HR" dirty="0"/>
              <a:t>komercijalisti slati </a:t>
            </a:r>
            <a:r>
              <a:rPr lang="hr-HR" dirty="0" smtClean="0"/>
              <a:t>poruke direkt iz aplikacije.</a:t>
            </a:r>
          </a:p>
          <a:p>
            <a:endParaRPr lang="hr-HR" dirty="0" smtClean="0"/>
          </a:p>
        </p:txBody>
      </p:sp>
      <p:pic>
        <p:nvPicPr>
          <p:cNvPr id="10" name="Picture 27" descr="Screenshot_2014-02-21-10-57-2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6892" y="2420888"/>
            <a:ext cx="4231332" cy="43997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120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 smtClean="0"/>
              <a:t>Update</a:t>
            </a:r>
            <a:endParaRPr lang="de-DE" dirty="0"/>
          </a:p>
        </p:txBody>
      </p:sp>
      <p:sp>
        <p:nvSpPr>
          <p:cNvPr id="5" name="Rezervirano mjesto sadržaja 2"/>
          <p:cNvSpPr txBox="1">
            <a:spLocks/>
          </p:cNvSpPr>
          <p:nvPr/>
        </p:nvSpPr>
        <p:spPr>
          <a:xfrm>
            <a:off x="524562" y="1219200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</p:txBody>
      </p:sp>
      <p:sp>
        <p:nvSpPr>
          <p:cNvPr id="6" name="Rezervirano mjesto sadržaja 2"/>
          <p:cNvSpPr txBox="1">
            <a:spLocks/>
          </p:cNvSpPr>
          <p:nvPr/>
        </p:nvSpPr>
        <p:spPr>
          <a:xfrm>
            <a:off x="683568" y="11062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hr-HR" sz="2400" dirty="0" smtClean="0"/>
          </a:p>
        </p:txBody>
      </p:sp>
      <p:sp>
        <p:nvSpPr>
          <p:cNvPr id="8" name="Rezervirano mjesto sadržaja 2"/>
          <p:cNvSpPr txBox="1">
            <a:spLocks/>
          </p:cNvSpPr>
          <p:nvPr/>
        </p:nvSpPr>
        <p:spPr>
          <a:xfrm>
            <a:off x="835968" y="1258696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hr-HR" sz="2400" dirty="0" smtClean="0"/>
          </a:p>
        </p:txBody>
      </p:sp>
      <p:sp>
        <p:nvSpPr>
          <p:cNvPr id="11" name="Rezervirano mjesto sadržaja 2"/>
          <p:cNvSpPr txBox="1">
            <a:spLocks/>
          </p:cNvSpPr>
          <p:nvPr/>
        </p:nvSpPr>
        <p:spPr>
          <a:xfrm>
            <a:off x="656427" y="905844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hr-HR" dirty="0" smtClean="0"/>
          </a:p>
        </p:txBody>
      </p:sp>
      <p:sp>
        <p:nvSpPr>
          <p:cNvPr id="12" name="Rezervirano mjesto sadržaja 2"/>
          <p:cNvSpPr txBox="1">
            <a:spLocks/>
          </p:cNvSpPr>
          <p:nvPr/>
        </p:nvSpPr>
        <p:spPr>
          <a:xfrm>
            <a:off x="107504" y="1073901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dirty="0" smtClean="0"/>
              <a:t>Svaki dan pri prvom pokretanju aplikacije, aplikacija se „puni”, znači obnavlja nova stanja sa skladišta, nove kupce i destinacije, nove artikle i ostalo.</a:t>
            </a:r>
          </a:p>
          <a:p>
            <a:r>
              <a:rPr lang="hr-HR" dirty="0" smtClean="0"/>
              <a:t>U slučaju da je potrebno da ručno pokrenete </a:t>
            </a:r>
            <a:r>
              <a:rPr lang="hr-HR" dirty="0" err="1" smtClean="0"/>
              <a:t>update</a:t>
            </a:r>
            <a:r>
              <a:rPr lang="hr-HR" dirty="0" smtClean="0"/>
              <a:t> klikom na „</a:t>
            </a:r>
            <a:r>
              <a:rPr lang="hr-HR" dirty="0" err="1" smtClean="0"/>
              <a:t>Update</a:t>
            </a:r>
            <a:r>
              <a:rPr lang="hr-HR" dirty="0" smtClean="0"/>
              <a:t>” pokupit ćete najnovija stanja. </a:t>
            </a:r>
          </a:p>
          <a:p>
            <a:endParaRPr lang="hr-HR" dirty="0" smtClean="0"/>
          </a:p>
        </p:txBody>
      </p:sp>
      <p:pic>
        <p:nvPicPr>
          <p:cNvPr id="9" name="Picture 2" descr="C:\Users\Marketing\Desktop\Galileo\Screenshots\Screenshot_2014-05-26-15-35-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91446"/>
            <a:ext cx="5652120" cy="30164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Ravni poveznik sa strelicom 12"/>
          <p:cNvCxnSpPr/>
          <p:nvPr/>
        </p:nvCxnSpPr>
        <p:spPr>
          <a:xfrm>
            <a:off x="3102869" y="3722199"/>
            <a:ext cx="1060748" cy="22774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137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Gašenje aplikacije</a:t>
            </a:r>
            <a:endParaRPr lang="de-DE" dirty="0"/>
          </a:p>
        </p:txBody>
      </p:sp>
      <p:pic>
        <p:nvPicPr>
          <p:cNvPr id="3" name="Picture 2" descr="C:\Users\Marketing\Desktop\Galileo\Screenshots\Screenshot_2014-05-26-15-35-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279" y="2996952"/>
            <a:ext cx="7234713" cy="3861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zervirano mjesto sadržaja 2"/>
          <p:cNvSpPr txBox="1">
            <a:spLocks/>
          </p:cNvSpPr>
          <p:nvPr/>
        </p:nvSpPr>
        <p:spPr>
          <a:xfrm>
            <a:off x="107504" y="1073901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dirty="0" smtClean="0"/>
              <a:t>Nebitno gdje se nalazite u aplikaciji, pritisnite tipku „Home” nakon čega će se aplikacija minimizirati. Niste je još ugasili, samo ste je prebacili u pozadinu.</a:t>
            </a:r>
          </a:p>
          <a:p>
            <a:endParaRPr lang="hr-HR" dirty="0" smtClean="0"/>
          </a:p>
        </p:txBody>
      </p:sp>
      <p:sp>
        <p:nvSpPr>
          <p:cNvPr id="5" name="TekstniOkvir 4"/>
          <p:cNvSpPr txBox="1"/>
          <p:nvPr/>
        </p:nvSpPr>
        <p:spPr>
          <a:xfrm>
            <a:off x="111660" y="5111258"/>
            <a:ext cx="1690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BA" sz="2000" b="1" dirty="0" smtClean="0"/>
              <a:t>Tipka HOME</a:t>
            </a:r>
            <a:endParaRPr lang="de-DE" sz="2000" b="1" dirty="0"/>
          </a:p>
        </p:txBody>
      </p:sp>
      <p:cxnSp>
        <p:nvCxnSpPr>
          <p:cNvPr id="8" name="Ravni poveznik sa strelicom 7"/>
          <p:cNvCxnSpPr/>
          <p:nvPr/>
        </p:nvCxnSpPr>
        <p:spPr>
          <a:xfrm>
            <a:off x="1259632" y="5457551"/>
            <a:ext cx="1296144" cy="12118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325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BA" altLang="de-DE" dirty="0" smtClean="0"/>
              <a:t>Uvod - O aplikaciji</a:t>
            </a:r>
            <a:endParaRPr lang="en-US" altLang="de-DE" dirty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648200"/>
          </a:xfrm>
        </p:spPr>
        <p:txBody>
          <a:bodyPr/>
          <a:lstStyle/>
          <a:p>
            <a:pPr lvl="1"/>
            <a:r>
              <a:rPr lang="hr-BA" altLang="de-DE" dirty="0" smtClean="0"/>
              <a:t>Galileo aplikacija je android mobilna aplikacija za kreiranje narudžbi putem mobitela ili </a:t>
            </a:r>
            <a:r>
              <a:rPr lang="hr-BA" altLang="de-DE" dirty="0" err="1" smtClean="0"/>
              <a:t>tablet</a:t>
            </a:r>
            <a:r>
              <a:rPr lang="hr-BA" altLang="de-DE" dirty="0" smtClean="0"/>
              <a:t> uređaja. </a:t>
            </a:r>
          </a:p>
          <a:p>
            <a:pPr lvl="1"/>
            <a:r>
              <a:rPr lang="hr-BA" altLang="de-DE" dirty="0" smtClean="0"/>
              <a:t>Jedini preduvjet je da uređaji imaju instaliran operativni sustav Android ver. 4.0 i noviji.</a:t>
            </a:r>
          </a:p>
          <a:p>
            <a:pPr lvl="1"/>
            <a:r>
              <a:rPr lang="hr-BA" altLang="de-DE" dirty="0" smtClean="0"/>
              <a:t>Aplikacija se sastoji od dva dijela:</a:t>
            </a:r>
          </a:p>
          <a:p>
            <a:pPr lvl="2"/>
            <a:r>
              <a:rPr lang="hr-BA" altLang="de-DE" dirty="0" smtClean="0"/>
              <a:t>Galileo mobilna aplikacija (aplikacija za mobitele i </a:t>
            </a:r>
            <a:r>
              <a:rPr lang="hr-BA" altLang="de-DE" dirty="0" err="1" smtClean="0"/>
              <a:t>tablet</a:t>
            </a:r>
            <a:r>
              <a:rPr lang="hr-BA" altLang="de-DE" dirty="0" smtClean="0"/>
              <a:t> uređaje na kojima je instaliran operativni sustav Android. Koriste je komercijalisti za kreiranje narudžbi.)</a:t>
            </a:r>
          </a:p>
          <a:p>
            <a:pPr lvl="2"/>
            <a:r>
              <a:rPr lang="hr-BA" altLang="de-DE" dirty="0" smtClean="0"/>
              <a:t>BackOffice </a:t>
            </a:r>
            <a:r>
              <a:rPr lang="hr-BA" altLang="de-DE" dirty="0" err="1" smtClean="0"/>
              <a:t>desktop</a:t>
            </a:r>
            <a:r>
              <a:rPr lang="hr-BA" altLang="de-DE" dirty="0" smtClean="0"/>
              <a:t> aplikacija (aplikacija koja se instalira na kompjuter i koriste je fakturistkinje za aktualiziranje* narudžbe u </a:t>
            </a:r>
            <a:r>
              <a:rPr lang="hr-BA" altLang="de-DE" dirty="0" smtClean="0"/>
              <a:t>poslovni softver</a:t>
            </a:r>
            <a:r>
              <a:rPr lang="hr-BA" altLang="de-DE" dirty="0" smtClean="0"/>
              <a:t> </a:t>
            </a:r>
            <a:r>
              <a:rPr lang="hr-BA" altLang="de-DE" dirty="0" err="1" smtClean="0"/>
              <a:t>Extreme</a:t>
            </a:r>
            <a:r>
              <a:rPr lang="hr-BA" altLang="de-DE" dirty="0" smtClean="0"/>
              <a:t>). </a:t>
            </a:r>
          </a:p>
          <a:p>
            <a:pPr lvl="2"/>
            <a:r>
              <a:rPr lang="hr-BA" altLang="de-DE" dirty="0" smtClean="0"/>
              <a:t>Aktualiziranje narudžbe – proces slanja narudžbe iz BackOffice u </a:t>
            </a:r>
            <a:r>
              <a:rPr lang="hr-BA" altLang="de-DE" dirty="0" smtClean="0"/>
              <a:t>poslovni softver </a:t>
            </a:r>
            <a:r>
              <a:rPr lang="hr-BA" altLang="de-DE" dirty="0" err="1" smtClean="0"/>
              <a:t>Extreme</a:t>
            </a:r>
            <a:r>
              <a:rPr lang="hr-BA" altLang="de-DE" dirty="0" smtClean="0"/>
              <a:t>.		</a:t>
            </a:r>
            <a:endParaRPr lang="en-US" altLang="de-DE" dirty="0"/>
          </a:p>
          <a:p>
            <a:pPr lvl="1"/>
            <a:endParaRPr lang="en-US" alt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Gašenje aplikacije</a:t>
            </a:r>
            <a:endParaRPr lang="de-DE" dirty="0"/>
          </a:p>
        </p:txBody>
      </p:sp>
      <p:sp>
        <p:nvSpPr>
          <p:cNvPr id="4" name="Rezervirano mjesto sadržaja 2"/>
          <p:cNvSpPr txBox="1">
            <a:spLocks/>
          </p:cNvSpPr>
          <p:nvPr/>
        </p:nvSpPr>
        <p:spPr>
          <a:xfrm>
            <a:off x="107504" y="1073901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dirty="0" smtClean="0"/>
              <a:t>Nakon što ste aplikaciju „sklonili” sa ekrana, kliknite na tipku za pregled aktivnih aplikacija kako bi vam se prikazale sve aktivne aplikacije koje su upaljene.</a:t>
            </a:r>
          </a:p>
          <a:p>
            <a:endParaRPr lang="hr-HR" dirty="0" smtClean="0"/>
          </a:p>
        </p:txBody>
      </p:sp>
      <p:sp>
        <p:nvSpPr>
          <p:cNvPr id="5" name="TekstniOkvir 4"/>
          <p:cNvSpPr txBox="1"/>
          <p:nvPr/>
        </p:nvSpPr>
        <p:spPr>
          <a:xfrm>
            <a:off x="-11312" y="5057441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BA" sz="2000" b="1" dirty="0" smtClean="0"/>
              <a:t>Aktivne aplikacije</a:t>
            </a:r>
            <a:endParaRPr lang="de-DE" sz="2000" b="1" dirty="0"/>
          </a:p>
        </p:txBody>
      </p:sp>
      <p:pic>
        <p:nvPicPr>
          <p:cNvPr id="8194" name="Picture 2" descr="C:\Users\Marketing\Desktop\Galileo\Screenshots\Screenshot_2014-05-30-15-24-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67" y="2852936"/>
            <a:ext cx="6747233" cy="39534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Ravni poveznik sa strelicom 7"/>
          <p:cNvCxnSpPr/>
          <p:nvPr/>
        </p:nvCxnSpPr>
        <p:spPr>
          <a:xfrm>
            <a:off x="1259632" y="5457551"/>
            <a:ext cx="2232248" cy="11398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263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Gašenje aplikacije</a:t>
            </a:r>
            <a:endParaRPr lang="de-DE" dirty="0"/>
          </a:p>
        </p:txBody>
      </p:sp>
      <p:sp>
        <p:nvSpPr>
          <p:cNvPr id="4" name="Rezervirano mjesto sadržaja 2"/>
          <p:cNvSpPr txBox="1">
            <a:spLocks/>
          </p:cNvSpPr>
          <p:nvPr/>
        </p:nvSpPr>
        <p:spPr>
          <a:xfrm>
            <a:off x="107504" y="1073901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dirty="0" smtClean="0"/>
              <a:t>Sada su prikazane sve aktivne aplikacije, i samo je potrebno „povući” aplikaciju na desno i time ste uspješno ugasili aplikaciju.</a:t>
            </a:r>
          </a:p>
          <a:p>
            <a:endParaRPr lang="hr-HR" dirty="0" smtClean="0"/>
          </a:p>
        </p:txBody>
      </p:sp>
      <p:sp>
        <p:nvSpPr>
          <p:cNvPr id="5" name="TekstniOkvir 4"/>
          <p:cNvSpPr txBox="1"/>
          <p:nvPr/>
        </p:nvSpPr>
        <p:spPr>
          <a:xfrm>
            <a:off x="-11312" y="5057441"/>
            <a:ext cx="3106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BA" sz="2000" b="1" dirty="0" smtClean="0"/>
              <a:t>Povucite na desno kako</a:t>
            </a:r>
          </a:p>
          <a:p>
            <a:r>
              <a:rPr lang="hr-BA" sz="2000" b="1" dirty="0" smtClean="0"/>
              <a:t>bi se aplikacija </a:t>
            </a:r>
            <a:r>
              <a:rPr lang="hr-BA" sz="2000" b="1" dirty="0" err="1" smtClean="0"/>
              <a:t>izgasila</a:t>
            </a:r>
            <a:r>
              <a:rPr lang="hr-BA" sz="2000" b="1" dirty="0" smtClean="0"/>
              <a:t>.</a:t>
            </a:r>
            <a:endParaRPr lang="de-DE" sz="2000" b="1" dirty="0"/>
          </a:p>
        </p:txBody>
      </p:sp>
      <p:pic>
        <p:nvPicPr>
          <p:cNvPr id="9218" name="Picture 2" descr="C:\Users\Marketing\Desktop\Galileo\Screenshots\Screenshot_2014-05-30-15-24-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844" y="3284983"/>
            <a:ext cx="6037155" cy="35373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Ravni poveznik sa strelicom 7"/>
          <p:cNvCxnSpPr/>
          <p:nvPr/>
        </p:nvCxnSpPr>
        <p:spPr>
          <a:xfrm>
            <a:off x="1331640" y="5742356"/>
            <a:ext cx="2232248" cy="5131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528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 smtClean="0"/>
              <a:t>eMobile</a:t>
            </a:r>
            <a:r>
              <a:rPr lang="hr-BA" dirty="0" smtClean="0"/>
              <a:t> BackOffice – </a:t>
            </a:r>
            <a:br>
              <a:rPr lang="hr-BA" dirty="0" smtClean="0"/>
            </a:br>
            <a:r>
              <a:rPr lang="hr-BA" dirty="0" err="1" smtClean="0"/>
              <a:t>desktop</a:t>
            </a:r>
            <a:r>
              <a:rPr lang="hr-BA" dirty="0" smtClean="0"/>
              <a:t> aplikacija</a:t>
            </a:r>
            <a:endParaRPr lang="de-DE" dirty="0"/>
          </a:p>
        </p:txBody>
      </p:sp>
      <p:sp>
        <p:nvSpPr>
          <p:cNvPr id="4" name="Rezervirano mjesto sadržaja 2"/>
          <p:cNvSpPr txBox="1">
            <a:spLocks/>
          </p:cNvSpPr>
          <p:nvPr/>
        </p:nvSpPr>
        <p:spPr>
          <a:xfrm>
            <a:off x="107504" y="1073901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dirty="0"/>
              <a:t>Početni zaslon </a:t>
            </a:r>
            <a:r>
              <a:rPr lang="hr-HR" dirty="0" err="1"/>
              <a:t>eMobile</a:t>
            </a:r>
            <a:r>
              <a:rPr lang="hr-HR" dirty="0"/>
              <a:t> </a:t>
            </a:r>
            <a:r>
              <a:rPr lang="hr-HR" dirty="0" smtClean="0"/>
              <a:t>BackOffice.</a:t>
            </a:r>
          </a:p>
          <a:p>
            <a:r>
              <a:rPr lang="hr-HR" dirty="0" smtClean="0"/>
              <a:t>Kad pokrenete </a:t>
            </a:r>
            <a:r>
              <a:rPr lang="hr-HR" dirty="0"/>
              <a:t>na svom računalu BackOffice dobijete ovaj zaslon. U njemu su spremljeni </a:t>
            </a:r>
            <a:r>
              <a:rPr lang="hr-HR" dirty="0" smtClean="0"/>
              <a:t>svi </a:t>
            </a:r>
            <a:r>
              <a:rPr lang="hr-HR" dirty="0"/>
              <a:t>podaci koji idu na uređaj i dolaze sa uređaja. </a:t>
            </a:r>
            <a:endParaRPr lang="hr-HR" dirty="0" smtClean="0"/>
          </a:p>
          <a:p>
            <a:r>
              <a:rPr lang="hr-HR" dirty="0" smtClean="0"/>
              <a:t>Tu </a:t>
            </a:r>
            <a:r>
              <a:rPr lang="hr-HR" dirty="0"/>
              <a:t>su svi potrebni </a:t>
            </a:r>
            <a:r>
              <a:rPr lang="hr-HR" dirty="0" err="1" smtClean="0"/>
              <a:t>šifarnici</a:t>
            </a:r>
            <a:r>
              <a:rPr lang="hr-HR" dirty="0"/>
              <a:t>, dokumenti,izvještaji.</a:t>
            </a:r>
            <a:endParaRPr lang="de-DE" dirty="0"/>
          </a:p>
          <a:p>
            <a:endParaRPr lang="hr-HR" dirty="0" smtClean="0"/>
          </a:p>
        </p:txBody>
      </p:sp>
      <p:pic>
        <p:nvPicPr>
          <p:cNvPr id="9" name="Picture 0" descr="PočetniZaslon.png"/>
          <p:cNvPicPr/>
          <p:nvPr/>
        </p:nvPicPr>
        <p:blipFill rotWithShape="1">
          <a:blip r:embed="rId2" cstate="print"/>
          <a:srcRect b="3931"/>
          <a:stretch/>
        </p:blipFill>
        <p:spPr>
          <a:xfrm>
            <a:off x="611560" y="3429000"/>
            <a:ext cx="7776864" cy="34563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855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Neobrađene </a:t>
            </a:r>
            <a:r>
              <a:rPr lang="hr-BA" dirty="0" err="1" smtClean="0"/>
              <a:t>naruždbe</a:t>
            </a:r>
            <a:endParaRPr lang="de-DE" dirty="0"/>
          </a:p>
        </p:txBody>
      </p:sp>
      <p:sp>
        <p:nvSpPr>
          <p:cNvPr id="4" name="Rezervirano mjesto sadržaja 2"/>
          <p:cNvSpPr txBox="1">
            <a:spLocks/>
          </p:cNvSpPr>
          <p:nvPr/>
        </p:nvSpPr>
        <p:spPr>
          <a:xfrm>
            <a:off x="107504" y="1073901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dirty="0" smtClean="0"/>
              <a:t>Komercijalist </a:t>
            </a:r>
            <a:r>
              <a:rPr lang="hr-HR" dirty="0"/>
              <a:t>završi narudžbu i pošalje vam </a:t>
            </a:r>
            <a:r>
              <a:rPr lang="hr-HR" dirty="0" smtClean="0"/>
              <a:t>je preko svog aparata. </a:t>
            </a:r>
            <a:endParaRPr lang="hr-HR" dirty="0"/>
          </a:p>
          <a:p>
            <a:r>
              <a:rPr lang="hr-HR" dirty="0"/>
              <a:t>N</a:t>
            </a:r>
            <a:r>
              <a:rPr lang="hr-HR" dirty="0" smtClean="0"/>
              <a:t>arudžbe </a:t>
            </a:r>
            <a:r>
              <a:rPr lang="hr-HR" dirty="0"/>
              <a:t>vam dolaze u polje </a:t>
            </a:r>
            <a:r>
              <a:rPr lang="hr-HR" dirty="0" smtClean="0"/>
              <a:t>neobrađene i u </a:t>
            </a:r>
            <a:r>
              <a:rPr lang="hr-HR" dirty="0"/>
              <a:t>tom polju vidite sve potrebne parametre narudžbe i kad pritisnite dugme aktualiziraj narudžbu </a:t>
            </a:r>
            <a:r>
              <a:rPr lang="hr-HR" dirty="0" smtClean="0"/>
              <a:t>program </a:t>
            </a:r>
            <a:r>
              <a:rPr lang="hr-HR" dirty="0"/>
              <a:t>vam prebacuje narudžbu u vaš postojeći sustav pa vi dalje iz postojećeg sustava pravite račun.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35378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Neobrađene </a:t>
            </a:r>
            <a:r>
              <a:rPr lang="hr-BA" dirty="0" err="1" smtClean="0"/>
              <a:t>naruždbe</a:t>
            </a:r>
            <a:endParaRPr lang="de-DE" dirty="0"/>
          </a:p>
        </p:txBody>
      </p:sp>
      <p:sp>
        <p:nvSpPr>
          <p:cNvPr id="4" name="Rezervirano mjesto sadržaja 2"/>
          <p:cNvSpPr txBox="1">
            <a:spLocks/>
          </p:cNvSpPr>
          <p:nvPr/>
        </p:nvSpPr>
        <p:spPr>
          <a:xfrm>
            <a:off x="107504" y="1073901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dirty="0"/>
          </a:p>
        </p:txBody>
      </p:sp>
      <p:pic>
        <p:nvPicPr>
          <p:cNvPr id="5" name="Picture 12" descr="NeobrađeneNarudžbe.png"/>
          <p:cNvPicPr/>
          <p:nvPr/>
        </p:nvPicPr>
        <p:blipFill rotWithShape="1">
          <a:blip r:embed="rId2" cstate="print"/>
          <a:srcRect b="4284"/>
          <a:stretch/>
        </p:blipFill>
        <p:spPr>
          <a:xfrm>
            <a:off x="251520" y="1268760"/>
            <a:ext cx="8712968" cy="48245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4840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Obrađene narudžbe</a:t>
            </a:r>
            <a:endParaRPr lang="de-DE" dirty="0"/>
          </a:p>
        </p:txBody>
      </p:sp>
      <p:sp>
        <p:nvSpPr>
          <p:cNvPr id="4" name="Rezervirano mjesto sadržaja 2"/>
          <p:cNvSpPr txBox="1">
            <a:spLocks/>
          </p:cNvSpPr>
          <p:nvPr/>
        </p:nvSpPr>
        <p:spPr>
          <a:xfrm>
            <a:off x="107504" y="1073901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dirty="0"/>
          </a:p>
        </p:txBody>
      </p:sp>
      <p:sp>
        <p:nvSpPr>
          <p:cNvPr id="6" name="Rezervirano mjesto sadržaja 2"/>
          <p:cNvSpPr txBox="1">
            <a:spLocks/>
          </p:cNvSpPr>
          <p:nvPr/>
        </p:nvSpPr>
        <p:spPr>
          <a:xfrm>
            <a:off x="259904" y="1226301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dirty="0" smtClean="0"/>
              <a:t>Kad aktualizirate </a:t>
            </a:r>
            <a:r>
              <a:rPr lang="hr-HR" dirty="0"/>
              <a:t>narudžbu ona vam automatski prelazi u </a:t>
            </a:r>
            <a:r>
              <a:rPr lang="hr-HR" dirty="0" smtClean="0"/>
              <a:t>status </a:t>
            </a:r>
            <a:r>
              <a:rPr lang="hr-HR" dirty="0"/>
              <a:t>obrađenih i </a:t>
            </a:r>
            <a:r>
              <a:rPr lang="hr-HR" dirty="0" smtClean="0"/>
              <a:t>možete </a:t>
            </a:r>
            <a:r>
              <a:rPr lang="hr-HR" dirty="0"/>
              <a:t>je vidjeti u ovom polju sa istim parametrima.</a:t>
            </a:r>
            <a:endParaRPr lang="de-DE" dirty="0"/>
          </a:p>
          <a:p>
            <a:endParaRPr lang="de-DE" dirty="0"/>
          </a:p>
        </p:txBody>
      </p:sp>
      <p:pic>
        <p:nvPicPr>
          <p:cNvPr id="8" name="Picture 13" descr="ObrađenjeNarudžbe.png"/>
          <p:cNvPicPr/>
          <p:nvPr/>
        </p:nvPicPr>
        <p:blipFill rotWithShape="1">
          <a:blip r:embed="rId2" cstate="print"/>
          <a:srcRect b="3881"/>
          <a:stretch/>
        </p:blipFill>
        <p:spPr>
          <a:xfrm>
            <a:off x="0" y="2564905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77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WordArt 7"/>
          <p:cNvSpPr>
            <a:spLocks noChangeArrowheads="1" noChangeShapeType="1" noTextEdit="1"/>
          </p:cNvSpPr>
          <p:nvPr/>
        </p:nvSpPr>
        <p:spPr bwMode="gray">
          <a:xfrm>
            <a:off x="2287488" y="4653136"/>
            <a:ext cx="4876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hr-BA" sz="199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Hvala na pažnji</a:t>
            </a:r>
            <a:r>
              <a:rPr lang="de-DE" sz="199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!</a:t>
            </a:r>
            <a:endParaRPr lang="de-DE" sz="199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BA" altLang="de-DE" sz="4000" dirty="0" smtClean="0"/>
              <a:t>Galileo</a:t>
            </a:r>
            <a:endParaRPr lang="en-US" altLang="de-DE" sz="2400" dirty="0">
              <a:solidFill>
                <a:schemeClr val="accent1"/>
              </a:solidFill>
            </a:endParaRPr>
          </a:p>
        </p:txBody>
      </p:sp>
      <p:sp>
        <p:nvSpPr>
          <p:cNvPr id="61443" name="AutoShape 3"/>
          <p:cNvSpPr>
            <a:spLocks noChangeArrowheads="1"/>
          </p:cNvSpPr>
          <p:nvPr/>
        </p:nvSpPr>
        <p:spPr bwMode="grayWhite">
          <a:xfrm>
            <a:off x="5562600" y="3095625"/>
            <a:ext cx="2286000" cy="2667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de-DE" altLang="de-DE">
              <a:latin typeface="Verdana" pitchFamily="34" charset="0"/>
            </a:endParaRPr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grayWhite">
          <a:xfrm>
            <a:off x="1143000" y="3095625"/>
            <a:ext cx="2286000" cy="2667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de-DE" altLang="de-DE">
              <a:latin typeface="Verdana" pitchFamily="34" charset="0"/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238250" y="3295650"/>
            <a:ext cx="20383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hr-BA" altLang="de-DE" sz="3200" b="1" dirty="0" smtClean="0">
                <a:solidFill>
                  <a:srgbClr val="000000"/>
                </a:solidFill>
              </a:rPr>
              <a:t>Galileo mobilna aplikacija</a:t>
            </a:r>
            <a:endParaRPr lang="en-US" altLang="de-DE" sz="2000" dirty="0">
              <a:solidFill>
                <a:srgbClr val="000000"/>
              </a:solidFill>
            </a:endParaRPr>
          </a:p>
        </p:txBody>
      </p:sp>
      <p:sp>
        <p:nvSpPr>
          <p:cNvPr id="61447" name="AutoShape 7"/>
          <p:cNvSpPr>
            <a:spLocks noChangeAspect="1" noChangeArrowheads="1" noTextEdit="1"/>
          </p:cNvSpPr>
          <p:nvPr/>
        </p:nvSpPr>
        <p:spPr bwMode="gray">
          <a:xfrm>
            <a:off x="3222625" y="2995613"/>
            <a:ext cx="9096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448" name="Freeform 8"/>
          <p:cNvSpPr>
            <a:spLocks/>
          </p:cNvSpPr>
          <p:nvPr/>
        </p:nvSpPr>
        <p:spPr bwMode="gray">
          <a:xfrm>
            <a:off x="3222625" y="2998788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449" name="AutoShape 9"/>
          <p:cNvSpPr>
            <a:spLocks noChangeAspect="1" noChangeArrowheads="1" noTextEdit="1"/>
          </p:cNvSpPr>
          <p:nvPr/>
        </p:nvSpPr>
        <p:spPr bwMode="gray">
          <a:xfrm flipH="1">
            <a:off x="4868863" y="29956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450" name="Freeform 10"/>
          <p:cNvSpPr>
            <a:spLocks/>
          </p:cNvSpPr>
          <p:nvPr/>
        </p:nvSpPr>
        <p:spPr bwMode="gray">
          <a:xfrm flipH="1">
            <a:off x="4875213" y="2998788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61451" name="Group 11"/>
          <p:cNvGrpSpPr>
            <a:grpSpLocks/>
          </p:cNvGrpSpPr>
          <p:nvPr/>
        </p:nvGrpSpPr>
        <p:grpSpPr bwMode="auto">
          <a:xfrm>
            <a:off x="3048000" y="1371600"/>
            <a:ext cx="2998788" cy="1601788"/>
            <a:chOff x="1997" y="1314"/>
            <a:chExt cx="1889" cy="1009"/>
          </a:xfrm>
        </p:grpSpPr>
        <p:grpSp>
          <p:nvGrpSpPr>
            <p:cNvPr id="61452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61453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61454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sp>
          <p:nvSpPr>
            <p:cNvPr id="61455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de-DE"/>
            </a:p>
          </p:txBody>
        </p:sp>
        <p:sp>
          <p:nvSpPr>
            <p:cNvPr id="61456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de-DE"/>
            </a:p>
          </p:txBody>
        </p:sp>
        <p:sp>
          <p:nvSpPr>
            <p:cNvPr id="61457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de-DE"/>
            </a:p>
          </p:txBody>
        </p:sp>
        <p:sp>
          <p:nvSpPr>
            <p:cNvPr id="61458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de-DE"/>
            </a:p>
          </p:txBody>
        </p:sp>
      </p:grp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3638790" y="1571625"/>
            <a:ext cx="17235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hr-BA" altLang="de-DE" sz="3600" b="1" dirty="0" smtClean="0">
                <a:solidFill>
                  <a:srgbClr val="000000"/>
                </a:solidFill>
              </a:rPr>
              <a:t>Galileo</a:t>
            </a:r>
            <a:endParaRPr lang="en-US" altLang="de-DE" sz="2000" dirty="0">
              <a:solidFill>
                <a:srgbClr val="000000"/>
              </a:solidFill>
            </a:endParaRP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5810250" y="3352800"/>
            <a:ext cx="203835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hr-BA" altLang="de-DE" sz="3200" b="1" dirty="0" err="1" smtClean="0">
                <a:solidFill>
                  <a:srgbClr val="000000"/>
                </a:solidFill>
              </a:rPr>
              <a:t>Back</a:t>
            </a:r>
            <a:r>
              <a:rPr lang="hr-BA" altLang="de-DE" sz="3200" b="1" dirty="0" smtClean="0">
                <a:solidFill>
                  <a:srgbClr val="000000"/>
                </a:solidFill>
              </a:rPr>
              <a:t> Office </a:t>
            </a:r>
            <a:r>
              <a:rPr lang="hr-BA" altLang="de-DE" sz="3200" b="1" dirty="0" err="1" smtClean="0">
                <a:solidFill>
                  <a:srgbClr val="000000"/>
                </a:solidFill>
              </a:rPr>
              <a:t>desktop</a:t>
            </a:r>
            <a:r>
              <a:rPr lang="hr-BA" altLang="de-DE" sz="3200" b="1" dirty="0" smtClean="0">
                <a:solidFill>
                  <a:srgbClr val="000000"/>
                </a:solidFill>
              </a:rPr>
              <a:t> aplikacija</a:t>
            </a:r>
            <a:endParaRPr lang="en-US" altLang="de-DE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 smtClean="0"/>
              <a:t>Login</a:t>
            </a:r>
            <a:r>
              <a:rPr lang="hr-BA" dirty="0" smtClean="0"/>
              <a:t> ekran</a:t>
            </a:r>
            <a:endParaRPr lang="de-DE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 smtClean="0"/>
              <a:t>Prijava korisnika</a:t>
            </a:r>
            <a:endParaRPr lang="de-DE" dirty="0"/>
          </a:p>
        </p:txBody>
      </p:sp>
      <p:pic>
        <p:nvPicPr>
          <p:cNvPr id="81922" name="Picture 2" descr="C:\Users\Marketing\Desktop\Galileo\Screenshots\Screenshot_2014-05-26-15-34-5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5309"/>
            <a:ext cx="7488832" cy="43879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3461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BA" altLang="de-DE" dirty="0" smtClean="0"/>
              <a:t>Glavni izbornik</a:t>
            </a:r>
            <a:endParaRPr lang="en-US" altLang="de-DE" dirty="0"/>
          </a:p>
        </p:txBody>
      </p:sp>
      <p:sp>
        <p:nvSpPr>
          <p:cNvPr id="65539" name="AutoShape 3"/>
          <p:cNvSpPr>
            <a:spLocks noChangeArrowheads="1"/>
          </p:cNvSpPr>
          <p:nvPr/>
        </p:nvSpPr>
        <p:spPr bwMode="gray">
          <a:xfrm>
            <a:off x="3043819" y="2506928"/>
            <a:ext cx="2326035" cy="2144712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60784"/>
                  <a:invGamma/>
                  <a:alpha val="12000"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60784"/>
                  <a:invGamma/>
                  <a:alpha val="12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gray">
          <a:xfrm>
            <a:off x="3186585" y="2674553"/>
            <a:ext cx="1941732" cy="1790368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56471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gray">
          <a:xfrm>
            <a:off x="611560" y="2780928"/>
            <a:ext cx="2701305" cy="43204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hr-BA" altLang="de-DE" b="1" dirty="0" smtClean="0">
                <a:solidFill>
                  <a:schemeClr val="bg1"/>
                </a:solidFill>
              </a:rPr>
              <a:t>Kupci</a:t>
            </a:r>
            <a:endParaRPr lang="en-US" altLang="de-DE" b="1" dirty="0">
              <a:solidFill>
                <a:schemeClr val="bg1"/>
              </a:solidFill>
            </a:endParaRP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gray">
          <a:xfrm>
            <a:off x="3186585" y="3343399"/>
            <a:ext cx="1907753" cy="52322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hr-BA" altLang="de-DE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GALILEO</a:t>
            </a:r>
            <a:endParaRPr lang="en-US" altLang="de-DE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1439156" y="2276872"/>
            <a:ext cx="2701305" cy="40146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hr-BA" altLang="de-DE" b="1" dirty="0" smtClean="0">
                <a:solidFill>
                  <a:schemeClr val="bg1"/>
                </a:solidFill>
              </a:rPr>
              <a:t>Ruta</a:t>
            </a:r>
            <a:endParaRPr lang="en-US" altLang="de-DE" b="1" dirty="0">
              <a:solidFill>
                <a:schemeClr val="bg1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gray">
          <a:xfrm>
            <a:off x="646559" y="3933056"/>
            <a:ext cx="2701305" cy="43204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hr-BA" altLang="de-DE" b="1" dirty="0" smtClean="0">
                <a:solidFill>
                  <a:schemeClr val="bg1"/>
                </a:solidFill>
              </a:rPr>
              <a:t>Narudžbe</a:t>
            </a:r>
            <a:endParaRPr lang="en-US" altLang="de-DE" b="1" dirty="0">
              <a:solidFill>
                <a:schemeClr val="bg1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467544" y="3356992"/>
            <a:ext cx="2701305" cy="43204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hr-BA" altLang="de-DE" b="1" dirty="0" smtClean="0">
                <a:solidFill>
                  <a:schemeClr val="bg1"/>
                </a:solidFill>
              </a:rPr>
              <a:t>Grupe</a:t>
            </a:r>
            <a:endParaRPr lang="en-US" altLang="de-DE" b="1" dirty="0">
              <a:solidFill>
                <a:schemeClr val="bg1"/>
              </a:solidFill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1582663" y="4509120"/>
            <a:ext cx="2701305" cy="40146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hr-BA" altLang="de-DE" b="1" dirty="0" smtClean="0">
                <a:solidFill>
                  <a:schemeClr val="bg1"/>
                </a:solidFill>
              </a:rPr>
              <a:t>Poruke</a:t>
            </a:r>
            <a:endParaRPr lang="en-US" altLang="de-DE" b="1" dirty="0">
              <a:solidFill>
                <a:schemeClr val="bg1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5076056" y="2915233"/>
            <a:ext cx="2701305" cy="40146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hr-BA" altLang="de-DE" b="1" dirty="0" err="1" smtClean="0">
                <a:solidFill>
                  <a:schemeClr val="bg1"/>
                </a:solidFill>
              </a:rPr>
              <a:t>Update</a:t>
            </a:r>
            <a:endParaRPr lang="en-US" altLang="de-DE" b="1" dirty="0">
              <a:solidFill>
                <a:schemeClr val="bg1"/>
              </a:solidFill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4788024" y="4179664"/>
            <a:ext cx="2701305" cy="40146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hr-BA" altLang="de-DE" b="1" dirty="0" smtClean="0">
                <a:solidFill>
                  <a:schemeClr val="bg1"/>
                </a:solidFill>
              </a:rPr>
              <a:t>Sve narudžbe</a:t>
            </a:r>
            <a:endParaRPr lang="en-US" altLang="de-DE" b="1" dirty="0">
              <a:solidFill>
                <a:schemeClr val="bg1"/>
              </a:solidFill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gray">
          <a:xfrm>
            <a:off x="4355976" y="2276872"/>
            <a:ext cx="2701305" cy="43204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hr-BA" altLang="de-DE" b="1" dirty="0" smtClean="0">
                <a:solidFill>
                  <a:schemeClr val="bg1"/>
                </a:solidFill>
              </a:rPr>
              <a:t>Akcije</a:t>
            </a:r>
            <a:endParaRPr lang="en-US" altLang="de-DE" b="1" dirty="0">
              <a:solidFill>
                <a:schemeClr val="bg1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gray">
          <a:xfrm>
            <a:off x="5128317" y="3474484"/>
            <a:ext cx="2701305" cy="43204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hr-BA" altLang="de-DE" b="1" dirty="0" smtClean="0">
                <a:solidFill>
                  <a:schemeClr val="bg1"/>
                </a:solidFill>
              </a:rPr>
              <a:t>Artikli</a:t>
            </a:r>
            <a:endParaRPr lang="en-US" altLang="de-DE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Glavni izbornik</a:t>
            </a:r>
            <a:endParaRPr lang="de-DE" dirty="0"/>
          </a:p>
        </p:txBody>
      </p:sp>
      <p:pic>
        <p:nvPicPr>
          <p:cNvPr id="82946" name="Picture 2" descr="C:\Users\Marketing\Desktop\Galileo\Screenshots\Screenshot_2014-05-26-15-35-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5308"/>
            <a:ext cx="7488832" cy="438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zervirano mjesto sadržaja 2"/>
          <p:cNvSpPr txBox="1">
            <a:spLocks/>
          </p:cNvSpPr>
          <p:nvPr/>
        </p:nvSpPr>
        <p:spPr>
          <a:xfrm>
            <a:off x="533400" y="1219200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BA" kern="0" dirty="0" smtClean="0"/>
              <a:t>Početni zaslon</a:t>
            </a:r>
            <a:endParaRPr lang="de-DE" kern="0" dirty="0"/>
          </a:p>
        </p:txBody>
      </p:sp>
    </p:spTree>
    <p:extLst>
      <p:ext uri="{BB962C8B-B14F-4D97-AF65-F5344CB8AC3E}">
        <p14:creationId xmlns="" xmlns:p14="http://schemas.microsoft.com/office/powerpoint/2010/main" val="18163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BA" altLang="de-DE" dirty="0" smtClean="0"/>
              <a:t>Slanje narudžbe</a:t>
            </a:r>
            <a:endParaRPr lang="en-US" altLang="de-DE" dirty="0"/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gray">
          <a:xfrm>
            <a:off x="5580112" y="3223739"/>
            <a:ext cx="2819400" cy="1477328"/>
          </a:xfrm>
          <a:prstGeom prst="chevron">
            <a:avLst>
              <a:gd name="adj" fmla="val 16468"/>
            </a:avLst>
          </a:prstGeom>
          <a:solidFill>
            <a:schemeClr val="hlink"/>
          </a:soli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r>
              <a:rPr lang="hr-BA" dirty="0" smtClean="0"/>
              <a:t>Nakon što ste odabrali destinaciju kupca, slijedi odabir artikala i pripadajućih količina.</a:t>
            </a:r>
            <a:endParaRPr lang="de-DE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gray">
          <a:xfrm>
            <a:off x="3200400" y="3500736"/>
            <a:ext cx="2523728" cy="923330"/>
          </a:xfrm>
          <a:prstGeom prst="chevron">
            <a:avLst>
              <a:gd name="adj" fmla="val 17842"/>
            </a:avLst>
          </a:prstGeom>
          <a:solidFill>
            <a:schemeClr val="accent2"/>
          </a:soli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wrap="square" anchor="ctr">
            <a:spAutoFit/>
          </a:bodyPr>
          <a:lstStyle/>
          <a:p>
            <a:r>
              <a:rPr lang="hr-BA" dirty="0" smtClean="0"/>
              <a:t>Nakon toga je potrebno odabrati destinaciju kupca.</a:t>
            </a:r>
            <a:endParaRPr lang="de-DE" dirty="0"/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gray">
          <a:xfrm>
            <a:off x="838200" y="3362237"/>
            <a:ext cx="2437656" cy="1200329"/>
          </a:xfrm>
          <a:prstGeom prst="chevron">
            <a:avLst>
              <a:gd name="adj" fmla="val 17842"/>
            </a:avLst>
          </a:prstGeom>
          <a:solidFill>
            <a:schemeClr val="accent1"/>
          </a:soli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wrap="square" anchor="ctr">
            <a:spAutoFit/>
          </a:bodyPr>
          <a:lstStyle/>
          <a:p>
            <a:r>
              <a:rPr lang="hr-BA" dirty="0" smtClean="0"/>
              <a:t>Na početku je potrebno odabrati kupca za kojeg kucate narudžbu.</a:t>
            </a:r>
            <a:endParaRPr lang="de-DE" dirty="0"/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gray">
          <a:xfrm>
            <a:off x="971600" y="1676400"/>
            <a:ext cx="2057400" cy="5746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hr-BA" altLang="de-DE" sz="2000" b="1" dirty="0" smtClean="0"/>
              <a:t>Odabir kupca</a:t>
            </a:r>
            <a:endParaRPr lang="en-US" altLang="de-DE" sz="2000" b="1" dirty="0"/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gray">
          <a:xfrm>
            <a:off x="3131840" y="1676400"/>
            <a:ext cx="2376264" cy="5746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hr-BA" altLang="de-DE" sz="2000" b="1" dirty="0" smtClean="0"/>
              <a:t>Odabir destinacije</a:t>
            </a:r>
            <a:endParaRPr lang="en-US" altLang="de-DE" sz="2000" b="1" dirty="0"/>
          </a:p>
        </p:txBody>
      </p:sp>
      <p:sp>
        <p:nvSpPr>
          <p:cNvPr id="75784" name="AutoShape 8"/>
          <p:cNvSpPr>
            <a:spLocks noChangeArrowheads="1"/>
          </p:cNvSpPr>
          <p:nvPr/>
        </p:nvSpPr>
        <p:spPr bwMode="gray">
          <a:xfrm>
            <a:off x="5724128" y="1676400"/>
            <a:ext cx="2057400" cy="574675"/>
          </a:xfrm>
          <a:prstGeom prst="roundRect">
            <a:avLst>
              <a:gd name="adj" fmla="val 50000"/>
            </a:avLst>
          </a:prstGeom>
          <a:solidFill>
            <a:schemeClr val="hlink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hr-BA" altLang="de-DE" sz="2000" b="1" dirty="0" smtClean="0"/>
              <a:t>Odabir artikala</a:t>
            </a:r>
            <a:endParaRPr lang="en-US" altLang="de-DE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Kupci</a:t>
            </a:r>
            <a:endParaRPr lang="de-DE" dirty="0"/>
          </a:p>
        </p:txBody>
      </p:sp>
      <p:sp>
        <p:nvSpPr>
          <p:cNvPr id="5" name="Rezervirano mjesto sadržaja 2"/>
          <p:cNvSpPr txBox="1">
            <a:spLocks/>
          </p:cNvSpPr>
          <p:nvPr/>
        </p:nvSpPr>
        <p:spPr>
          <a:xfrm>
            <a:off x="533400" y="1219200"/>
            <a:ext cx="81534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dirty="0"/>
              <a:t>Zaslon kupaca koji je sortiran od </a:t>
            </a:r>
            <a:r>
              <a:rPr lang="hr-HR" dirty="0" smtClean="0"/>
              <a:t>„Velikih kupaca” pa </a:t>
            </a:r>
            <a:r>
              <a:rPr lang="hr-HR" dirty="0"/>
              <a:t>niže</a:t>
            </a:r>
            <a:r>
              <a:rPr lang="hr-HR" dirty="0" smtClean="0"/>
              <a:t>. </a:t>
            </a:r>
          </a:p>
          <a:p>
            <a:r>
              <a:rPr lang="hr-HR" dirty="0" smtClean="0"/>
              <a:t>Kupci su podijeljeni na poslovnice, na primjer komercijalist iz poslovnice Sarajevo vidi samo „Velike kupce” te kupce koji se vode na poslovnicu Sarajevo. </a:t>
            </a:r>
            <a:endParaRPr lang="de-DE" kern="0" dirty="0"/>
          </a:p>
        </p:txBody>
      </p:sp>
    </p:spTree>
    <p:extLst>
      <p:ext uri="{BB962C8B-B14F-4D97-AF65-F5344CB8AC3E}">
        <p14:creationId xmlns="" xmlns:p14="http://schemas.microsoft.com/office/powerpoint/2010/main" val="32171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ileo mobilna aplikacija">
  <a:themeElements>
    <a:clrScheme name="217tgp_cube_dark 3">
      <a:dk1>
        <a:srgbClr val="969696"/>
      </a:dk1>
      <a:lt1>
        <a:srgbClr val="FFFFFF"/>
      </a:lt1>
      <a:dk2>
        <a:srgbClr val="3F1F53"/>
      </a:dk2>
      <a:lt2>
        <a:srgbClr val="F3CC9D"/>
      </a:lt2>
      <a:accent1>
        <a:srgbClr val="557FE7"/>
      </a:accent1>
      <a:accent2>
        <a:srgbClr val="84ACCA"/>
      </a:accent2>
      <a:accent3>
        <a:srgbClr val="AFABB3"/>
      </a:accent3>
      <a:accent4>
        <a:srgbClr val="DADADA"/>
      </a:accent4>
      <a:accent5>
        <a:srgbClr val="B4C0F1"/>
      </a:accent5>
      <a:accent6>
        <a:srgbClr val="779BB7"/>
      </a:accent6>
      <a:hlink>
        <a:srgbClr val="9351C9"/>
      </a:hlink>
      <a:folHlink>
        <a:srgbClr val="3EB2AC"/>
      </a:folHlink>
    </a:clrScheme>
    <a:fontScheme name="217tgp_cube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7tgp_cube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2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DD873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3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84ACCA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779BB7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Galileo mobilna aplikacija</Template>
  <TotalTime>34</TotalTime>
  <Words>999</Words>
  <Application>Microsoft Office PowerPoint</Application>
  <PresentationFormat>On-screen Show (4:3)</PresentationFormat>
  <Paragraphs>136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Galileo mobilna aplikacija</vt:lpstr>
      <vt:lpstr>GALILEO Mobilna aplikacija  za naručivanje</vt:lpstr>
      <vt:lpstr>Sadržaj</vt:lpstr>
      <vt:lpstr>Uvod - O aplikaciji</vt:lpstr>
      <vt:lpstr>Galileo</vt:lpstr>
      <vt:lpstr>Login ekran</vt:lpstr>
      <vt:lpstr>Glavni izbornik</vt:lpstr>
      <vt:lpstr>Glavni izbornik</vt:lpstr>
      <vt:lpstr>Slanje narudžbe</vt:lpstr>
      <vt:lpstr>Kupci</vt:lpstr>
      <vt:lpstr>Kupci</vt:lpstr>
      <vt:lpstr>Filtriranje kupaca</vt:lpstr>
      <vt:lpstr>Destinacije kupaca</vt:lpstr>
      <vt:lpstr>Artikli</vt:lpstr>
      <vt:lpstr>Artikli</vt:lpstr>
      <vt:lpstr>Artikli</vt:lpstr>
      <vt:lpstr>Narudžba</vt:lpstr>
      <vt:lpstr>Narudžba</vt:lpstr>
      <vt:lpstr>Promjena količine u narudžbi</vt:lpstr>
      <vt:lpstr>Slanje narudžbe</vt:lpstr>
      <vt:lpstr>Slanje narudžbe</vt:lpstr>
      <vt:lpstr>Slanje narudžbe</vt:lpstr>
      <vt:lpstr>Slanje narudžbe</vt:lpstr>
      <vt:lpstr>Sve poslane narudžbe</vt:lpstr>
      <vt:lpstr>Akcije</vt:lpstr>
      <vt:lpstr>Tura liste</vt:lpstr>
      <vt:lpstr>Tura liste</vt:lpstr>
      <vt:lpstr>Poruke</vt:lpstr>
      <vt:lpstr>Update</vt:lpstr>
      <vt:lpstr>Gašenje aplikacije</vt:lpstr>
      <vt:lpstr>Gašenje aplikacije</vt:lpstr>
      <vt:lpstr>Gašenje aplikacije</vt:lpstr>
      <vt:lpstr>eMobile BackOffice –  desktop aplikacija</vt:lpstr>
      <vt:lpstr>Neobrađene naruždbe</vt:lpstr>
      <vt:lpstr>Neobrađene naruždbe</vt:lpstr>
      <vt:lpstr>Obrađene narudžbe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GALILEO Mobilna aplikacija  za naručivanje</dc:title>
  <dc:creator>Marketing</dc:creator>
  <cp:lastModifiedBy>Galileo1</cp:lastModifiedBy>
  <cp:revision>34</cp:revision>
  <cp:lastPrinted>2014-04-29T09:51:03Z</cp:lastPrinted>
  <dcterms:created xsi:type="dcterms:W3CDTF">2014-04-25T09:31:14Z</dcterms:created>
  <dcterms:modified xsi:type="dcterms:W3CDTF">2014-05-12T08:33:02Z</dcterms:modified>
</cp:coreProperties>
</file>