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B2C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>
        <p:scale>
          <a:sx n="82" d="100"/>
          <a:sy n="82" d="100"/>
        </p:scale>
        <p:origin x="-1014" y="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D79E1-704D-47F1-AA4F-32FF1975BA3C}" type="datetimeFigureOut">
              <a:rPr lang="fr-BE" smtClean="0"/>
              <a:pPr/>
              <a:t>01/05/2016</a:t>
            </a:fld>
            <a:endParaRPr lang="fr-BE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8F423-F58A-47C8-9E66-82C12F3559AD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67573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J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8F423-F58A-47C8-9E66-82C12F3559AD}" type="slidenum">
              <a:rPr lang="fr-BE" smtClean="0"/>
              <a:pPr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54543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8F423-F58A-47C8-9E66-82C12F3559AD}" type="slidenum">
              <a:rPr lang="fr-BE" smtClean="0"/>
              <a:pPr/>
              <a:t>2</a:t>
            </a:fld>
            <a:endParaRPr lang="fr-B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8F423-F58A-47C8-9E66-82C12F3559AD}" type="slidenum">
              <a:rPr lang="fr-BE" smtClean="0"/>
              <a:pPr/>
              <a:t>3</a:t>
            </a:fld>
            <a:endParaRPr lang="fr-B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8F423-F58A-47C8-9E66-82C12F3559AD}" type="slidenum">
              <a:rPr lang="fr-BE" smtClean="0"/>
              <a:pPr/>
              <a:t>4</a:t>
            </a:fld>
            <a:endParaRPr lang="fr-B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391F-99F9-4280-8954-98A7903E3801}" type="datetime1">
              <a:rPr lang="fr-BE" smtClean="0"/>
              <a:pPr/>
              <a:t>01/05/2016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2AE4-40A7-4B05-8B5B-3CF0D525D683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8FF5-9FC8-4524-8B58-F3720C333C12}" type="datetime1">
              <a:rPr lang="fr-BE" smtClean="0"/>
              <a:pPr/>
              <a:t>01/05/2016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2AE4-40A7-4B05-8B5B-3CF0D525D683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187A-76CC-4B01-B42C-118246046119}" type="datetime1">
              <a:rPr lang="fr-BE" smtClean="0"/>
              <a:pPr/>
              <a:t>01/05/2016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2AE4-40A7-4B05-8B5B-3CF0D525D683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A373-5E6C-450C-BAEC-BA7AEBF0AE09}" type="datetime1">
              <a:rPr lang="fr-BE" smtClean="0"/>
              <a:pPr/>
              <a:t>01/05/2016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2AE4-40A7-4B05-8B5B-3CF0D525D683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459A-45E5-42DF-A95D-D9D6B70A6245}" type="datetime1">
              <a:rPr lang="fr-BE" smtClean="0"/>
              <a:pPr/>
              <a:t>01/05/2016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2AE4-40A7-4B05-8B5B-3CF0D525D683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D9139-06E6-411F-BE09-A2FC4A9C41EE}" type="datetime1">
              <a:rPr lang="fr-BE" smtClean="0"/>
              <a:pPr/>
              <a:t>01/05/2016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2AE4-40A7-4B05-8B5B-3CF0D525D683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B348-3E08-4381-B5E7-BC23D41B9200}" type="datetime1">
              <a:rPr lang="fr-BE" smtClean="0"/>
              <a:pPr/>
              <a:t>01/05/2016</a:t>
            </a:fld>
            <a:endParaRPr lang="fr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2AE4-40A7-4B05-8B5B-3CF0D525D683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8A3A-33E6-4943-850D-E4AA8BBCA557}" type="datetime1">
              <a:rPr lang="fr-BE" smtClean="0"/>
              <a:pPr/>
              <a:t>01/05/2016</a:t>
            </a:fld>
            <a:endParaRPr lang="fr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2AE4-40A7-4B05-8B5B-3CF0D525D683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5163-7FD9-4ABC-8920-06F02C102F8A}" type="datetime1">
              <a:rPr lang="fr-BE" smtClean="0"/>
              <a:pPr/>
              <a:t>01/05/2016</a:t>
            </a:fld>
            <a:endParaRPr lang="fr-B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2AE4-40A7-4B05-8B5B-3CF0D525D683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8F33-A969-4A8B-9004-EEA6105A81DB}" type="datetime1">
              <a:rPr lang="fr-BE" smtClean="0"/>
              <a:pPr/>
              <a:t>01/05/2016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2AE4-40A7-4B05-8B5B-3CF0D525D683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60CAE-A0FE-4E89-A330-898EF5369883}" type="datetime1">
              <a:rPr lang="fr-BE" smtClean="0"/>
              <a:pPr/>
              <a:t>01/05/2016</a:t>
            </a:fld>
            <a:endParaRPr lang="fr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7B2AE4-40A7-4B05-8B5B-3CF0D525D683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67B2AE4-40A7-4B05-8B5B-3CF0D525D683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1A890A3-7A43-4EBE-BDF1-F7354590AA85}" type="datetime1">
              <a:rPr lang="fr-BE" smtClean="0"/>
              <a:pPr/>
              <a:t>01/05/2016</a:t>
            </a:fld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5733256"/>
            <a:ext cx="3816424" cy="720080"/>
          </a:xfrm>
        </p:spPr>
        <p:txBody>
          <a:bodyPr>
            <a:noAutofit/>
          </a:bodyPr>
          <a:lstStyle/>
          <a:p>
            <a:r>
              <a:rPr lang="fr-BE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Elise Le </a:t>
            </a:r>
            <a:r>
              <a:rPr lang="fr-BE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Khac</a:t>
            </a:r>
            <a:r>
              <a:rPr lang="fr-BE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&amp; Corentin </a:t>
            </a:r>
            <a:r>
              <a:rPr lang="fr-BE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Martens</a:t>
            </a:r>
            <a:endParaRPr lang="fr-BE" sz="500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BE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2015-2016</a:t>
            </a:r>
            <a:endParaRPr lang="fr-BE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504" y="2852936"/>
            <a:ext cx="8244408" cy="1512168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Multimodality Image Registration </a:t>
            </a:r>
            <a:r>
              <a:rPr lang="en-US" sz="3000" dirty="0" smtClean="0">
                <a:solidFill>
                  <a:schemeClr val="tx1"/>
                </a:solidFill>
              </a:rPr>
              <a:t>by Maximization </a:t>
            </a:r>
            <a:r>
              <a:rPr lang="en-US" sz="3000" dirty="0">
                <a:solidFill>
                  <a:schemeClr val="tx1"/>
                </a:solidFill>
              </a:rPr>
              <a:t>of Mutual </a:t>
            </a:r>
            <a:r>
              <a:rPr lang="en-US" sz="3000" dirty="0" smtClean="0">
                <a:solidFill>
                  <a:schemeClr val="tx1"/>
                </a:solidFill>
              </a:rPr>
              <a:t>Information Using CUDA</a:t>
            </a:r>
            <a:r>
              <a:rPr lang="en-US" sz="2000" dirty="0" smtClean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</a:br>
            <a:endParaRPr lang="fr-BE" sz="22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C:\Users\Corentin\Downloads\logo-polytech-ULB-F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96000"/>
            <a:ext cx="4896543" cy="101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2AE4-40A7-4B05-8B5B-3CF0D525D683}" type="slidenum">
              <a:rPr lang="fr-BE" smtClean="0">
                <a:latin typeface="+mj-lt"/>
              </a:rPr>
              <a:pPr/>
              <a:t>1</a:t>
            </a:fld>
            <a:endParaRPr lang="fr-B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955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2AE4-40A7-4B05-8B5B-3CF0D525D683}" type="slidenum">
              <a:rPr lang="fr-BE" smtClean="0"/>
              <a:pPr/>
              <a:t>2</a:t>
            </a:fld>
            <a:endParaRPr lang="fr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Espace réservé du contenu 6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628800"/>
                <a:ext cx="7992888" cy="4536504"/>
              </a:xfrm>
            </p:spPr>
            <p:txBody>
              <a:bodyPr>
                <a:normAutofit/>
              </a:bodyPr>
              <a:lstStyle/>
              <a:p>
                <a:pPr marL="358775" indent="-273050"/>
                <a:r>
                  <a:rPr lang="fr-BE" sz="2400" dirty="0" smtClean="0">
                    <a:latin typeface="+mj-lt"/>
                    <a:ea typeface="Tahoma" panose="020B0604030504040204" pitchFamily="34" charset="0"/>
                    <a:cs typeface="Tahoma" panose="020B0604030504040204" pitchFamily="34" charset="0"/>
                  </a:rPr>
                  <a:t>Amount of information A </a:t>
                </a:r>
                <a:r>
                  <a:rPr lang="fr-BE" sz="2400" dirty="0" err="1" smtClean="0">
                    <a:latin typeface="+mj-lt"/>
                    <a:ea typeface="Tahoma" panose="020B0604030504040204" pitchFamily="34" charset="0"/>
                    <a:cs typeface="Tahoma" panose="020B0604030504040204" pitchFamily="34" charset="0"/>
                  </a:rPr>
                  <a:t>contains</a:t>
                </a:r>
                <a:r>
                  <a:rPr lang="fr-BE" sz="2400" dirty="0" smtClean="0">
                    <a:latin typeface="+mj-lt"/>
                    <a:ea typeface="Tahoma" panose="020B0604030504040204" pitchFamily="34" charset="0"/>
                    <a:cs typeface="Tahoma" panose="020B0604030504040204" pitchFamily="34" charset="0"/>
                  </a:rPr>
                  <a:t> about B</a:t>
                </a:r>
              </a:p>
              <a:p>
                <a:pPr marL="358775" indent="-273050"/>
                <a:endParaRPr lang="fr-BE" sz="800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58775" indent="-273050"/>
                <a:r>
                  <a:rPr lang="fr-BE" sz="2400" dirty="0">
                    <a:latin typeface="+mj-lt"/>
                    <a:ea typeface="Tahoma" panose="020B0604030504040204" pitchFamily="34" charset="0"/>
                    <a:cs typeface="Tahoma" panose="020B0604030504040204" pitchFamily="34" charset="0"/>
                  </a:rPr>
                  <a:t>Maximum </a:t>
                </a:r>
                <a:r>
                  <a:rPr lang="fr-BE" sz="2400" dirty="0" err="1">
                    <a:latin typeface="+mj-lt"/>
                    <a:ea typeface="Tahoma" panose="020B0604030504040204" pitchFamily="34" charset="0"/>
                    <a:cs typeface="Tahoma" panose="020B0604030504040204" pitchFamily="34" charset="0"/>
                  </a:rPr>
                  <a:t>when</a:t>
                </a:r>
                <a:r>
                  <a:rPr lang="fr-BE" sz="2400" dirty="0">
                    <a:latin typeface="+mj-lt"/>
                    <a:ea typeface="Tahoma" panose="020B0604030504040204" pitchFamily="34" charset="0"/>
                    <a:cs typeface="Tahoma" panose="020B0604030504040204" pitchFamily="34" charset="0"/>
                  </a:rPr>
                  <a:t> images are </a:t>
                </a:r>
                <a:r>
                  <a:rPr lang="fr-BE" sz="2400" dirty="0" err="1" smtClean="0">
                    <a:latin typeface="+mj-lt"/>
                    <a:ea typeface="Tahoma" panose="020B0604030504040204" pitchFamily="34" charset="0"/>
                    <a:cs typeface="Tahoma" panose="020B0604030504040204" pitchFamily="34" charset="0"/>
                  </a:rPr>
                  <a:t>registered</a:t>
                </a:r>
                <a:endParaRPr lang="fr-BE" sz="2400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58775" indent="-273050"/>
                <a:endParaRPr lang="fr-BE" sz="800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58775" indent="-273050"/>
                <a:r>
                  <a:rPr lang="fr-BE" sz="2400" dirty="0">
                    <a:latin typeface="+mj-lt"/>
                    <a:ea typeface="Tahoma" panose="020B0604030504040204" pitchFamily="34" charset="0"/>
                    <a:cs typeface="Tahoma" panose="020B0604030504040204" pitchFamily="34" charset="0"/>
                  </a:rPr>
                  <a:t>Given by</a:t>
                </a:r>
              </a:p>
              <a:p>
                <a:pPr marL="8572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BE" sz="1800" i="0"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I</m:t>
                      </m:r>
                      <m:d>
                        <m:dPr>
                          <m:ctrlPr>
                            <a:rPr lang="fr-BE" sz="1800">
                              <a:latin typeface="+mj-lt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BE" sz="1800" i="0">
                              <a:latin typeface="+mj-lt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A</m:t>
                          </m:r>
                          <m:r>
                            <a:rPr lang="fr-BE" sz="1800" i="0">
                              <a:latin typeface="+mj-lt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fr-BE" sz="1800" i="0">
                              <a:latin typeface="+mj-lt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B</m:t>
                          </m:r>
                        </m:e>
                      </m:d>
                      <m:r>
                        <a:rPr lang="fr-BE" sz="1800" i="0"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BE" sz="1800">
                              <a:latin typeface="+mj-lt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fr-BE" sz="1800" i="0">
                              <a:latin typeface="+mj-lt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a</m:t>
                          </m:r>
                          <m:r>
                            <a:rPr lang="fr-BE" sz="1800" i="0">
                              <a:latin typeface="+mj-lt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fr-BE" sz="1800" i="0">
                              <a:latin typeface="+mj-lt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b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BE" sz="1800">
                                  <a:latin typeface="+mj-lt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BE" sz="1800" i="0">
                                  <a:latin typeface="+mj-lt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BE" sz="1800" i="0">
                                  <a:latin typeface="+mj-lt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AB</m:t>
                              </m:r>
                            </m:sub>
                          </m:sSub>
                          <m:r>
                            <a:rPr lang="fr-BE" sz="1800" i="0">
                              <a:latin typeface="+mj-lt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BE" sz="1800" i="0">
                              <a:latin typeface="+mj-lt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a</m:t>
                          </m:r>
                          <m:r>
                            <a:rPr lang="fr-BE" sz="1800" i="0">
                              <a:latin typeface="+mj-lt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fr-BE" sz="1800" i="0">
                              <a:latin typeface="+mj-lt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b</m:t>
                          </m:r>
                          <m:r>
                            <a:rPr lang="fr-BE" sz="1800" i="0">
                              <a:latin typeface="+mj-lt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)</m:t>
                          </m:r>
                        </m:e>
                      </m:nary>
                      <m:func>
                        <m:funcPr>
                          <m:ctrlPr>
                            <a:rPr lang="fr-BE" sz="1800">
                              <a:latin typeface="+mj-lt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BE" sz="1800" i="0">
                              <a:latin typeface="+mj-lt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fr-BE" sz="1800">
                                  <a:latin typeface="+mj-lt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BE" sz="1800">
                                      <a:latin typeface="+mj-lt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BE" sz="1800" i="0">
                                      <a:latin typeface="+mj-lt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BE" sz="1800" i="0">
                                      <a:latin typeface="+mj-lt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AB</m:t>
                                  </m:r>
                                </m:sub>
                              </m:sSub>
                              <m:r>
                                <a:rPr lang="fr-BE" sz="1800" i="0">
                                  <a:latin typeface="+mj-lt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fr-BE" sz="1800" i="0">
                                  <a:latin typeface="+mj-lt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a</m:t>
                              </m:r>
                              <m:r>
                                <a:rPr lang="fr-BE" sz="1800" i="0">
                                  <a:latin typeface="+mj-lt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fr-BE" sz="1800" i="0">
                                  <a:latin typeface="+mj-lt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b</m:t>
                              </m:r>
                              <m:r>
                                <a:rPr lang="fr-BE" sz="1800" i="0">
                                  <a:latin typeface="+mj-lt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BE" sz="1800">
                                      <a:latin typeface="+mj-lt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BE" sz="1800" i="0">
                                      <a:latin typeface="+mj-lt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BE" sz="1800" i="0">
                                      <a:latin typeface="+mj-lt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A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BE" sz="1800">
                                      <a:latin typeface="+mj-lt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BE" sz="1800" i="0">
                                      <a:latin typeface="+mj-lt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a</m:t>
                                  </m:r>
                                </m:e>
                              </m:d>
                              <m:r>
                                <a:rPr lang="fr-BE" sz="1800" i="0">
                                  <a:latin typeface="+mj-lt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fr-BE" sz="1800">
                                      <a:latin typeface="+mj-lt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BE" sz="1800" i="0">
                                      <a:latin typeface="+mj-lt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BE" sz="1800" i="0">
                                      <a:latin typeface="+mj-lt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B</m:t>
                                  </m:r>
                                </m:sub>
                              </m:sSub>
                              <m:r>
                                <a:rPr lang="fr-BE" sz="1800" i="0">
                                  <a:latin typeface="+mj-lt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fr-BE" sz="1800" i="0">
                                  <a:latin typeface="+mj-lt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b</m:t>
                              </m:r>
                              <m:r>
                                <a:rPr lang="fr-BE" sz="1800" i="0">
                                  <a:latin typeface="+mj-lt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fr-BE" sz="1800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85725" indent="0">
                  <a:buNone/>
                </a:pPr>
                <a:endParaRPr lang="fr-BE" sz="800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58775" indent="-273050"/>
                <a:r>
                  <a:rPr lang="fr-BE" sz="2400" dirty="0" err="1" smtClean="0">
                    <a:latin typeface="+mj-lt"/>
                    <a:ea typeface="Tahoma" panose="020B0604030504040204" pitchFamily="34" charset="0"/>
                    <a:cs typeface="Tahoma" panose="020B0604030504040204" pitchFamily="34" charset="0"/>
                  </a:rPr>
                  <a:t>Computed</a:t>
                </a:r>
                <a:r>
                  <a:rPr lang="fr-BE" sz="2400" dirty="0" smtClean="0">
                    <a:latin typeface="+mj-lt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fr-BE" sz="2400" dirty="0" err="1" smtClean="0">
                    <a:latin typeface="+mj-lt"/>
                    <a:ea typeface="Tahoma" panose="020B0604030504040204" pitchFamily="34" charset="0"/>
                    <a:cs typeface="Tahoma" panose="020B0604030504040204" pitchFamily="34" charset="0"/>
                  </a:rPr>
                  <a:t>using</a:t>
                </a:r>
                <a:r>
                  <a:rPr lang="fr-BE" sz="2400" dirty="0" smtClean="0">
                    <a:latin typeface="+mj-lt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fr-BE" sz="2400" dirty="0" err="1" smtClean="0">
                    <a:latin typeface="+mj-lt"/>
                    <a:ea typeface="Tahoma" panose="020B0604030504040204" pitchFamily="34" charset="0"/>
                    <a:cs typeface="Tahoma" panose="020B0604030504040204" pitchFamily="34" charset="0"/>
                  </a:rPr>
                  <a:t>normalized</a:t>
                </a:r>
                <a:r>
                  <a:rPr lang="fr-BE" sz="2400" dirty="0" smtClean="0">
                    <a:latin typeface="+mj-lt"/>
                    <a:ea typeface="Tahoma" panose="020B0604030504040204" pitchFamily="34" charset="0"/>
                    <a:cs typeface="Tahoma" panose="020B0604030504040204" pitchFamily="34" charset="0"/>
                  </a:rPr>
                  <a:t> joint </a:t>
                </a:r>
                <a:r>
                  <a:rPr lang="fr-BE" sz="2400" dirty="0" err="1" smtClean="0">
                    <a:latin typeface="+mj-lt"/>
                    <a:ea typeface="Tahoma" panose="020B0604030504040204" pitchFamily="34" charset="0"/>
                    <a:cs typeface="Tahoma" panose="020B0604030504040204" pitchFamily="34" charset="0"/>
                  </a:rPr>
                  <a:t>histogram</a:t>
                </a:r>
                <a:endParaRPr lang="fr-BE" sz="2400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58775" indent="-273050"/>
                <a:endParaRPr lang="fr-BE" sz="2400" dirty="0">
                  <a:latin typeface="+mj-lt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58775" indent="-273050"/>
                <a:endParaRPr lang="fr-BE" sz="2400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58775" indent="-273050"/>
                <a:endParaRPr lang="fr-BE" sz="2400" dirty="0">
                  <a:latin typeface="+mj-lt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7" name="Espace réservé du contenu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628800"/>
                <a:ext cx="7992888" cy="4536504"/>
              </a:xfrm>
              <a:blipFill rotWithShape="1">
                <a:blip r:embed="rId3"/>
                <a:stretch>
                  <a:fillRect t="-107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4800" dirty="0" err="1" smtClean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Mutual</a:t>
            </a:r>
            <a:r>
              <a:rPr lang="fr-BE" sz="4800" dirty="0" smtClean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Information</a:t>
            </a:r>
            <a:endParaRPr lang="fr-BE" sz="48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C:\Users\Corentin\Desktop\500px-JointHi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725144"/>
            <a:ext cx="4368686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49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2AE4-40A7-4B05-8B5B-3CF0D525D683}" type="slidenum">
              <a:rPr lang="fr-BE" smtClean="0"/>
              <a:pPr/>
              <a:t>3</a:t>
            </a:fld>
            <a:endParaRPr lang="fr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Espace réservé du contenu 6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628800"/>
                <a:ext cx="7992888" cy="4536504"/>
              </a:xfrm>
            </p:spPr>
            <p:txBody>
              <a:bodyPr>
                <a:normAutofit/>
              </a:bodyPr>
              <a:lstStyle/>
              <a:p>
                <a:pPr marL="358775" indent="-273050"/>
                <a:r>
                  <a:rPr lang="fr-BE" sz="2400" dirty="0" smtClean="0">
                    <a:latin typeface="+mj-lt"/>
                    <a:ea typeface="Tahoma" panose="020B0604030504040204" pitchFamily="34" charset="0"/>
                    <a:cs typeface="Tahoma" panose="020B0604030504040204" pitchFamily="34" charset="0"/>
                  </a:rPr>
                  <a:t>Construction of joint </a:t>
                </a:r>
                <a:r>
                  <a:rPr lang="fr-BE" sz="2400" dirty="0" err="1" smtClean="0">
                    <a:latin typeface="+mj-lt"/>
                    <a:ea typeface="Tahoma" panose="020B0604030504040204" pitchFamily="34" charset="0"/>
                    <a:cs typeface="Tahoma" panose="020B0604030504040204" pitchFamily="34" charset="0"/>
                  </a:rPr>
                  <a:t>histogram</a:t>
                </a:r>
                <a:r>
                  <a:rPr lang="fr-BE" sz="2400" dirty="0" smtClean="0">
                    <a:latin typeface="+mj-lt"/>
                    <a:ea typeface="Tahoma" panose="020B0604030504040204" pitchFamily="34" charset="0"/>
                    <a:cs typeface="Tahoma" panose="020B0604030504040204" pitchFamily="34" charset="0"/>
                  </a:rPr>
                  <a:t> for </a:t>
                </a:r>
                <a:r>
                  <a:rPr lang="fr-BE" sz="2400" dirty="0" err="1" smtClean="0">
                    <a:latin typeface="+mj-lt"/>
                    <a:ea typeface="Tahoma" panose="020B0604030504040204" pitchFamily="34" charset="0"/>
                    <a:cs typeface="Tahoma" panose="020B0604030504040204" pitchFamily="34" charset="0"/>
                  </a:rPr>
                  <a:t>each</a:t>
                </a:r>
                <a:r>
                  <a:rPr lang="fr-BE" sz="2400" dirty="0" smtClean="0">
                    <a:latin typeface="+mj-lt"/>
                    <a:ea typeface="Tahoma" panose="020B0604030504040204" pitchFamily="34" charset="0"/>
                    <a:cs typeface="Tahoma" panose="020B0604030504040204" pitchFamily="34" charset="0"/>
                  </a:rPr>
                  <a:t> pair </a:t>
                </a:r>
                <a14:m>
                  <m:oMath xmlns:m="http://schemas.openxmlformats.org/officeDocument/2006/math">
                    <m:r>
                      <a:rPr lang="fr-BE" sz="2400" b="0" i="0" smtClean="0"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fr-BE" sz="2400" b="0" i="0" smtClean="0"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f</m:t>
                    </m:r>
                    <m:d>
                      <m:dPr>
                        <m:ctrlPr>
                          <a:rPr lang="fr-BE" sz="2400" b="0" smtClean="0">
                            <a:latin typeface="+mj-lt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BE" sz="2400" b="0" i="0" smtClean="0">
                            <a:latin typeface="+mj-lt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s</m:t>
                        </m:r>
                      </m:e>
                    </m:d>
                    <m:r>
                      <a:rPr lang="fr-BE" sz="2400" b="0" i="0" smtClean="0"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, </m:t>
                    </m:r>
                    <m:r>
                      <m:rPr>
                        <m:sty m:val="p"/>
                      </m:rPr>
                      <a:rPr lang="fr-BE" sz="2400" b="0" i="0" smtClean="0"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r</m:t>
                    </m:r>
                    <m:d>
                      <m:dPr>
                        <m:ctrlPr>
                          <a:rPr lang="fr-BE" sz="2400" b="0" smtClean="0">
                            <a:latin typeface="+mj-lt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sz="2400" b="0" smtClean="0">
                                <a:latin typeface="+mj-lt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BE" sz="2400" b="0" i="0" smtClean="0">
                                <a:latin typeface="+mj-lt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BE" sz="2400" b="0" i="0" smtClean="0">
                                <a:latin typeface="+mj-lt"/>
                                <a:ea typeface="Cambria Math"/>
                                <a:cs typeface="Tahoma" panose="020B0604030504040204" pitchFamily="34" charset="0"/>
                              </a:rPr>
                              <m:t>α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BE" sz="2400" b="0" i="0" smtClean="0">
                            <a:latin typeface="+mj-lt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s</m:t>
                        </m:r>
                      </m:e>
                    </m:d>
                    <m:r>
                      <a:rPr lang="fr-BE" sz="2400" b="0" i="0" smtClean="0"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)</m:t>
                    </m:r>
                  </m:oMath>
                </a14:m>
                <a:r>
                  <a:rPr lang="fr-BE" sz="2400" dirty="0" smtClean="0">
                    <a:latin typeface="+mj-lt"/>
                    <a:ea typeface="Tahoma" panose="020B0604030504040204" pitchFamily="34" charset="0"/>
                    <a:cs typeface="Tahoma" panose="020B0604030504040204" pitchFamily="34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sz="2400">
                            <a:latin typeface="+mj-lt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BE" sz="2400" i="0">
                            <a:latin typeface="+mj-lt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BE" sz="2400" i="0">
                            <a:latin typeface="+mj-lt"/>
                            <a:ea typeface="Cambria Math"/>
                            <a:cs typeface="Tahoma" panose="020B0604030504040204" pitchFamily="34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fr-BE" sz="2400" dirty="0" smtClean="0">
                    <a:latin typeface="+mj-lt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fr-BE" sz="2400" dirty="0" err="1" smtClean="0">
                    <a:latin typeface="+mj-lt"/>
                    <a:ea typeface="Tahoma" panose="020B0604030504040204" pitchFamily="34" charset="0"/>
                    <a:cs typeface="Tahoma" panose="020B0604030504040204" pitchFamily="34" charset="0"/>
                  </a:rPr>
                  <a:t>is</a:t>
                </a:r>
                <a:r>
                  <a:rPr lang="fr-BE" sz="2400" dirty="0" smtClean="0">
                    <a:latin typeface="+mj-lt"/>
                    <a:ea typeface="Tahoma" panose="020B0604030504040204" pitchFamily="34" charset="0"/>
                    <a:cs typeface="Tahoma" panose="020B0604030504040204" pitchFamily="34" charset="0"/>
                  </a:rPr>
                  <a:t> a </a:t>
                </a:r>
                <a:r>
                  <a:rPr lang="fr-BE" sz="2400" dirty="0" err="1" smtClean="0">
                    <a:latin typeface="+mj-lt"/>
                    <a:ea typeface="Tahoma" panose="020B0604030504040204" pitchFamily="34" charset="0"/>
                    <a:cs typeface="Tahoma" panose="020B0604030504040204" pitchFamily="34" charset="0"/>
                  </a:rPr>
                  <a:t>rigid</a:t>
                </a:r>
                <a:r>
                  <a:rPr lang="fr-BE" sz="2400" dirty="0" smtClean="0">
                    <a:latin typeface="+mj-lt"/>
                    <a:ea typeface="Tahoma" panose="020B0604030504040204" pitchFamily="34" charset="0"/>
                    <a:cs typeface="Tahoma" panose="020B0604030504040204" pitchFamily="34" charset="0"/>
                  </a:rPr>
                  <a:t> body transformation</a:t>
                </a:r>
              </a:p>
              <a:p>
                <a:pPr marL="358775" indent="-273050"/>
                <a:endParaRPr lang="fr-BE" sz="800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58775" indent="-273050"/>
                <a:r>
                  <a:rPr lang="fr-BE" sz="2400" dirty="0" err="1" smtClean="0">
                    <a:latin typeface="+mj-lt"/>
                    <a:ea typeface="Tahoma" panose="020B0604030504040204" pitchFamily="34" charset="0"/>
                    <a:cs typeface="Tahoma" panose="020B0604030504040204" pitchFamily="34" charset="0"/>
                  </a:rPr>
                  <a:t>Need</a:t>
                </a:r>
                <a:r>
                  <a:rPr lang="fr-BE" sz="2400" dirty="0" smtClean="0">
                    <a:latin typeface="+mj-lt"/>
                    <a:ea typeface="Tahoma" panose="020B0604030504040204" pitchFamily="34" charset="0"/>
                    <a:cs typeface="Tahoma" panose="020B0604030504040204" pitchFamily="34" charset="0"/>
                  </a:rPr>
                  <a:t> to </a:t>
                </a:r>
                <a:r>
                  <a:rPr lang="fr-BE" sz="2400" dirty="0" err="1" smtClean="0">
                    <a:latin typeface="+mj-lt"/>
                    <a:ea typeface="Tahoma" panose="020B0604030504040204" pitchFamily="34" charset="0"/>
                    <a:cs typeface="Tahoma" panose="020B0604030504040204" pitchFamily="34" charset="0"/>
                  </a:rPr>
                  <a:t>interpolate</a:t>
                </a:r>
                <a:r>
                  <a:rPr lang="fr-BE" sz="2400" dirty="0" smtClean="0">
                    <a:latin typeface="+mj-lt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BE" sz="2400" i="0"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r</m:t>
                    </m:r>
                    <m:d>
                      <m:dPr>
                        <m:ctrlPr>
                          <a:rPr lang="fr-BE" sz="2400">
                            <a:latin typeface="+mj-lt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sz="2400">
                                <a:latin typeface="+mj-lt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BE" sz="2400" i="0">
                                <a:latin typeface="+mj-lt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BE" sz="2400" i="0">
                                <a:latin typeface="+mj-lt"/>
                                <a:ea typeface="Cambria Math"/>
                                <a:cs typeface="Tahoma" panose="020B0604030504040204" pitchFamily="34" charset="0"/>
                              </a:rPr>
                              <m:t>α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BE" sz="2400" i="0">
                            <a:latin typeface="+mj-lt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s</m:t>
                        </m:r>
                      </m:e>
                    </m:d>
                  </m:oMath>
                </a14:m>
                <a:endParaRPr lang="fr-BE" sz="2400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58775" indent="-273050"/>
                <a:endParaRPr lang="fr-BE" sz="1800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58775" indent="-273050"/>
                <a:endParaRPr lang="fr-BE" sz="1800" dirty="0">
                  <a:latin typeface="+mj-lt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58775" indent="-273050"/>
                <a:endParaRPr lang="fr-BE" sz="1800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58775" indent="-273050"/>
                <a:endParaRPr lang="fr-BE" sz="1800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58775" indent="-273050"/>
                <a:endParaRPr lang="fr-BE" sz="1800" dirty="0">
                  <a:latin typeface="+mj-lt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58775" indent="-273050"/>
                <a:endParaRPr lang="fr-BE" sz="1800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85725" indent="0">
                  <a:buNone/>
                </a:pPr>
                <a:endParaRPr lang="fr-BE" sz="2400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58775" indent="-273050"/>
                <a:r>
                  <a:rPr lang="fr-BE" sz="2400" dirty="0" err="1" smtClean="0">
                    <a:latin typeface="+mj-lt"/>
                    <a:ea typeface="Tahoma" panose="020B0604030504040204" pitchFamily="34" charset="0"/>
                    <a:cs typeface="Tahoma" panose="020B0604030504040204" pitchFamily="34" charset="0"/>
                  </a:rPr>
                  <a:t>Find</a:t>
                </a:r>
                <a:r>
                  <a:rPr lang="fr-BE" sz="2400" dirty="0" smtClean="0">
                    <a:latin typeface="+mj-lt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BE" sz="2400" smtClean="0">
                            <a:latin typeface="+mj-lt"/>
                            <a:ea typeface="Cambria Math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BE" sz="2400" i="0" smtClean="0">
                            <a:latin typeface="+mj-lt"/>
                            <a:ea typeface="Cambria Math"/>
                            <a:cs typeface="Tahoma" panose="020B0604030504040204" pitchFamily="34" charset="0"/>
                          </a:rPr>
                          <m:t>α</m:t>
                        </m:r>
                      </m:e>
                      <m:sup>
                        <m:r>
                          <a:rPr lang="fr-BE" sz="2400" b="0" i="0" smtClean="0">
                            <a:latin typeface="+mj-lt"/>
                            <a:ea typeface="Cambria Math"/>
                            <a:cs typeface="Tahoma" panose="020B0604030504040204" pitchFamily="34" charset="0"/>
                          </a:rPr>
                          <m:t>∗</m:t>
                        </m:r>
                      </m:sup>
                    </m:sSup>
                    <m:r>
                      <a:rPr lang="fr-BE" sz="2400" b="0" i="0" smtClean="0">
                        <a:latin typeface="+mj-lt"/>
                        <a:ea typeface="Cambria Math"/>
                        <a:cs typeface="Tahom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fr-BE" sz="2400" b="0" smtClean="0">
                            <a:latin typeface="+mj-lt"/>
                            <a:ea typeface="Cambria Math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BE" sz="2400" i="0">
                            <a:latin typeface="+mj-lt"/>
                            <a:ea typeface="Cambria Math"/>
                            <a:cs typeface="Tahoma" panose="020B0604030504040204" pitchFamily="34" charset="0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BE" sz="2400" b="0" i="0" smtClean="0">
                            <a:latin typeface="+mj-lt"/>
                            <a:ea typeface="Cambria Math"/>
                            <a:cs typeface="Tahoma" panose="020B0604030504040204" pitchFamily="34" charset="0"/>
                          </a:rPr>
                          <m:t>α</m:t>
                        </m:r>
                      </m:sub>
                    </m:sSub>
                    <m:r>
                      <m:rPr>
                        <m:sty m:val="p"/>
                      </m:rPr>
                      <a:rPr lang="fr-BE" sz="2400" b="0" i="0" smtClean="0">
                        <a:latin typeface="+mj-lt"/>
                        <a:ea typeface="Cambria Math"/>
                        <a:cs typeface="Tahoma" panose="020B0604030504040204" pitchFamily="34" charset="0"/>
                      </a:rPr>
                      <m:t>I</m:t>
                    </m:r>
                    <m:r>
                      <a:rPr lang="fr-BE" sz="2400" b="0" i="0" smtClean="0">
                        <a:latin typeface="+mj-lt"/>
                        <a:ea typeface="Cambria Math"/>
                        <a:cs typeface="Tahoma" panose="020B0604030504040204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fr-BE" sz="2400" b="0" i="0" smtClean="0">
                        <a:latin typeface="+mj-lt"/>
                        <a:ea typeface="Cambria Math"/>
                        <a:cs typeface="Tahoma" panose="020B0604030504040204" pitchFamily="34" charset="0"/>
                      </a:rPr>
                      <m:t>α</m:t>
                    </m:r>
                    <m:r>
                      <a:rPr lang="fr-BE" sz="2400" b="0" i="0" smtClean="0">
                        <a:latin typeface="+mj-lt"/>
                        <a:ea typeface="Cambria Math"/>
                        <a:cs typeface="Tahoma" panose="020B0604030504040204" pitchFamily="34" charset="0"/>
                      </a:rPr>
                      <m:t>)</m:t>
                    </m:r>
                  </m:oMath>
                </a14:m>
                <a:r>
                  <a:rPr lang="fr-BE" sz="2400" dirty="0" smtClean="0">
                    <a:latin typeface="+mj-lt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fr-BE" sz="2400" dirty="0" err="1" smtClean="0">
                    <a:latin typeface="+mj-lt"/>
                    <a:ea typeface="Tahoma" panose="020B0604030504040204" pitchFamily="34" charset="0"/>
                    <a:cs typeface="Tahoma" panose="020B0604030504040204" pitchFamily="34" charset="0"/>
                  </a:rPr>
                  <a:t>using</a:t>
                </a:r>
                <a:r>
                  <a:rPr lang="fr-BE" sz="2400" dirty="0" smtClean="0">
                    <a:latin typeface="+mj-lt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fr-BE" sz="2400" dirty="0" err="1" smtClean="0">
                    <a:latin typeface="+mj-lt"/>
                    <a:ea typeface="Tahoma" panose="020B0604030504040204" pitchFamily="34" charset="0"/>
                    <a:cs typeface="Tahoma" panose="020B0604030504040204" pitchFamily="34" charset="0"/>
                  </a:rPr>
                  <a:t>Powell’s</a:t>
                </a:r>
                <a:r>
                  <a:rPr lang="fr-BE" sz="2400" dirty="0" smtClean="0">
                    <a:latin typeface="+mj-lt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fr-BE" sz="2400" dirty="0" err="1" smtClean="0">
                    <a:latin typeface="+mj-lt"/>
                    <a:ea typeface="Tahoma" panose="020B0604030504040204" pitchFamily="34" charset="0"/>
                    <a:cs typeface="Tahoma" panose="020B0604030504040204" pitchFamily="34" charset="0"/>
                  </a:rPr>
                  <a:t>method</a:t>
                </a:r>
                <a:endParaRPr lang="fr-BE" sz="2400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58775" indent="-273050"/>
                <a:endParaRPr lang="fr-BE" sz="2400" dirty="0">
                  <a:latin typeface="+mj-lt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58775" indent="-273050"/>
                <a:endParaRPr lang="fr-BE" sz="2400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58775" indent="-273050"/>
                <a:endParaRPr lang="fr-BE" sz="2400" dirty="0">
                  <a:latin typeface="+mj-lt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7" name="Espace réservé du contenu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628800"/>
                <a:ext cx="7992888" cy="4536504"/>
              </a:xfrm>
              <a:blipFill rotWithShape="1">
                <a:blip r:embed="rId3"/>
                <a:stretch>
                  <a:fillRect t="-107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4800" dirty="0" smtClean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Registration</a:t>
            </a:r>
            <a:endParaRPr lang="fr-BE" sz="48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C:\Users\Corentin\Desktop\Sans titre-True Color-0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240292"/>
            <a:ext cx="5003006" cy="184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0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2AE4-40A7-4B05-8B5B-3CF0D525D683}" type="slidenum">
              <a:rPr lang="fr-BE" smtClean="0"/>
              <a:pPr/>
              <a:t>4</a:t>
            </a:fld>
            <a:endParaRPr lang="fr-BE" dirty="0"/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4800" dirty="0" smtClean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CUDA</a:t>
            </a:r>
            <a:endParaRPr lang="fr-BE" sz="48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4" name="Picture 2" descr="C:\Users\Corentin\Desktop\Sans titre-True Color-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4904"/>
            <a:ext cx="6768752" cy="393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Espace réservé du contenu 6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522800"/>
                <a:ext cx="7992888" cy="4680520"/>
              </a:xfrm>
            </p:spPr>
            <p:txBody>
              <a:bodyPr>
                <a:normAutofit/>
              </a:bodyPr>
              <a:lstStyle/>
              <a:p>
                <a:pPr marL="358775" indent="-273050"/>
                <a:r>
                  <a:rPr lang="fr-BE" sz="2400" dirty="0" smtClean="0">
                    <a:latin typeface="+mj-lt"/>
                    <a:ea typeface="Tahoma" panose="020B0604030504040204" pitchFamily="34" charset="0"/>
                    <a:cs typeface="Tahoma" panose="020B0604030504040204" pitchFamily="34" charset="0"/>
                  </a:rPr>
                  <a:t>Joint to marginal </a:t>
                </a:r>
                <a:r>
                  <a:rPr lang="fr-BE" sz="2400" dirty="0" err="1" smtClean="0">
                    <a:latin typeface="+mj-lt"/>
                    <a:ea typeface="Tahoma" panose="020B0604030504040204" pitchFamily="34" charset="0"/>
                    <a:cs typeface="Tahoma" panose="020B0604030504040204" pitchFamily="34" charset="0"/>
                  </a:rPr>
                  <a:t>histogram</a:t>
                </a:r>
                <a:r>
                  <a:rPr lang="fr-BE" sz="2400" dirty="0" smtClean="0">
                    <a:latin typeface="+mj-lt"/>
                    <a:ea typeface="Tahoma" panose="020B0604030504040204" pitchFamily="34" charset="0"/>
                    <a:cs typeface="Tahoma" panose="020B0604030504040204" pitchFamily="34" charset="0"/>
                  </a:rPr>
                  <a:t>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BE" sz="2400" b="0" i="0" smtClean="0"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J</m:t>
                    </m:r>
                    <m:d>
                      <m:dPr>
                        <m:ctrlPr>
                          <a:rPr lang="fr-BE" sz="2400" b="0" smtClean="0">
                            <a:latin typeface="+mj-lt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BE" sz="2400" b="0" i="0" smtClean="0">
                            <a:latin typeface="+mj-lt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x</m:t>
                        </m:r>
                      </m:e>
                    </m:d>
                    <m:r>
                      <a:rPr lang="fr-BE" sz="2400" b="0" i="0" smtClean="0"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f>
                      <m:fPr>
                        <m:ctrlPr>
                          <a:rPr lang="fr-BE" sz="2400" b="0" smtClean="0">
                            <a:latin typeface="+mj-lt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sz="2400" b="0" smtClean="0">
                                <a:latin typeface="+mj-lt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BE" sz="2400" b="0" i="0" smtClean="0">
                                <a:latin typeface="+mj-lt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B</m:t>
                            </m:r>
                          </m:e>
                          <m:sub>
                            <m:r>
                              <a:rPr lang="fr-BE" sz="2400" b="0" i="0" smtClean="0">
                                <a:latin typeface="+mj-lt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fr-BE" sz="2400" b="0" i="0" smtClean="0">
                            <a:latin typeface="+mj-lt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fr-BE" sz="2400" b="0" smtClean="0">
                                <a:latin typeface="+mj-lt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BE" sz="2400" b="0" i="0" smtClean="0">
                                <a:latin typeface="+mj-lt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J</m:t>
                            </m:r>
                          </m:e>
                          <m:sub>
                            <m:r>
                              <a:rPr lang="fr-BE" sz="2400" b="0" i="0" smtClean="0">
                                <a:latin typeface="+mj-lt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fr-BE" sz="2400" b="0" smtClean="0">
                                <a:latin typeface="+mj-lt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BE" sz="2400" b="0" i="0" smtClean="0">
                                <a:latin typeface="+mj-lt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x</m:t>
                            </m:r>
                          </m:e>
                        </m:d>
                        <m:r>
                          <a:rPr lang="fr-BE" sz="2400" b="0" i="0" smtClean="0">
                            <a:latin typeface="+mj-lt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fr-BE" sz="2400" b="0" smtClean="0">
                                <a:latin typeface="+mj-lt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BE" sz="2400" b="0" i="0" smtClean="0">
                                <a:latin typeface="+mj-lt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J</m:t>
                            </m:r>
                          </m:e>
                          <m:sub>
                            <m:r>
                              <a:rPr lang="fr-BE" sz="2400" b="0" i="0" smtClean="0">
                                <a:latin typeface="+mj-lt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fr-BE" sz="2400" b="0" smtClean="0">
                                <a:latin typeface="+mj-lt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BE" sz="2400" b="0" i="0" smtClean="0">
                                <a:latin typeface="+mj-lt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x</m:t>
                            </m:r>
                          </m:e>
                        </m:d>
                        <m:d>
                          <m:dPr>
                            <m:ctrlPr>
                              <a:rPr lang="fr-BE" sz="2400" b="0" smtClean="0">
                                <a:latin typeface="+mj-lt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sz="2400" b="0" smtClean="0">
                                    <a:latin typeface="+mj-lt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BE" sz="2400" b="0" i="0" smtClean="0">
                                    <a:latin typeface="+mj-lt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fr-BE" sz="2400" b="0" i="0" smtClean="0">
                                    <a:latin typeface="+mj-lt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BE" sz="2400" b="0" i="0" smtClean="0">
                                <a:latin typeface="+mj-lt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−1</m:t>
                            </m:r>
                          </m:e>
                        </m:d>
                        <m:r>
                          <a:rPr lang="fr-BE" sz="2400" b="0" i="0" smtClean="0">
                            <a:latin typeface="+mj-lt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fr-BE" sz="2400" b="0" smtClean="0">
                                <a:latin typeface="+mj-lt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BE" sz="2400" b="0" i="0" smtClean="0">
                                <a:latin typeface="+mj-lt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B</m:t>
                            </m:r>
                          </m:e>
                          <m:sub>
                            <m:r>
                              <a:rPr lang="fr-BE" sz="2400" b="0" i="0" smtClean="0">
                                <a:latin typeface="+mj-lt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fr-BE" sz="2400" b="0" smtClean="0">
                                <a:latin typeface="+mj-lt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BE" sz="2400" b="0" i="0" smtClean="0">
                                <a:latin typeface="+mj-lt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B</m:t>
                            </m:r>
                          </m:e>
                          <m:sub>
                            <m:r>
                              <a:rPr lang="fr-BE" sz="2400" b="0" i="0" smtClean="0">
                                <a:latin typeface="+mj-lt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fr-BE" sz="2400" b="0" i="0" smtClean="0">
                            <a:latin typeface="+mj-lt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−1</m:t>
                        </m:r>
                      </m:den>
                    </m:f>
                  </m:oMath>
                </a14:m>
                <a:endParaRPr lang="fr-BE" sz="2400" dirty="0">
                  <a:latin typeface="+mj-lt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58775" indent="-273050"/>
                <a:endParaRPr lang="fr-BE" sz="2400" dirty="0" smtClean="0">
                  <a:latin typeface="+mj-lt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58775" indent="-273050"/>
                <a:endParaRPr lang="fr-BE" sz="2400" dirty="0">
                  <a:latin typeface="+mj-lt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8" name="Espace réservé du contenu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522800"/>
                <a:ext cx="7992888" cy="4680520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86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1879</TotalTime>
  <Words>185</Words>
  <Application>Microsoft Office PowerPoint</Application>
  <PresentationFormat>Affichage à l'écran (4:3)</PresentationFormat>
  <Paragraphs>40</Paragraphs>
  <Slides>4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Contiguïté</vt:lpstr>
      <vt:lpstr>Multimodality Image Registration by Maximization of Mutual Information Using CUDA </vt:lpstr>
      <vt:lpstr>Mutual Information</vt:lpstr>
      <vt:lpstr>Registration</vt:lpstr>
      <vt:lpstr>CUDA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Corentin Martens</dc:creator>
  <cp:lastModifiedBy>Corentin Martens</cp:lastModifiedBy>
  <cp:revision>205</cp:revision>
  <dcterms:created xsi:type="dcterms:W3CDTF">2014-11-25T12:08:32Z</dcterms:created>
  <dcterms:modified xsi:type="dcterms:W3CDTF">2016-05-01T22:45:54Z</dcterms:modified>
</cp:coreProperties>
</file>