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20" name="Treść - poziom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2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Slajd tytułow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kst tytułowy"/>
          <p:cNvSpPr txBox="1"/>
          <p:nvPr>
            <p:ph type="title"/>
          </p:nvPr>
        </p:nvSpPr>
        <p:spPr>
          <a:xfrm>
            <a:off x="388882" y="1041400"/>
            <a:ext cx="6950641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Tekst tytułowy</a:t>
            </a:r>
          </a:p>
        </p:txBody>
      </p:sp>
      <p:pic>
        <p:nvPicPr>
          <p:cNvPr id="29" name="Google Shape;20;p13" descr="Google Shape;20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382" y="5432521"/>
            <a:ext cx="2006887" cy="1036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Google Shape;21;p13" descr="Google Shape;21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382" y="5432521"/>
            <a:ext cx="2006887" cy="1036503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22;p13"/>
          <p:cNvSpPr/>
          <p:nvPr/>
        </p:nvSpPr>
        <p:spPr>
          <a:xfrm rot="20597666">
            <a:off x="11243409" y="904269"/>
            <a:ext cx="1847924" cy="1847924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" name="Google Shape;23;p13"/>
          <p:cNvSpPr/>
          <p:nvPr/>
        </p:nvSpPr>
        <p:spPr>
          <a:xfrm>
            <a:off x="-546949" y="-935832"/>
            <a:ext cx="1871664" cy="1871664"/>
          </a:xfrm>
          <a:prstGeom prst="ellipse">
            <a:avLst/>
          </a:prstGeom>
          <a:solidFill>
            <a:srgbClr val="66FFD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" name="Treść - poziom 1…"/>
          <p:cNvSpPr txBox="1"/>
          <p:nvPr>
            <p:ph type="body" sz="quarter" idx="1"/>
          </p:nvPr>
        </p:nvSpPr>
        <p:spPr>
          <a:xfrm>
            <a:off x="388882" y="3496355"/>
            <a:ext cx="6950641" cy="1655763"/>
          </a:xfrm>
          <a:prstGeom prst="rect">
            <a:avLst/>
          </a:prstGeom>
        </p:spPr>
        <p:txBody>
          <a:bodyPr/>
          <a:lstStyle>
            <a:lvl1pPr marL="406400" indent="-355600" algn="ctr">
              <a:buClrTx/>
              <a:buSzTx/>
              <a:buFontTx/>
              <a:buNone/>
              <a:defRPr sz="2400"/>
            </a:lvl1pPr>
            <a:lvl2pPr marL="406400" indent="127000" algn="ctr">
              <a:buClrTx/>
              <a:buSzTx/>
              <a:buFontTx/>
              <a:buNone/>
              <a:defRPr sz="2400"/>
            </a:lvl2pPr>
            <a:lvl3pPr marL="406400" indent="609600" algn="ctr">
              <a:buClrTx/>
              <a:buSzTx/>
              <a:buFontTx/>
              <a:buNone/>
              <a:defRPr sz="2400"/>
            </a:lvl3pPr>
            <a:lvl4pPr marL="406400" indent="1079500" algn="ctr">
              <a:buClrTx/>
              <a:buSzTx/>
              <a:buFontTx/>
              <a:buNone/>
              <a:defRPr sz="2400"/>
            </a:lvl4pPr>
            <a:lvl5pPr marL="406400" indent="1536700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pic>
        <p:nvPicPr>
          <p:cNvPr id="34" name="Google Shape;25;p13" descr="Google Shape;25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39521" y="2521772"/>
            <a:ext cx="7147967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Google Shape;26;p13"/>
          <p:cNvSpPr/>
          <p:nvPr/>
        </p:nvSpPr>
        <p:spPr>
          <a:xfrm>
            <a:off x="8712741" y="4447259"/>
            <a:ext cx="2301946" cy="2343601"/>
          </a:xfrm>
          <a:prstGeom prst="roundRect">
            <a:avLst>
              <a:gd name="adj" fmla="val 9719"/>
            </a:avLst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6" name="Google Shape;27;p13" descr="Google Shape;27;p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16348" y="3236148"/>
            <a:ext cx="7147966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kst tytułowy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Tekst tytułowy</a:t>
            </a:r>
          </a:p>
        </p:txBody>
      </p:sp>
      <p:sp>
        <p:nvSpPr>
          <p:cNvPr id="45" name="Treść - poziom 1…"/>
          <p:cNvSpPr txBox="1"/>
          <p:nvPr>
            <p:ph type="body" sz="quarter" idx="1"/>
          </p:nvPr>
        </p:nvSpPr>
        <p:spPr>
          <a:xfrm>
            <a:off x="1524000" y="3602037"/>
            <a:ext cx="9144000" cy="1085577"/>
          </a:xfrm>
          <a:prstGeom prst="rect">
            <a:avLst/>
          </a:prstGeom>
        </p:spPr>
        <p:txBody>
          <a:bodyPr/>
          <a:lstStyle>
            <a:lvl1pPr marL="406400" indent="-355600" algn="ctr">
              <a:buClrTx/>
              <a:buSzTx/>
              <a:buFontTx/>
              <a:buNone/>
              <a:defRPr sz="2400"/>
            </a:lvl1pPr>
            <a:lvl2pPr marL="406400" indent="127000" algn="ctr">
              <a:buClrTx/>
              <a:buSzTx/>
              <a:buFontTx/>
              <a:buNone/>
              <a:defRPr sz="2400"/>
            </a:lvl2pPr>
            <a:lvl3pPr marL="406400" indent="609600" algn="ctr">
              <a:buClrTx/>
              <a:buSzTx/>
              <a:buFontTx/>
              <a:buNone/>
              <a:defRPr sz="2400"/>
            </a:lvl3pPr>
            <a:lvl4pPr marL="406400" indent="1079500" algn="ctr">
              <a:buClrTx/>
              <a:buSzTx/>
              <a:buFontTx/>
              <a:buNone/>
              <a:defRPr sz="2400"/>
            </a:lvl4pPr>
            <a:lvl5pPr marL="406400" indent="1536700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pic>
        <p:nvPicPr>
          <p:cNvPr id="46" name="Google Shape;31;p14" descr="Google Shape;31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1551" y="3591390"/>
            <a:ext cx="7267849" cy="6107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Google Shape;32;p14" descr="Google Shape;32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6109" y="209347"/>
            <a:ext cx="797778" cy="889572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kst tytułowy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Tekst tytułowy</a:t>
            </a:r>
          </a:p>
        </p:txBody>
      </p:sp>
      <p:pic>
        <p:nvPicPr>
          <p:cNvPr id="56" name="Google Shape;35;p15" descr="Google Shape;35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382" y="5432521"/>
            <a:ext cx="2006887" cy="1036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Google Shape;36;p15" descr="Google Shape;36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382" y="5432521"/>
            <a:ext cx="2006887" cy="1036503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Google Shape;37;p15"/>
          <p:cNvSpPr/>
          <p:nvPr/>
        </p:nvSpPr>
        <p:spPr>
          <a:xfrm rot="20597666">
            <a:off x="-458579" y="-534985"/>
            <a:ext cx="1847924" cy="1847924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59" name="Google Shape;38;p15" descr="Google Shape;38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1122" y="4493569"/>
            <a:ext cx="7043865" cy="5836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Google Shape;39;p15" descr="Google Shape;39;p15"/>
          <p:cNvPicPr>
            <a:picLocks noChangeAspect="1"/>
          </p:cNvPicPr>
          <p:nvPr/>
        </p:nvPicPr>
        <p:blipFill>
          <a:blip r:embed="rId4">
            <a:extLst/>
          </a:blip>
          <a:srcRect l="77135" t="68889" r="0" b="0"/>
          <a:stretch>
            <a:fillRect/>
          </a:stretch>
        </p:blipFill>
        <p:spPr>
          <a:xfrm>
            <a:off x="10693055" y="3962398"/>
            <a:ext cx="2475960" cy="2245896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kst tytułowy"/>
          <p:cNvSpPr txBox="1"/>
          <p:nvPr>
            <p:ph type="title"/>
          </p:nvPr>
        </p:nvSpPr>
        <p:spPr>
          <a:xfrm>
            <a:off x="838200" y="365125"/>
            <a:ext cx="8852338" cy="1325563"/>
          </a:xfrm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69" name="Treść - poziom 1…"/>
          <p:cNvSpPr txBox="1"/>
          <p:nvPr>
            <p:ph type="body" idx="1"/>
          </p:nvPr>
        </p:nvSpPr>
        <p:spPr>
          <a:xfrm>
            <a:off x="838199" y="1825625"/>
            <a:ext cx="10210072" cy="4351338"/>
          </a:xfrm>
          <a:prstGeom prst="rect">
            <a:avLst/>
          </a:prstGeom>
        </p:spPr>
        <p:txBody>
          <a:bodyPr/>
          <a:lstStyle>
            <a:lvl1pPr>
              <a:buSzPts val="2400"/>
              <a:defRPr sz="2400"/>
            </a:lvl1pPr>
            <a:lvl2pPr marL="914400" indent="-342900">
              <a:buSzPts val="2400"/>
              <a:defRPr sz="2400"/>
            </a:lvl2pPr>
            <a:lvl3pPr marL="1440180" indent="-411480">
              <a:buSzPts val="2400"/>
              <a:defRPr sz="2400"/>
            </a:lvl3pPr>
            <a:lvl4pPr marL="1943100" indent="-457200">
              <a:buSzPts val="2400"/>
              <a:defRPr sz="2400"/>
            </a:lvl4pPr>
            <a:lvl5pPr marL="2400300" indent="-457200">
              <a:buSzPts val="2400"/>
              <a:defRPr sz="24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70" name="Google Shape;43;p16"/>
          <p:cNvSpPr/>
          <p:nvPr/>
        </p:nvSpPr>
        <p:spPr>
          <a:xfrm rot="18806891">
            <a:off x="11390761" y="4878135"/>
            <a:ext cx="3549535" cy="2470407"/>
          </a:xfrm>
          <a:prstGeom prst="rect">
            <a:avLst/>
          </a:prstGeom>
          <a:solidFill>
            <a:srgbClr val="66FFD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1" name="Google Shape;44;p16" descr="Google Shape;44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289" y="6311900"/>
            <a:ext cx="1057366" cy="54610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Google Shape;45;p16"/>
          <p:cNvSpPr/>
          <p:nvPr/>
        </p:nvSpPr>
        <p:spPr>
          <a:xfrm rot="21060000">
            <a:off x="11519947" y="-1271247"/>
            <a:ext cx="210313" cy="2051375"/>
          </a:xfrm>
          <a:prstGeom prst="rect">
            <a:avLst/>
          </a:prstGeom>
          <a:solidFill>
            <a:srgbClr val="FA611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3" name="Google Shape;46;p16" descr="Google Shape;46;p16"/>
          <p:cNvPicPr>
            <a:picLocks noChangeAspect="1"/>
          </p:cNvPicPr>
          <p:nvPr/>
        </p:nvPicPr>
        <p:blipFill>
          <a:blip r:embed="rId3">
            <a:extLst/>
          </a:blip>
          <a:srcRect l="8875" t="5333" r="75115" b="74200"/>
          <a:stretch>
            <a:fillRect/>
          </a:stretch>
        </p:blipFill>
        <p:spPr>
          <a:xfrm rot="449321">
            <a:off x="9626768" y="188217"/>
            <a:ext cx="1125889" cy="1191468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kst tytułowy"/>
          <p:cNvSpPr txBox="1"/>
          <p:nvPr>
            <p:ph type="title"/>
          </p:nvPr>
        </p:nvSpPr>
        <p:spPr>
          <a:xfrm>
            <a:off x="839787" y="365125"/>
            <a:ext cx="8850865" cy="1325563"/>
          </a:xfrm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82" name="Treść - poziom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sz="2400"/>
            </a:lvl1pPr>
            <a:lvl2pPr marL="228600" indent="457200">
              <a:buClrTx/>
              <a:buSzTx/>
              <a:buFontTx/>
              <a:buNone/>
              <a:defRPr sz="2400"/>
            </a:lvl2pPr>
            <a:lvl3pPr marL="228600" indent="914400">
              <a:buClrTx/>
              <a:buSzTx/>
              <a:buFontTx/>
              <a:buNone/>
              <a:defRPr sz="2400"/>
            </a:lvl3pPr>
            <a:lvl4pPr marL="228600" indent="1371600">
              <a:buClrTx/>
              <a:buSzTx/>
              <a:buFontTx/>
              <a:buNone/>
              <a:defRPr sz="2400"/>
            </a:lvl4pPr>
            <a:lvl5pPr marL="228600" indent="1828800">
              <a:buClrTx/>
              <a:buSzTx/>
              <a:buFontTx/>
              <a:buNone/>
              <a:defRPr sz="24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83" name="Google Shape;50;p17"/>
          <p:cNvSpPr txBox="1"/>
          <p:nvPr>
            <p:ph type="body" sz="half" idx="21"/>
          </p:nvPr>
        </p:nvSpPr>
        <p:spPr>
          <a:xfrm>
            <a:off x="839787" y="2505075"/>
            <a:ext cx="5157788" cy="3684588"/>
          </a:xfrm>
          <a:prstGeom prst="rect">
            <a:avLst/>
          </a:prstGeom>
        </p:spPr>
        <p:txBody>
          <a:bodyPr/>
          <a:lstStyle/>
          <a:p>
            <a:pPr>
              <a:buSzPts val="2800"/>
              <a:defRPr sz="2800"/>
            </a:pPr>
          </a:p>
        </p:txBody>
      </p:sp>
      <p:sp>
        <p:nvSpPr>
          <p:cNvPr id="84" name="Google Shape;51;p17"/>
          <p:cNvSpPr txBox="1"/>
          <p:nvPr>
            <p:ph type="body" sz="quarter" idx="2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sz="2400"/>
            </a:pPr>
          </a:p>
        </p:txBody>
      </p:sp>
      <p:sp>
        <p:nvSpPr>
          <p:cNvPr id="85" name="Google Shape;52;p17"/>
          <p:cNvSpPr txBox="1"/>
          <p:nvPr>
            <p:ph type="body" sz="half" idx="23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>
              <a:buSzPts val="2800"/>
              <a:defRPr sz="2800"/>
            </a:pPr>
          </a:p>
        </p:txBody>
      </p:sp>
      <p:pic>
        <p:nvPicPr>
          <p:cNvPr id="86" name="Google Shape;53;p17" descr="Google Shape;53;p17"/>
          <p:cNvPicPr>
            <a:picLocks noChangeAspect="1"/>
          </p:cNvPicPr>
          <p:nvPr/>
        </p:nvPicPr>
        <p:blipFill>
          <a:blip r:embed="rId2">
            <a:extLst/>
          </a:blip>
          <a:srcRect l="0" t="0" r="84470" b="70777"/>
          <a:stretch>
            <a:fillRect/>
          </a:stretch>
        </p:blipFill>
        <p:spPr>
          <a:xfrm>
            <a:off x="2140897" y="-1154172"/>
            <a:ext cx="1681657" cy="2109573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Google Shape;54;p17"/>
          <p:cNvSpPr/>
          <p:nvPr/>
        </p:nvSpPr>
        <p:spPr>
          <a:xfrm rot="20820000">
            <a:off x="-679855" y="6817894"/>
            <a:ext cx="4796592" cy="80211"/>
          </a:xfrm>
          <a:prstGeom prst="rect">
            <a:avLst/>
          </a:prstGeom>
          <a:solidFill>
            <a:srgbClr val="66FFD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8" name="Google Shape;55;p17" descr="Google Shape;55;p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289" y="6311900"/>
            <a:ext cx="1057366" cy="5461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56;p17"/>
          <p:cNvSpPr/>
          <p:nvPr/>
        </p:nvSpPr>
        <p:spPr>
          <a:xfrm rot="21060000">
            <a:off x="11519947" y="-1271247"/>
            <a:ext cx="210313" cy="2051375"/>
          </a:xfrm>
          <a:prstGeom prst="rect">
            <a:avLst/>
          </a:prstGeom>
          <a:solidFill>
            <a:srgbClr val="FA611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0" name="Google Shape;57;p17" descr="Google Shape;57;p17"/>
          <p:cNvPicPr>
            <a:picLocks noChangeAspect="1"/>
          </p:cNvPicPr>
          <p:nvPr/>
        </p:nvPicPr>
        <p:blipFill>
          <a:blip r:embed="rId4">
            <a:extLst/>
          </a:blip>
          <a:srcRect l="8875" t="5333" r="75115" b="74200"/>
          <a:stretch>
            <a:fillRect/>
          </a:stretch>
        </p:blipFill>
        <p:spPr>
          <a:xfrm rot="449321">
            <a:off x="9626768" y="188217"/>
            <a:ext cx="1125889" cy="1191468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59;p18"/>
          <p:cNvSpPr/>
          <p:nvPr/>
        </p:nvSpPr>
        <p:spPr>
          <a:xfrm rot="18806891">
            <a:off x="11390761" y="4878135"/>
            <a:ext cx="3549535" cy="2470407"/>
          </a:xfrm>
          <a:prstGeom prst="rect">
            <a:avLst/>
          </a:prstGeom>
          <a:solidFill>
            <a:srgbClr val="66FFD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9" name="Google Shape;60;p18" descr="Google Shape;60;p18"/>
          <p:cNvPicPr>
            <a:picLocks noChangeAspect="1"/>
          </p:cNvPicPr>
          <p:nvPr/>
        </p:nvPicPr>
        <p:blipFill>
          <a:blip r:embed="rId2">
            <a:extLst/>
          </a:blip>
          <a:srcRect l="0" t="0" r="84470" b="70777"/>
          <a:stretch>
            <a:fillRect/>
          </a:stretch>
        </p:blipFill>
        <p:spPr>
          <a:xfrm>
            <a:off x="-194857" y="-934857"/>
            <a:ext cx="1681658" cy="210957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Google Shape;61;p18"/>
          <p:cNvSpPr/>
          <p:nvPr/>
        </p:nvSpPr>
        <p:spPr>
          <a:xfrm rot="21060000">
            <a:off x="11519947" y="-1271247"/>
            <a:ext cx="210313" cy="2051375"/>
          </a:xfrm>
          <a:prstGeom prst="rect">
            <a:avLst/>
          </a:prstGeom>
          <a:solidFill>
            <a:srgbClr val="FA611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Google Shape;62;p18"/>
          <p:cNvSpPr/>
          <p:nvPr/>
        </p:nvSpPr>
        <p:spPr>
          <a:xfrm rot="20820000">
            <a:off x="-679855" y="6817894"/>
            <a:ext cx="4796592" cy="80211"/>
          </a:xfrm>
          <a:prstGeom prst="rect">
            <a:avLst/>
          </a:prstGeom>
          <a:solidFill>
            <a:srgbClr val="66FFD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2" name="Google Shape;63;p18" descr="Google Shape;63;p18"/>
          <p:cNvPicPr>
            <a:picLocks noChangeAspect="1"/>
          </p:cNvPicPr>
          <p:nvPr/>
        </p:nvPicPr>
        <p:blipFill>
          <a:blip r:embed="rId3">
            <a:extLst/>
          </a:blip>
          <a:srcRect l="8875" t="5333" r="75115" b="74200"/>
          <a:stretch>
            <a:fillRect/>
          </a:stretch>
        </p:blipFill>
        <p:spPr>
          <a:xfrm rot="449321">
            <a:off x="9626768" y="188217"/>
            <a:ext cx="1125889" cy="1191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Google Shape;64;p18" descr="Google Shape;64;p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289" y="6311900"/>
            <a:ext cx="1057366" cy="5461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 tytułowy"/>
          <p:cNvSpPr txBox="1"/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Tekst tytułowy</a:t>
            </a:r>
          </a:p>
        </p:txBody>
      </p:sp>
      <p:sp>
        <p:nvSpPr>
          <p:cNvPr id="3" name="Treść - poziom 1…"/>
          <p:cNvSpPr txBox="1"/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pic>
        <p:nvPicPr>
          <p:cNvPr id="4" name="Google Shape;14;p12" descr="Google Shape;14;p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289" y="6311900"/>
            <a:ext cx="1057366" cy="5461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" name="Google Shape;15;p12"/>
          <p:cNvGrpSpPr/>
          <p:nvPr/>
        </p:nvGrpSpPr>
        <p:grpSpPr>
          <a:xfrm>
            <a:off x="10911636" y="-773509"/>
            <a:ext cx="2111433" cy="2111433"/>
            <a:chOff x="0" y="0"/>
            <a:chExt cx="2111431" cy="2111431"/>
          </a:xfrm>
        </p:grpSpPr>
        <p:sp>
          <p:nvSpPr>
            <p:cNvPr id="5" name="Koło"/>
            <p:cNvSpPr/>
            <p:nvPr/>
          </p:nvSpPr>
          <p:spPr>
            <a:xfrm>
              <a:off x="0" y="0"/>
              <a:ext cx="2111432" cy="2111432"/>
            </a:xfrm>
            <a:prstGeom prst="ellipse">
              <a:avLst/>
            </a:prstGeom>
            <a:solidFill>
              <a:srgbClr val="98A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6" name="Tekst"/>
            <p:cNvSpPr txBox="1"/>
            <p:nvPr/>
          </p:nvSpPr>
          <p:spPr>
            <a:xfrm>
              <a:off x="354937" y="911324"/>
              <a:ext cx="1401558" cy="2887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/>
            </a:lstStyle>
            <a:p>
              <a:pPr/>
              <a:r>
                <a:t> </a:t>
              </a:r>
            </a:p>
          </p:txBody>
        </p:sp>
      </p:grpSp>
      <p:grpSp>
        <p:nvGrpSpPr>
          <p:cNvPr id="10" name="Google Shape;16;p12"/>
          <p:cNvGrpSpPr/>
          <p:nvPr/>
        </p:nvGrpSpPr>
        <p:grpSpPr>
          <a:xfrm>
            <a:off x="10966814" y="3595952"/>
            <a:ext cx="4234516" cy="4275844"/>
            <a:chOff x="0" y="0"/>
            <a:chExt cx="4234514" cy="4275843"/>
          </a:xfrm>
        </p:grpSpPr>
        <p:sp>
          <p:nvSpPr>
            <p:cNvPr id="8" name="Prostokąt"/>
            <p:cNvSpPr/>
            <p:nvPr/>
          </p:nvSpPr>
          <p:spPr>
            <a:xfrm rot="18806891">
              <a:off x="342490" y="902718"/>
              <a:ext cx="3549535" cy="2470407"/>
            </a:xfrm>
            <a:prstGeom prst="rect">
              <a:avLst/>
            </a:prstGeom>
            <a:solidFill>
              <a:srgbClr val="66FFD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" name="Tekst"/>
            <p:cNvSpPr txBox="1"/>
            <p:nvPr/>
          </p:nvSpPr>
          <p:spPr>
            <a:xfrm rot="18806891">
              <a:off x="388215" y="1993530"/>
              <a:ext cx="3458085" cy="2887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11" name="Google Shape;17;p12"/>
          <p:cNvSpPr/>
          <p:nvPr/>
        </p:nvSpPr>
        <p:spPr>
          <a:xfrm rot="20597666">
            <a:off x="-581181" y="-552332"/>
            <a:ext cx="1396941" cy="1335602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" name="Numer slajdu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572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3716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8669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3241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7813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2385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6957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1529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75;p2"/>
          <p:cNvSpPr txBox="1"/>
          <p:nvPr>
            <p:ph type="title"/>
          </p:nvPr>
        </p:nvSpPr>
        <p:spPr>
          <a:xfrm>
            <a:off x="388882" y="1041400"/>
            <a:ext cx="6950641" cy="2387600"/>
          </a:xfrm>
          <a:prstGeom prst="rect">
            <a:avLst/>
          </a:prstGeom>
        </p:spPr>
        <p:txBody>
          <a:bodyPr/>
          <a:lstStyle>
            <a:lvl1pPr>
              <a:defRPr sz="50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Projekt Końcowy</a:t>
            </a:r>
          </a:p>
        </p:txBody>
      </p:sp>
      <p:sp>
        <p:nvSpPr>
          <p:cNvPr id="114" name="Google Shape;76;p2"/>
          <p:cNvSpPr txBox="1"/>
          <p:nvPr>
            <p:ph type="body" sz="quarter" idx="1"/>
          </p:nvPr>
        </p:nvSpPr>
        <p:spPr>
          <a:xfrm>
            <a:off x="388882" y="3496355"/>
            <a:ext cx="6950641" cy="1655762"/>
          </a:xfrm>
          <a:prstGeom prst="rect">
            <a:avLst/>
          </a:prstGeom>
        </p:spPr>
        <p:txBody>
          <a:bodyPr/>
          <a:lstStyle/>
          <a:p>
            <a:pPr marL="369824" indent="-323596" defTabSz="832104">
              <a:lnSpc>
                <a:spcPct val="81000"/>
              </a:lnSpc>
              <a:spcBef>
                <a:spcPts val="900"/>
              </a:spcBef>
              <a:defRPr sz="2002">
                <a:latin typeface="Poppins"/>
                <a:ea typeface="Poppins"/>
                <a:cs typeface="Poppins"/>
                <a:sym typeface="Poppins"/>
              </a:defRPr>
            </a:pPr>
            <a:r>
              <a:t>Patryk Nerć</a:t>
            </a:r>
          </a:p>
          <a:p>
            <a:pPr marL="369824" indent="-323596" defTabSz="832104">
              <a:lnSpc>
                <a:spcPct val="81000"/>
              </a:lnSpc>
              <a:spcBef>
                <a:spcPts val="900"/>
              </a:spcBef>
              <a:defRPr sz="2002">
                <a:latin typeface="Poppins"/>
                <a:ea typeface="Poppins"/>
                <a:cs typeface="Poppins"/>
                <a:sym typeface="Poppins"/>
              </a:defRPr>
            </a:pPr>
            <a:r>
              <a:t>ZDTESTpol125</a:t>
            </a:r>
          </a:p>
          <a:p>
            <a:pPr marL="369824" indent="-323596" defTabSz="832104">
              <a:lnSpc>
                <a:spcPct val="81000"/>
              </a:lnSpc>
              <a:spcBef>
                <a:spcPts val="900"/>
              </a:spcBef>
              <a:defRPr sz="2002">
                <a:latin typeface="Poppins"/>
                <a:ea typeface="Poppins"/>
                <a:cs typeface="Poppins"/>
                <a:sym typeface="Poppins"/>
              </a:defRPr>
            </a:pPr>
            <a:r>
              <a:t>[Testy wszelakie, testować można, a nawet trzeba wszystko]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81;p3"/>
          <p:cNvSpPr txBox="1"/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Krótko o projekcie</a:t>
            </a:r>
          </a:p>
        </p:txBody>
      </p:sp>
      <p:sp>
        <p:nvSpPr>
          <p:cNvPr id="117" name="Google Shape;82;p3"/>
          <p:cNvSpPr txBox="1"/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</p:spPr>
        <p:txBody>
          <a:bodyPr/>
          <a:lstStyle/>
          <a:p>
            <a:pPr marL="571500" indent="-361950">
              <a:buSzPts val="2100"/>
              <a:buFont typeface="Helvetica"/>
              <a:defRPr sz="2100">
                <a:latin typeface="Poppins"/>
                <a:ea typeface="Poppins"/>
                <a:cs typeface="Poppins"/>
                <a:sym typeface="Poppins"/>
              </a:defRPr>
            </a:pPr>
            <a:r>
              <a:t>Poprawa przejrzystości dokumentacj „MrBuggy”, testy manualne i automatyczne aplikacji „Automation Test Store”, praca nad API w „Trello”.</a:t>
            </a:r>
          </a:p>
          <a:p>
            <a:pPr marL="571500" indent="-361950">
              <a:buSzPts val="2100"/>
              <a:buFont typeface="Helvetica"/>
              <a:defRPr sz="2100">
                <a:latin typeface="Poppins"/>
                <a:ea typeface="Poppins"/>
                <a:cs typeface="Poppins"/>
                <a:sym typeface="Poppins"/>
              </a:defRPr>
            </a:pPr>
            <a:r>
              <a:t>Aplikacje testowane: „MrBuggy”, „Automation Test Store” i „Trello”.</a:t>
            </a:r>
          </a:p>
          <a:p>
            <a:pPr marL="571500" indent="-361950">
              <a:buSzPts val="2100"/>
              <a:buFont typeface="Helvetica"/>
              <a:defRPr sz="2100">
                <a:latin typeface="Poppins"/>
                <a:ea typeface="Poppins"/>
                <a:cs typeface="Poppins"/>
                <a:sym typeface="Poppins"/>
              </a:defRPr>
            </a:pPr>
            <a:r>
              <a:t>Co udało się zrobić np:</a:t>
            </a:r>
          </a:p>
          <a:p>
            <a:pPr lvl="1" marL="1028700" indent="-361950">
              <a:spcBef>
                <a:spcPts val="500"/>
              </a:spcBef>
              <a:buSzPts val="2100"/>
              <a:buFont typeface="Helvetica"/>
              <a:defRPr sz="2100">
                <a:latin typeface="Poppins"/>
                <a:ea typeface="Poppins"/>
                <a:cs typeface="Poppins"/>
                <a:sym typeface="Poppins"/>
              </a:defRPr>
            </a:pPr>
            <a:r>
              <a:t>Przypadki testowe w narzędziu Test Rail</a:t>
            </a:r>
          </a:p>
          <a:p>
            <a:pPr lvl="1" marL="1028700" indent="-361950">
              <a:spcBef>
                <a:spcPts val="500"/>
              </a:spcBef>
              <a:buSzPts val="2100"/>
              <a:buFont typeface="Helvetica"/>
              <a:defRPr sz="2100">
                <a:latin typeface="Poppins"/>
                <a:ea typeface="Poppins"/>
                <a:cs typeface="Poppins"/>
                <a:sym typeface="Poppins"/>
              </a:defRPr>
            </a:pPr>
            <a:r>
              <a:t>Zgłoszenia defektów w JIRA</a:t>
            </a:r>
          </a:p>
          <a:p>
            <a:pPr lvl="1" marL="1028700" indent="-361950">
              <a:spcBef>
                <a:spcPts val="500"/>
              </a:spcBef>
              <a:buSzPts val="2100"/>
              <a:buFont typeface="Helvetica"/>
              <a:defRPr sz="2100">
                <a:latin typeface="Poppins"/>
                <a:ea typeface="Poppins"/>
                <a:cs typeface="Poppins"/>
                <a:sym typeface="Poppins"/>
              </a:defRPr>
            </a:pPr>
            <a:r>
              <a:t>Testy w narzędziu Selenium IDE</a:t>
            </a:r>
          </a:p>
          <a:p>
            <a:pPr lvl="1" marL="1028700" indent="-361950">
              <a:spcBef>
                <a:spcPts val="500"/>
              </a:spcBef>
              <a:buSzPts val="2100"/>
              <a:buFont typeface="Helvetica"/>
              <a:defRPr sz="2100">
                <a:latin typeface="Poppins"/>
                <a:ea typeface="Poppins"/>
                <a:cs typeface="Poppins"/>
                <a:sym typeface="Poppins"/>
              </a:defRPr>
            </a:pPr>
            <a:r>
              <a:t>Scenariusze napisane w BDD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87;p4"/>
          <p:cNvSpPr txBox="1"/>
          <p:nvPr>
            <p:ph type="title"/>
          </p:nvPr>
        </p:nvSpPr>
        <p:spPr>
          <a:xfrm>
            <a:off x="838200" y="-92075"/>
            <a:ext cx="9957822" cy="1325563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Specyfikacja aplikacji „Mr.Buggy”</a:t>
            </a:r>
          </a:p>
        </p:txBody>
      </p:sp>
      <p:graphicFrame>
        <p:nvGraphicFramePr>
          <p:cNvPr id="120" name="Tabela 1"/>
          <p:cNvGraphicFramePr/>
          <p:nvPr/>
        </p:nvGraphicFramePr>
        <p:xfrm>
          <a:off x="408516" y="948769"/>
          <a:ext cx="11387668" cy="55046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8406"/>
                <a:gridCol w="1438723"/>
                <a:gridCol w="5098570"/>
                <a:gridCol w="4519267"/>
              </a:tblGrid>
              <a:tr h="453454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LP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MIEJSCE W SPECYFIKACJI GDZIE WYSTEPUJE BŁĄD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CO JEST BŁĘDEM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JAK POWINNO BYĆ </a:t>
                      </a:r>
                    </a:p>
                  </a:txBody>
                  <a:tcPr marL="25400" marR="25400" marT="0" marB="254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BE5D6"/>
                    </a:solidFill>
                  </a:tcPr>
                </a:tc>
              </a:tr>
              <a:tr h="31362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1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Str.1 Pkt. 3.1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Brak "." przed nazwa rozszerzenia pliku, JPEG, PNG, TXT, DOC, RTF, PDF, ZIP, RAR, 7Z, TXT, XML, XLS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.JPEG, .PNG, .TXT, .DOC, .RTF, .PDF, .ZIP, .RAR, .7Z, .TXT, .XML, .XLS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1362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2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Str.1 Pkt 3.1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2x rozszerzenie „.TXT" - .JPEG, .PNG, .TXT, .DOC, .RTF, .PDF, .ZIP, .RAR, .7Z, .TXT, .XML, .XLS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.JPEG, .PNG, .TXT, .DOC, .RTF, .PDF, .ZIP, .RAR, .7Z, .XML, .XLS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7380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3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Str.1 Pkt 3.1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Brak określonej maksymalnej wielkości pliku.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Określenie stałej wartości pliku nie obciążającej serwera np. 20mb.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16446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4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Str.2 i kolejne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Formatowanie punktów i podpunktów jest niespójne.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Punty i podpunkty są wyjustowane w ten sam sposób, przez co np na stronie 4 nie wiadomo od razu czy strona zaczyna się od 5.2 czy od 2.0.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7380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5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Str.4 tabela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Tabela Max 50 znaków Min 3 znaki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5600">
                        <a:defRPr sz="1800"/>
                      </a:pPr>
                      <a:r>
                        <a:rPr sz="1000">
                          <a:sym typeface="Arial"/>
                        </a:rPr>
                        <a:t>Min 3 znaki max 50 znaków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7380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6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5600">
                        <a:defRPr sz="1800"/>
                      </a:pPr>
                      <a:r>
                        <a:rPr sz="1000">
                          <a:sym typeface="Arial"/>
                        </a:rPr>
                        <a:t>Str.4 tabela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5600">
                        <a:defRPr sz="1800"/>
                      </a:pPr>
                      <a:r>
                        <a:rPr sz="1000">
                          <a:sym typeface="Arial"/>
                        </a:rPr>
                        <a:t>Pola tekstowe 2-32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5600">
                        <a:defRPr sz="1800"/>
                      </a:pPr>
                      <a:r>
                        <a:rPr sz="1000">
                          <a:sym typeface="Arial"/>
                        </a:rPr>
                        <a:t>Min 2 max 32 znaki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6560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7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5600">
                        <a:defRPr sz="1800"/>
                      </a:pPr>
                      <a:r>
                        <a:rPr sz="1000">
                          <a:sym typeface="Arial"/>
                        </a:rPr>
                        <a:t>Str.4 tabela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Brak dodatkowej informacji o komunikacie przy błędnej walidacji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Prawidłowo zrobione jest to w polu "Powtórz Hasło" w pozostałych polach brak dodatkowej informacji, np. Nazwa Użytkownika - W przypadku błędnej walidacji pojawi się informacja o problemie.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1362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8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Str. 4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Wyświetlane jako pokolorowanie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Określone w jaki sposób następuje podkreślenie błędu, na jaki kolor oznacza błąd.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7380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9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Str. 3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Przy logowaniu się hasło nie jest wymagane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Powinno byc wymagane w ramach bezpieczenstwa aplikacji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13628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10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Str. 4 i 7 w tabeli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Zakładanie konta superadministrator adres @ nie jest wymagany, natomiast na stronie 7 jest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Ujednolicenie informacji dot. Adresu @ przy koncie superadministratora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16446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11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Str. 5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Niedbały rysunek pokazujący okno logowania superadrministratora, pod obrazkiem puste pole w ktorym mógłby znajdować się tekst aby dokumentacja była krótsza.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Schludniej wykonany obrazek badz najlepiej screen wyciety z programu, pod obrazkiem powinien znajdować się dalszy tekst widoczny na kolejnej stronie.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7380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12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Str. 8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Naprawiacz, nieprofesjonalne nazewnictwo funkcji.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Powinien byc nazwany Developerem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5345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13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Str. 7 i Str. 8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5600">
                        <a:defRPr sz="1800"/>
                      </a:pPr>
                      <a:r>
                        <a:rPr sz="1000">
                          <a:sym typeface="Arial"/>
                        </a:rPr>
                        <a:t>Uprawnienia administratora może nadać lub odebrać tylko inny administrator lub superadministrator gdzie na str. 8 pkt. 6, w matrycy widoczny jest zapis że może to zrobić tylko super administrator, brak spójności.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5600">
                        <a:defRPr sz="1800"/>
                      </a:pPr>
                      <a:r>
                        <a:rPr sz="1000">
                          <a:sym typeface="Arial"/>
                        </a:rPr>
                        <a:t>Należy ustalić czy uprawnienia administratora może nadawać i odbierać także administrator czy tylko superadministrator i ujednolicić to w tekscie i matrycy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93281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14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5600">
                        <a:defRPr sz="1800"/>
                      </a:pPr>
                      <a:r>
                        <a:rPr sz="1000">
                          <a:sym typeface="Arial"/>
                        </a:rPr>
                        <a:t>Str. 8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LMatryca uprawnień ze strony 8 nie zgadza się z informacjami ze strony 11 "Administrator systemu ma dostęp do ekranu edycji danych użytkownika. Ekran ten umożliwia zmianę wszystkich danych użytkownika." w matrycy Administrator mo\ze zmienić tylko login i adres e-mail, bez edycji pozostałych danych.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Uprawnienia powinny być spójne.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16446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15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5600">
                        <a:defRPr sz="1800"/>
                      </a:pPr>
                      <a:r>
                        <a:rPr sz="1000">
                          <a:sym typeface="Arial"/>
                        </a:rPr>
                        <a:t>Str. 4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Lp 17 Strona 4 Pkt. 2 - Brak informacji o tym że nazwa użytkownika bądź e-mail musi być unikalna, informacja o tym znajduje się dopiero na str. 10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Dodanie brakującej informacji.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5345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16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</a:rPr>
                        <a:t>Cały dokument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Tabele w miarę możlwiości powinny być na jednej stronie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sym typeface="Arial"/>
                        </a:rPr>
                        <a:t>Format tabeli na jedną stronę, jeśli jest ewentualnie przeniesiona na drugą stronę powinna posiadać nagłówki z tabeli w drugiej części aby zwiekszyc czytelnosc </a:t>
                      </a:r>
                    </a:p>
                  </a:txBody>
                  <a:tcPr marL="25400" marR="25400" marT="0" marB="25400" anchor="b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93;p5"/>
          <p:cNvSpPr txBox="1"/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Ryzyka Projektowe oraz Produktowe</a:t>
            </a:r>
          </a:p>
        </p:txBody>
      </p:sp>
      <p:sp>
        <p:nvSpPr>
          <p:cNvPr id="123" name="Google Shape;94;p5"/>
          <p:cNvSpPr txBox="1"/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marL="0" indent="0" defTabSz="60350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24"/>
            </a:pPr>
            <a:r>
              <a:rPr b="1"/>
              <a:t>Ryzyka projektowe </a:t>
            </a:r>
            <a:r>
              <a:t>dla aplikacji Mr. Buggy mogą być różnorodne i zależą od konkretnego zakresu projektu oraz technologii użytych do jej budowy. Oto kilka potencjalnych ryzyk projektowych, które warto wziąć pod uwagę:</a:t>
            </a:r>
          </a:p>
          <a:p>
            <a:pPr marL="0" indent="0" defTabSz="60350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24"/>
            </a:pPr>
          </a:p>
          <a:p>
            <a:pPr marL="92643" indent="-92643" defTabSz="603504">
              <a:lnSpc>
                <a:spcPct val="100000"/>
              </a:lnSpc>
              <a:spcBef>
                <a:spcPts val="0"/>
              </a:spcBef>
              <a:buClrTx/>
              <a:buSzPct val="60000"/>
              <a:buFontTx/>
              <a:buBlip>
                <a:blip r:embed="rId2"/>
              </a:buBlip>
              <a:defRPr sz="924"/>
            </a:pPr>
            <a:r>
              <a:rPr b="1"/>
              <a:t>Kompleksność techniczna:</a:t>
            </a:r>
            <a:r>
              <a:t> Jeśli aplikacja Mr. Buggy ma zaawansowane funkcje lub wymaga integracji z innymi systemami, może pojawić się ryzyko trudności technicznych w implementacji.</a:t>
            </a:r>
          </a:p>
          <a:p>
            <a:pPr marL="92643" indent="-92643" defTabSz="603504">
              <a:lnSpc>
                <a:spcPct val="100000"/>
              </a:lnSpc>
              <a:spcBef>
                <a:spcPts val="0"/>
              </a:spcBef>
              <a:buClrTx/>
              <a:buSzPct val="60000"/>
              <a:buFontTx/>
              <a:buBlip>
                <a:blip r:embed="rId2"/>
              </a:buBlip>
              <a:defRPr sz="924"/>
            </a:pPr>
            <a:r>
              <a:rPr b="1"/>
              <a:t>Bezpieczeństwo: </a:t>
            </a:r>
            <a:r>
              <a:t>Aplikacje mobilne często są podatne na ataki i naruszenia prywatności. Zapewnienie odpowiedniego poziomu bezpieczeństwa to istotne ryzyko projektowe.</a:t>
            </a:r>
          </a:p>
          <a:p>
            <a:pPr marL="92643" indent="-92643" defTabSz="603504">
              <a:lnSpc>
                <a:spcPct val="100000"/>
              </a:lnSpc>
              <a:spcBef>
                <a:spcPts val="0"/>
              </a:spcBef>
              <a:buClrTx/>
              <a:buSzPct val="60000"/>
              <a:buFontTx/>
              <a:buBlip>
                <a:blip r:embed="rId2"/>
              </a:buBlip>
              <a:defRPr sz="924"/>
            </a:pPr>
            <a:r>
              <a:rPr b="1"/>
              <a:t>Niezadowolenie użytkowników:</a:t>
            </a:r>
            <a:r>
              <a:t> Jeśli aplikacja nie spełni oczekiwań użytkowników pod względem wydajności, funkcjonalności lub interfejsu, może to prowadzić do niskiej oceny i utraty klientów.</a:t>
            </a:r>
          </a:p>
          <a:p>
            <a:pPr marL="92643" indent="-92643" defTabSz="603504">
              <a:lnSpc>
                <a:spcPct val="100000"/>
              </a:lnSpc>
              <a:spcBef>
                <a:spcPts val="0"/>
              </a:spcBef>
              <a:buClrTx/>
              <a:buSzPct val="60000"/>
              <a:buFontTx/>
              <a:buBlip>
                <a:blip r:embed="rId2"/>
              </a:buBlip>
              <a:defRPr sz="924"/>
            </a:pPr>
            <a:r>
              <a:rPr b="1"/>
              <a:t>Harmonogram projektu:</a:t>
            </a:r>
            <a:r>
              <a:t> Przesunięcia w harmonogramie, opóźnienia w dostawach lub problem z zespołem programistycznym mogą wpłynąć na terminowe ukończenie projektu.</a:t>
            </a:r>
          </a:p>
          <a:p>
            <a:pPr marL="92643" indent="-92643" defTabSz="603504">
              <a:lnSpc>
                <a:spcPct val="100000"/>
              </a:lnSpc>
              <a:spcBef>
                <a:spcPts val="0"/>
              </a:spcBef>
              <a:buClrTx/>
              <a:buSzPct val="60000"/>
              <a:buFontTx/>
              <a:buBlip>
                <a:blip r:embed="rId2"/>
              </a:buBlip>
              <a:defRPr sz="924"/>
            </a:pPr>
            <a:r>
              <a:rPr b="1"/>
              <a:t>Zasoby ludzkie:</a:t>
            </a:r>
            <a:r>
              <a:t> Braki w zespole programistycznym, trudności w znalezieniu odpowiednich specjalistów lub konflikty w zespole to ryzyka związane z zasobami ludzkimi.</a:t>
            </a:r>
          </a:p>
          <a:p>
            <a:pPr marL="92643" indent="-92643" defTabSz="603504">
              <a:lnSpc>
                <a:spcPct val="100000"/>
              </a:lnSpc>
              <a:spcBef>
                <a:spcPts val="0"/>
              </a:spcBef>
              <a:buClrTx/>
              <a:buSzPct val="60000"/>
              <a:buFontTx/>
              <a:buBlip>
                <a:blip r:embed="rId2"/>
              </a:buBlip>
              <a:defRPr sz="924"/>
            </a:pPr>
            <a:r>
              <a:rPr b="1"/>
              <a:t>Rozwój technologiczny:</a:t>
            </a:r>
            <a:r>
              <a:t> Szybkie zmiany technologiczne mogą wpłynąć na trwałość i konkurencyjność aplikacji. Konieczność dostosowania się do nowych trendów to kolejne ryzyko.</a:t>
            </a:r>
          </a:p>
          <a:p>
            <a:pPr marL="92643" indent="-92643" defTabSz="603504">
              <a:lnSpc>
                <a:spcPct val="100000"/>
              </a:lnSpc>
              <a:spcBef>
                <a:spcPts val="0"/>
              </a:spcBef>
              <a:buClrTx/>
              <a:buSzPct val="60000"/>
              <a:buFontTx/>
              <a:buBlip>
                <a:blip r:embed="rId2"/>
              </a:buBlip>
              <a:defRPr sz="924"/>
            </a:pPr>
            <a:r>
              <a:rPr b="1"/>
              <a:t>Skomplikowane regulacje prawne:</a:t>
            </a:r>
            <a:r>
              <a:t> Jeśli aplikacja Mr. Buggy gromadzi i przetwarza dane użytkowników, konieczne jest przestrzeganie przepisów dotyczących ochrony danych, co wiąże się z ryzykiem naruszenia regulacji prawnych.</a:t>
            </a:r>
          </a:p>
          <a:p>
            <a:pPr marL="92643" indent="-92643" defTabSz="603504">
              <a:lnSpc>
                <a:spcPct val="100000"/>
              </a:lnSpc>
              <a:spcBef>
                <a:spcPts val="0"/>
              </a:spcBef>
              <a:buClrTx/>
              <a:buSzPct val="60000"/>
              <a:buFontTx/>
              <a:buBlip>
                <a:blip r:embed="rId2"/>
              </a:buBlip>
              <a:defRPr sz="924"/>
            </a:pPr>
            <a:r>
              <a:rPr b="1"/>
              <a:t>Niezgodność z oczekiwaniami rynku:</a:t>
            </a:r>
            <a:r>
              <a:t> Rynek i preferencje użytkowników mogą się zmieniać, co sprawia, że istnieje ryzyko, że aplikacja może przestać być atrakcyjna dla swojej grupy docelowej.</a:t>
            </a:r>
          </a:p>
          <a:p>
            <a:pPr marL="0" indent="0" defTabSz="60350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24"/>
            </a:pPr>
          </a:p>
          <a:p>
            <a:pPr marL="0" indent="0" defTabSz="60350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24"/>
            </a:pPr>
            <a:r>
              <a:t>Aby zminimalizować te ryzyka, ważne jest dokładne zaplanowanie projektu, monitorowanie postępów oraz regularna komunikacja z zespołem programistycznym i użytkownikami. Ponadto, przeprowadzenie analizy ryzyka na wczesnym etapie projektu może pomóc w identyfikacji i zarządzaniu potencjalnymi problemami.</a:t>
            </a:r>
          </a:p>
          <a:p>
            <a:pPr marL="0" indent="0" defTabSz="60350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24"/>
            </a:pPr>
          </a:p>
          <a:p>
            <a:pPr marL="0" indent="0" defTabSz="60350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24"/>
            </a:pPr>
          </a:p>
          <a:p>
            <a:pPr marL="0" indent="0" defTabSz="60350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24"/>
            </a:pPr>
            <a:r>
              <a:rPr b="1"/>
              <a:t>Ryzyka produktowe </a:t>
            </a:r>
            <a:r>
              <a:t>związane z aplikacją Mr. Buggy dotyczą jakości samej aplikacji oraz jej zdolności do spełnienia oczekiwań użytkowników. Oto kilka potencjalnych ryzyk produktowych:</a:t>
            </a:r>
          </a:p>
          <a:p>
            <a:pPr marL="0" indent="0" defTabSz="60350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24"/>
            </a:pPr>
          </a:p>
          <a:p>
            <a:pPr marL="92643" indent="-92643" defTabSz="603504">
              <a:lnSpc>
                <a:spcPct val="100000"/>
              </a:lnSpc>
              <a:spcBef>
                <a:spcPts val="0"/>
              </a:spcBef>
              <a:buClrTx/>
              <a:buSzPct val="60000"/>
              <a:buFontTx/>
              <a:buBlip>
                <a:blip r:embed="rId2"/>
              </a:buBlip>
              <a:defRPr sz="924"/>
            </a:pPr>
            <a:r>
              <a:rPr b="1"/>
              <a:t>Błędy i awarie: </a:t>
            </a:r>
            <a:r>
              <a:t>Aplikacja może być podatna na błędy programistyczne i awarie, które mogą prowadzić do nieoczekiwanych problemów dla użytkowników.</a:t>
            </a:r>
          </a:p>
          <a:p>
            <a:pPr marL="92643" indent="-92643" defTabSz="603504">
              <a:lnSpc>
                <a:spcPct val="100000"/>
              </a:lnSpc>
              <a:spcBef>
                <a:spcPts val="0"/>
              </a:spcBef>
              <a:buClrTx/>
              <a:buSzPct val="60000"/>
              <a:buFontTx/>
              <a:buBlip>
                <a:blip r:embed="rId2"/>
              </a:buBlip>
              <a:defRPr sz="924"/>
            </a:pPr>
            <a:r>
              <a:rPr b="1"/>
              <a:t>Niskie wydajności: </a:t>
            </a:r>
            <a:r>
              <a:t>Jeśli aplikacja działa wolno lub jest niestabilna, może to prowadzić do frustracji użytkowników i utraty klientów.</a:t>
            </a:r>
          </a:p>
          <a:p>
            <a:pPr marL="92643" indent="-92643" defTabSz="603504">
              <a:lnSpc>
                <a:spcPct val="100000"/>
              </a:lnSpc>
              <a:spcBef>
                <a:spcPts val="0"/>
              </a:spcBef>
              <a:buClrTx/>
              <a:buSzPct val="60000"/>
              <a:buFontTx/>
              <a:buBlip>
                <a:blip r:embed="rId2"/>
              </a:buBlip>
              <a:defRPr sz="924"/>
            </a:pPr>
            <a:r>
              <a:rPr b="1"/>
              <a:t>Brak funkcjonalności:</a:t>
            </a:r>
            <a:r>
              <a:t> Jeśli aplikacja nie spełnia podstawowych oczekiwań użytkowników lub nie posiada funkcji, które są istotne dla jej celu, może to wpłynąć na jej użyteczność.</a:t>
            </a:r>
          </a:p>
          <a:p>
            <a:pPr marL="92643" indent="-92643" defTabSz="603504">
              <a:lnSpc>
                <a:spcPct val="100000"/>
              </a:lnSpc>
              <a:spcBef>
                <a:spcPts val="0"/>
              </a:spcBef>
              <a:buClrTx/>
              <a:buSzPct val="60000"/>
              <a:buFontTx/>
              <a:buBlip>
                <a:blip r:embed="rId2"/>
              </a:buBlip>
              <a:defRPr sz="924"/>
            </a:pPr>
            <a:r>
              <a:rPr b="1"/>
              <a:t>Niezadowolenie z interfejsu użytkownika: </a:t>
            </a:r>
            <a:r>
              <a:t>Jeśli interfejs użytkownika jest trudny do zrozumienia lub nieintuicyjny, może to prowadzić do niezadowolenia użytkowników.</a:t>
            </a:r>
          </a:p>
          <a:p>
            <a:pPr marL="92643" indent="-92643" defTabSz="603504">
              <a:lnSpc>
                <a:spcPct val="100000"/>
              </a:lnSpc>
              <a:spcBef>
                <a:spcPts val="0"/>
              </a:spcBef>
              <a:buClrTx/>
              <a:buSzPct val="60000"/>
              <a:buFontTx/>
              <a:buBlip>
                <a:blip r:embed="rId2"/>
              </a:buBlip>
              <a:defRPr sz="924"/>
            </a:pPr>
            <a:r>
              <a:rPr b="1"/>
              <a:t>Problemy z dostępnością:</a:t>
            </a:r>
            <a:r>
              <a:t> Jeśli aplikacja nie jest dostępna dla wszystkich użytkowników, na przykład dla osób z niepełnosprawnościami, może narazić się na ryzyko prawne i utratę klientów.</a:t>
            </a:r>
          </a:p>
          <a:p>
            <a:pPr marL="92643" indent="-92643" defTabSz="603504">
              <a:lnSpc>
                <a:spcPct val="100000"/>
              </a:lnSpc>
              <a:spcBef>
                <a:spcPts val="0"/>
              </a:spcBef>
              <a:buClrTx/>
              <a:buSzPct val="60000"/>
              <a:buFontTx/>
              <a:buBlip>
                <a:blip r:embed="rId2"/>
              </a:buBlip>
              <a:defRPr sz="924"/>
            </a:pPr>
            <a:r>
              <a:rPr b="1"/>
              <a:t>Konkurencja: </a:t>
            </a:r>
            <a:r>
              <a:t>Rynek aplikacji mobilnych jest konkurencyjny, więc istnieje ryzyko, że konkurencja może wprowadzić lepsze produkty, które zdobędą większą popularność.</a:t>
            </a:r>
          </a:p>
          <a:p>
            <a:pPr marL="92643" indent="-92643" defTabSz="603504">
              <a:lnSpc>
                <a:spcPct val="100000"/>
              </a:lnSpc>
              <a:spcBef>
                <a:spcPts val="0"/>
              </a:spcBef>
              <a:buClrTx/>
              <a:buSzPct val="60000"/>
              <a:buFontTx/>
              <a:buBlip>
                <a:blip r:embed="rId2"/>
              </a:buBlip>
              <a:defRPr sz="924"/>
            </a:pPr>
            <a:r>
              <a:rPr b="1"/>
              <a:t>Aktualizacje i utrzymanie:</a:t>
            </a:r>
            <a:r>
              <a:t> Regularne aktualizacje i utrzymanie aplikacji są ważne, aby utrzymać ją zgodną z nowymi wersjami systemów operacyjnych i uniknąć problemów zgodności.</a:t>
            </a:r>
          </a:p>
          <a:p>
            <a:pPr marL="0" indent="0" defTabSz="60350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24"/>
            </a:pPr>
          </a:p>
          <a:p>
            <a:pPr marL="0" indent="0" defTabSz="603504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24"/>
            </a:pPr>
            <a:r>
              <a:t>Aby zminimalizować ryzyka produktowe, ważne jest przeprowadzenie testów jakościowych, zarządzanie cyklem życia aplikacji i słuchanie opinii użytkowników. Regularna aktualizacja i utrzymanie aplikacji oraz reagowanie na bieżące potrzeby rynku również są kluczowe dla zapewnienia sukcesu produktowego.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99;p6"/>
          <p:cNvSpPr txBox="1"/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Przypadki testowe w narzędziu</a:t>
            </a:r>
          </a:p>
        </p:txBody>
      </p:sp>
      <p:pic>
        <p:nvPicPr>
          <p:cNvPr id="126" name="Zrzut ekranu 2023-10-7 o 10.50.07.png" descr="Zrzut ekranu 2023-10-7 o 10.50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0810" y="1485512"/>
            <a:ext cx="9830380" cy="4779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05;p7"/>
          <p:cNvSpPr txBox="1"/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Sesja eksploracyjna</a:t>
            </a:r>
          </a:p>
        </p:txBody>
      </p:sp>
      <p:graphicFrame>
        <p:nvGraphicFramePr>
          <p:cNvPr id="129" name="Google Shape;107;p7"/>
          <p:cNvGraphicFramePr/>
          <p:nvPr/>
        </p:nvGraphicFramePr>
        <p:xfrm>
          <a:off x="1129389" y="2427696"/>
          <a:ext cx="9856552" cy="31958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13100"/>
                <a:gridCol w="707200"/>
                <a:gridCol w="707200"/>
                <a:gridCol w="707200"/>
                <a:gridCol w="1296525"/>
                <a:gridCol w="707200"/>
                <a:gridCol w="707200"/>
                <a:gridCol w="707200"/>
                <a:gridCol w="1296525"/>
                <a:gridCol w="707200"/>
              </a:tblGrid>
              <a:tr h="8781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sym typeface="Arial"/>
                        </a:rPr>
                        <a:t>ID Sesji: TSE123645789</a:t>
                      </a:r>
                    </a:p>
                  </a:txBody>
                  <a:tcPr marL="7625" marR="7625" marT="7625" marB="7625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sym typeface="Arial"/>
                        </a:rPr>
                        <a:t> </a:t>
                      </a:r>
                    </a:p>
                  </a:txBody>
                  <a:tcPr marL="7625" marR="7625" marT="7625" marB="7625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sym typeface="Arial"/>
                        </a:rPr>
                        <a:t> </a:t>
                      </a:r>
                    </a:p>
                  </a:txBody>
                  <a:tcPr marL="7625" marR="7625" marT="7625" marB="7625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sym typeface="Arial"/>
                        </a:rPr>
                        <a:t> </a:t>
                      </a:r>
                    </a:p>
                  </a:txBody>
                  <a:tcPr marL="7625" marR="7625" marT="7625" marB="7625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sym typeface="Arial"/>
                        </a:rPr>
                        <a:t> </a:t>
                      </a:r>
                    </a:p>
                  </a:txBody>
                  <a:tcPr marL="7625" marR="7625" marT="7625" marB="7625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sym typeface="Arial"/>
                        </a:rPr>
                        <a:t> </a:t>
                      </a:r>
                    </a:p>
                  </a:txBody>
                  <a:tcPr marL="7625" marR="7625" marT="7625" marB="7625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sym typeface="Arial"/>
                        </a:rPr>
                        <a:t> </a:t>
                      </a:r>
                    </a:p>
                  </a:txBody>
                  <a:tcPr marL="7625" marR="7625" marT="7625" marB="7625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sym typeface="Arial"/>
                        </a:rPr>
                        <a:t> </a:t>
                      </a:r>
                    </a:p>
                  </a:txBody>
                  <a:tcPr marL="7625" marR="7625" marT="7625" marB="7625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sym typeface="Arial"/>
                        </a:rPr>
                        <a:t> </a:t>
                      </a:r>
                    </a:p>
                  </a:txBody>
                  <a:tcPr marL="7625" marR="7625" marT="7625" marB="7625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sym typeface="Arial"/>
                        </a:rPr>
                        <a:t> </a:t>
                      </a:r>
                    </a:p>
                  </a:txBody>
                  <a:tcPr marL="7625" marR="7625" marT="7625" marB="7625" anchor="b" anchorCtr="0" horzOverflow="overflow">
                    <a:solidFill>
                      <a:srgbClr val="E8EBF5"/>
                    </a:solidFill>
                  </a:tcPr>
                </a:tc>
              </a:tr>
              <a:tr h="3599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sym typeface="Arial"/>
                        </a:rPr>
                        <a:t>Tester</a:t>
                      </a:r>
                    </a:p>
                  </a:txBody>
                  <a:tcPr marL="7625" marR="7625" marT="7625" marB="7625" anchor="b" anchorCtr="0" horzOverflow="overflow">
                    <a:solidFill>
                      <a:srgbClr val="E8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sym typeface="Arial"/>
                        </a:rPr>
                        <a:t>Patryk Nerć</a:t>
                      </a:r>
                    </a:p>
                  </a:txBody>
                  <a:tcPr marL="7625" marR="7625" marT="7625" marB="7625" anchor="t" anchorCtr="0" horzOverflow="overflow">
                    <a:solidFill>
                      <a:srgbClr val="E8EBF5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sym typeface="Arial"/>
                        </a:rPr>
                        <a:t> </a:t>
                      </a:r>
                    </a:p>
                  </a:txBody>
                  <a:tcPr marL="7625" marR="7625" marT="7625" marB="7625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sym typeface="Arial"/>
                        </a:rPr>
                        <a:t>Data</a:t>
                      </a:r>
                    </a:p>
                  </a:txBody>
                  <a:tcPr marL="7625" marR="7625" marT="7625" marB="7625" anchor="t" anchorCtr="0" horzOverflow="overflow">
                    <a:solidFill>
                      <a:srgbClr val="E8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sym typeface="Arial"/>
                        </a:rPr>
                        <a:t>06.10.2023</a:t>
                      </a:r>
                    </a:p>
                  </a:txBody>
                  <a:tcPr marL="7625" marR="7625" marT="7625" marB="7625" anchor="b" anchorCtr="0" horzOverflow="overflow">
                    <a:solidFill>
                      <a:srgbClr val="E8EBF5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sym typeface="Arial"/>
                        </a:rPr>
                        <a:t> </a:t>
                      </a:r>
                    </a:p>
                  </a:txBody>
                  <a:tcPr marL="7625" marR="7625" marT="7625" marB="7625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sym typeface="Arial"/>
                        </a:rPr>
                        <a:t> </a:t>
                      </a:r>
                    </a:p>
                  </a:txBody>
                  <a:tcPr marL="7625" marR="7625" marT="7625" marB="7625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sym typeface="Arial"/>
                        </a:rPr>
                        <a:t> </a:t>
                      </a:r>
                    </a:p>
                  </a:txBody>
                  <a:tcPr marL="7625" marR="7625" marT="7625" marB="7625" anchor="b" anchorCtr="0" horzOverflow="overflow">
                    <a:solidFill>
                      <a:srgbClr val="E8EBF5"/>
                    </a:solidFill>
                  </a:tcPr>
                </a:tc>
              </a:tr>
              <a:tr h="6478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sym typeface="Arial"/>
                        </a:rPr>
                        <a:t>Czas Rozpoczęcia</a:t>
                      </a:r>
                    </a:p>
                  </a:txBody>
                  <a:tcPr marL="7625" marR="7625" marT="7625" marB="7625" anchor="b" anchorCtr="0" horzOverflow="overflow">
                    <a:solidFill>
                      <a:srgbClr val="E8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sym typeface="Arial"/>
                        </a:rPr>
                        <a:t>10:30</a:t>
                      </a:r>
                    </a:p>
                  </a:txBody>
                  <a:tcPr marL="7625" marR="7625" marT="7625" marB="7625" anchor="t" anchorCtr="0" horzOverflow="overflow">
                    <a:solidFill>
                      <a:srgbClr val="E8EBF5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sym typeface="Arial"/>
                        </a:rPr>
                        <a:t> </a:t>
                      </a:r>
                    </a:p>
                  </a:txBody>
                  <a:tcPr marL="7625" marR="7625" marT="7625" marB="7625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sym typeface="Arial"/>
                        </a:rPr>
                        <a:t>Czas Zakończenia</a:t>
                      </a:r>
                    </a:p>
                  </a:txBody>
                  <a:tcPr marL="7625" marR="7625" marT="7625" marB="7625" anchor="t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sym typeface="Arial"/>
                        </a:rPr>
                        <a:t>11:00</a:t>
                      </a:r>
                    </a:p>
                  </a:txBody>
                  <a:tcPr marL="7625" marR="7625" marT="7625" marB="7625" anchor="t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sym typeface="Arial"/>
                        </a:rPr>
                        <a:t> </a:t>
                      </a:r>
                    </a:p>
                  </a:txBody>
                  <a:tcPr marL="7625" marR="7625" marT="7625" marB="7625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sym typeface="Arial"/>
                        </a:rPr>
                        <a:t> </a:t>
                      </a:r>
                    </a:p>
                  </a:txBody>
                  <a:tcPr marL="7625" marR="7625" marT="7625" marB="7625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sym typeface="Arial"/>
                        </a:rPr>
                        <a:t> </a:t>
                      </a:r>
                    </a:p>
                  </a:txBody>
                  <a:tcPr marL="7625" marR="7625" marT="7625" marB="7625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sym typeface="Arial"/>
                        </a:rPr>
                        <a:t> </a:t>
                      </a:r>
                    </a:p>
                  </a:txBody>
                  <a:tcPr marL="7625" marR="7625" marT="7625" marB="7625" anchor="b" anchorCtr="0" horzOverflow="overflow">
                    <a:solidFill>
                      <a:srgbClr val="E8EBF5"/>
                    </a:solidFill>
                  </a:tcPr>
                </a:tc>
              </a:tr>
              <a:tr h="6478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sym typeface="Arial"/>
                        </a:rPr>
                        <a:t>Cel</a:t>
                      </a:r>
                    </a:p>
                  </a:txBody>
                  <a:tcPr marL="7625" marR="7625" marT="7625" marB="7625" anchor="ctr" anchorCtr="0" horzOverflow="overflow">
                    <a:solidFill>
                      <a:srgbClr val="E8EBF5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sym typeface="Arial"/>
                        </a:rPr>
                        <a:t>Przetestowanie funkcjonalności koszyka zakupowego, listy życzeń oraz płatności w aplikacji „Automation Test Store”</a:t>
                      </a:r>
                    </a:p>
                  </a:txBody>
                  <a:tcPr marL="7625" marR="7625" marT="7625" marB="7625" anchor="t" anchorCtr="0" horzOverflow="overflow">
                    <a:solidFill>
                      <a:srgbClr val="E8EBF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311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sym typeface="Arial"/>
                        </a:rPr>
                        <a:t>Znalezione Błedy</a:t>
                      </a:r>
                    </a:p>
                  </a:txBody>
                  <a:tcPr marL="7625" marR="7625" marT="7625" marB="7625" anchor="ctr" anchorCtr="0" horzOverflow="overflow">
                    <a:solidFill>
                      <a:srgbClr val="E8EBF5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sym typeface="Arial"/>
                        </a:rPr>
                        <a:t>Produkt którego niema na stanie magazynowym można dodać do listy życzeń, a następnie z jej poziomu poprawnie dodać do koszyka, dopiero po przejściu do koszyka dostajemy informację o braku dostępności, opcja dodania produktu do koszyka powinna być zablokowana, dodatkowo powinna być przy tym produkcie informacja o braku dostępności na magazynie. 
</a:t>
                      </a:r>
                    </a:p>
                  </a:txBody>
                  <a:tcPr marL="7625" marR="7625" marT="7625" marB="7625" anchor="t" anchorCtr="0" horzOverflow="overflow">
                    <a:solidFill>
                      <a:srgbClr val="E8EBF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311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sym typeface="Arial"/>
                        </a:rPr>
                        <a:t>Dalsza analiza</a:t>
                      </a:r>
                    </a:p>
                  </a:txBody>
                  <a:tcPr marL="7625" marR="7625" marT="7625" marB="7625" anchor="ctr" anchorCtr="0" horzOverflow="overflow">
                    <a:solidFill>
                      <a:srgbClr val="E8EBF5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sym typeface="Arial"/>
                        </a:rPr>
                        <a:t>Przydałoby się wprowadzić dodatkowe udogodnienia dla użytkownika, aby prościej mógł obsługiwać aplikację, chociażby dodanie przycisku „+” i „-” przy ilości produktów w koszyku, oraz informację o stanie magazynowym danego produktu już w koszyku zakupowym. Gdy dodamy produkt do koszyka a następnie zwiększymy w koszyku jego ilość do ilości przekraczającej stany magazynowe otrzymujemy tylko komunikat o przekroczeniu ilości stanu magazynowego, aby sprawdzić stan magazynowy użytkownik musi wykonać dodatkowe kroki aby zweryfikować faktyczne ilości produktów, co może być uciążliwym zabiegiem dla użytkownika.</a:t>
                      </a:r>
                    </a:p>
                  </a:txBody>
                  <a:tcPr marL="7625" marR="7625" marT="7625" marB="7625" anchor="t" anchorCtr="0" horzOverflow="overflow">
                    <a:solidFill>
                      <a:srgbClr val="E8EBF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12;p8"/>
          <p:cNvSpPr txBox="1"/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Raportowanie defektów w narzędziu JIRA</a:t>
            </a:r>
          </a:p>
        </p:txBody>
      </p:sp>
      <p:pic>
        <p:nvPicPr>
          <p:cNvPr id="132" name="Zrzut ekranu 2023-10-7 o 13.21.18.png" descr="Zrzut ekranu 2023-10-7 o 13.21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601" y="1457395"/>
            <a:ext cx="9265020" cy="4485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18;p9"/>
          <p:cNvSpPr txBox="1"/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Elementy dodatkowe</a:t>
            </a:r>
          </a:p>
        </p:txBody>
      </p:sp>
      <p:sp>
        <p:nvSpPr>
          <p:cNvPr id="135" name="Google Shape;119;p9"/>
          <p:cNvSpPr txBox="1"/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</p:spPr>
        <p:txBody>
          <a:bodyPr/>
          <a:lstStyle/>
          <a:p>
            <a:pPr marL="571500">
              <a:buFont typeface="Helvetica"/>
              <a:defRPr>
                <a:latin typeface="Poppins"/>
                <a:ea typeface="Poppins"/>
                <a:cs typeface="Poppins"/>
                <a:sym typeface="Poppins"/>
              </a:defRPr>
            </a:pPr>
            <a:r>
              <a:t>Nagrywanie testów za pomocą Narzędzia Selenium IDE.</a:t>
            </a:r>
          </a:p>
          <a:p>
            <a:pPr marL="571500">
              <a:buFont typeface="Helvetica"/>
              <a:defRPr>
                <a:latin typeface="Poppins"/>
                <a:ea typeface="Poppins"/>
                <a:cs typeface="Poppins"/>
                <a:sym typeface="Poppins"/>
              </a:defRPr>
            </a:pPr>
            <a:r>
              <a:t>Korzystanie z narzędzi deweloperskich w przeglądarce internetowej.</a:t>
            </a:r>
          </a:p>
          <a:p>
            <a:pPr marL="571500">
              <a:buFont typeface="Helvetica"/>
              <a:defRPr>
                <a:latin typeface="Poppins"/>
                <a:ea typeface="Poppins"/>
                <a:cs typeface="Poppins"/>
                <a:sym typeface="Poppins"/>
              </a:defRPr>
            </a:pPr>
            <a:r>
              <a:t>Wysyłanie request’ów za pomocą narzędzia Postman, (GET, POST, PUT, DELETE).</a:t>
            </a:r>
          </a:p>
          <a:p>
            <a:pPr marL="571500">
              <a:buFont typeface="Helvetica"/>
              <a:defRPr>
                <a:latin typeface="Poppins"/>
                <a:ea typeface="Poppins"/>
                <a:cs typeface="Poppins"/>
                <a:sym typeface="Poppins"/>
              </a:defRPr>
            </a:pPr>
            <a:r>
              <a:t>Przepisanie wybranego przypadku testowego za pomocą Behavior Driven Development.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Motyw pakietu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Motyw pakietu Offic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Motyw pakietu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Motyw pakietu Offic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