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7" r:id="rId1"/>
  </p:sldMasterIdLst>
  <p:notesMasterIdLst>
    <p:notesMasterId r:id="rId94"/>
  </p:notesMasterIdLst>
  <p:handoutMasterIdLst>
    <p:handoutMasterId r:id="rId95"/>
  </p:handoutMasterIdLst>
  <p:sldIdLst>
    <p:sldId id="408" r:id="rId2"/>
    <p:sldId id="256" r:id="rId3"/>
    <p:sldId id="516" r:id="rId4"/>
    <p:sldId id="592" r:id="rId5"/>
    <p:sldId id="600" r:id="rId6"/>
    <p:sldId id="593" r:id="rId7"/>
    <p:sldId id="601" r:id="rId8"/>
    <p:sldId id="595" r:id="rId9"/>
    <p:sldId id="602" r:id="rId10"/>
    <p:sldId id="596" r:id="rId11"/>
    <p:sldId id="603" r:id="rId12"/>
    <p:sldId id="604" r:id="rId13"/>
    <p:sldId id="526" r:id="rId14"/>
    <p:sldId id="607" r:id="rId15"/>
    <p:sldId id="528" r:id="rId16"/>
    <p:sldId id="608" r:id="rId17"/>
    <p:sldId id="532" r:id="rId18"/>
    <p:sldId id="534" r:id="rId19"/>
    <p:sldId id="535" r:id="rId20"/>
    <p:sldId id="536" r:id="rId21"/>
    <p:sldId id="605" r:id="rId22"/>
    <p:sldId id="538" r:id="rId23"/>
    <p:sldId id="606" r:id="rId24"/>
    <p:sldId id="618" r:id="rId25"/>
    <p:sldId id="640" r:id="rId26"/>
    <p:sldId id="641" r:id="rId27"/>
    <p:sldId id="642" r:id="rId28"/>
    <p:sldId id="544" r:id="rId29"/>
    <p:sldId id="619" r:id="rId30"/>
    <p:sldId id="620" r:id="rId31"/>
    <p:sldId id="621" r:id="rId32"/>
    <p:sldId id="622" r:id="rId33"/>
    <p:sldId id="625" r:id="rId34"/>
    <p:sldId id="623" r:id="rId35"/>
    <p:sldId id="624" r:id="rId36"/>
    <p:sldId id="638" r:id="rId37"/>
    <p:sldId id="548" r:id="rId38"/>
    <p:sldId id="549" r:id="rId39"/>
    <p:sldId id="550" r:id="rId40"/>
    <p:sldId id="551" r:id="rId41"/>
    <p:sldId id="552" r:id="rId42"/>
    <p:sldId id="553" r:id="rId43"/>
    <p:sldId id="560" r:id="rId44"/>
    <p:sldId id="629" r:id="rId45"/>
    <p:sldId id="630" r:id="rId46"/>
    <p:sldId id="631" r:id="rId47"/>
    <p:sldId id="569" r:id="rId48"/>
    <p:sldId id="515" r:id="rId49"/>
    <p:sldId id="396" r:id="rId50"/>
    <p:sldId id="398" r:id="rId51"/>
    <p:sldId id="400" r:id="rId52"/>
    <p:sldId id="399" r:id="rId53"/>
    <p:sldId id="403" r:id="rId54"/>
    <p:sldId id="636" r:id="rId55"/>
    <p:sldId id="570" r:id="rId56"/>
    <p:sldId id="404" r:id="rId57"/>
    <p:sldId id="632" r:id="rId58"/>
    <p:sldId id="633" r:id="rId59"/>
    <p:sldId id="407" r:id="rId60"/>
    <p:sldId id="637" r:id="rId61"/>
    <p:sldId id="635" r:id="rId62"/>
    <p:sldId id="571" r:id="rId63"/>
    <p:sldId id="572" r:id="rId64"/>
    <p:sldId id="573" r:id="rId65"/>
    <p:sldId id="574" r:id="rId66"/>
    <p:sldId id="575" r:id="rId67"/>
    <p:sldId id="576" r:id="rId68"/>
    <p:sldId id="577" r:id="rId69"/>
    <p:sldId id="639" r:id="rId70"/>
    <p:sldId id="579" r:id="rId71"/>
    <p:sldId id="580" r:id="rId72"/>
    <p:sldId id="581" r:id="rId73"/>
    <p:sldId id="582" r:id="rId74"/>
    <p:sldId id="583" r:id="rId75"/>
    <p:sldId id="584" r:id="rId76"/>
    <p:sldId id="585" r:id="rId77"/>
    <p:sldId id="586" r:id="rId78"/>
    <p:sldId id="587" r:id="rId79"/>
    <p:sldId id="588" r:id="rId80"/>
    <p:sldId id="589" r:id="rId81"/>
    <p:sldId id="590" r:id="rId82"/>
    <p:sldId id="591" r:id="rId83"/>
    <p:sldId id="612" r:id="rId84"/>
    <p:sldId id="613" r:id="rId85"/>
    <p:sldId id="614" r:id="rId86"/>
    <p:sldId id="615" r:id="rId87"/>
    <p:sldId id="616" r:id="rId88"/>
    <p:sldId id="617" r:id="rId89"/>
    <p:sldId id="626" r:id="rId90"/>
    <p:sldId id="627" r:id="rId91"/>
    <p:sldId id="628" r:id="rId92"/>
    <p:sldId id="643" r:id="rId93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4">
          <p15:clr>
            <a:srgbClr val="A4A3A4"/>
          </p15:clr>
        </p15:guide>
        <p15:guide id="2" pos="5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7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620" y="96"/>
      </p:cViewPr>
      <p:guideLst>
        <p:guide orient="horz" pos="734"/>
        <p:guide pos="549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handoutMaster" Target="handoutMasters/handout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2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2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8478245-8650-4ADC-AFC4-F8E3CB04A4D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C1DF8C3-8B18-4645-B7CF-4097009DD565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8AD5DBB-C4AA-481B-A753-A7558E396FB5}" type="slidenum">
              <a:rPr lang="en-US" altLang="fa-IR">
                <a:latin typeface="Times New Roman" panose="02020603050405020304" pitchFamily="18" charset="0"/>
              </a:rPr>
              <a:pPr/>
              <a:t>1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5785337C-F91B-481F-963E-CC5D031455FF}" type="slidenum">
              <a:rPr lang="en-US" altLang="fa-IR">
                <a:latin typeface="Times New Roman" panose="02020603050405020304" pitchFamily="18" charset="0"/>
              </a:rPr>
              <a:pPr/>
              <a:t>10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A8870041-E542-4C94-908F-CE6E28521D8A}" type="slidenum">
              <a:rPr lang="en-US" altLang="fa-IR">
                <a:latin typeface="Times New Roman" panose="02020603050405020304" pitchFamily="18" charset="0"/>
              </a:rPr>
              <a:pPr/>
              <a:t>11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5E14823E-F12E-49DB-983E-F8533AC29D76}" type="slidenum">
              <a:rPr lang="en-US" altLang="fa-IR">
                <a:latin typeface="Times New Roman" panose="02020603050405020304" pitchFamily="18" charset="0"/>
              </a:rPr>
              <a:pPr/>
              <a:t>12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9C0B1D6A-08DE-4274-8929-484FE2AAF193}" type="slidenum">
              <a:rPr lang="en-US" altLang="fa-IR">
                <a:latin typeface="Times New Roman" panose="02020603050405020304" pitchFamily="18" charset="0"/>
              </a:rPr>
              <a:pPr/>
              <a:t>13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F0F573FD-CE69-4763-87DE-502588187906}" type="slidenum">
              <a:rPr lang="en-US" altLang="fa-IR">
                <a:latin typeface="Times New Roman" panose="02020603050405020304" pitchFamily="18" charset="0"/>
              </a:rPr>
              <a:pPr/>
              <a:t>14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1F45A630-31DA-4D47-853E-1C53E0A87430}" type="slidenum">
              <a:rPr lang="en-US" altLang="fa-IR">
                <a:latin typeface="Times New Roman" panose="02020603050405020304" pitchFamily="18" charset="0"/>
              </a:rPr>
              <a:pPr/>
              <a:t>15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39EAFE1F-8A2F-4256-887C-0527E38E3128}" type="slidenum">
              <a:rPr lang="en-US" altLang="fa-IR">
                <a:latin typeface="Times New Roman" panose="02020603050405020304" pitchFamily="18" charset="0"/>
              </a:rPr>
              <a:pPr/>
              <a:t>16</a:t>
            </a:fld>
            <a:endParaRPr lang="en-US" altLang="fa-I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8946A3B0-4D3A-4FED-9CA5-D2DDAFF8EED0}" type="slidenum">
              <a:rPr lang="en-US" altLang="fa-IR">
                <a:latin typeface="Times New Roman" panose="02020603050405020304" pitchFamily="18" charset="0"/>
              </a:rPr>
              <a:pPr/>
              <a:t>17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3D235AAB-ED90-4873-B1C8-50D7A900598A}" type="slidenum">
              <a:rPr lang="en-US" altLang="fa-IR">
                <a:latin typeface="Times New Roman" panose="02020603050405020304" pitchFamily="18" charset="0"/>
              </a:rPr>
              <a:pPr/>
              <a:t>18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5BE42427-C572-4830-9FEA-708D71174727}" type="slidenum">
              <a:rPr lang="en-US" altLang="fa-IR">
                <a:latin typeface="Times New Roman" panose="02020603050405020304" pitchFamily="18" charset="0"/>
              </a:rPr>
              <a:pPr/>
              <a:t>19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9F6D7BCD-EA1D-4919-9868-9D8F23CC6D41}" type="slidenum">
              <a:rPr lang="en-US" altLang="fa-IR">
                <a:latin typeface="Times New Roman" panose="02020603050405020304" pitchFamily="18" charset="0"/>
              </a:rPr>
              <a:pPr/>
              <a:t>2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C5752887-35BA-44CB-92E6-0D7D5D5ABF58}" type="slidenum">
              <a:rPr lang="en-US" altLang="fa-IR">
                <a:latin typeface="Times New Roman" panose="02020603050405020304" pitchFamily="18" charset="0"/>
              </a:rPr>
              <a:pPr/>
              <a:t>20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437905C9-C0F4-4F49-B4FB-4303E6B9DBA5}" type="slidenum">
              <a:rPr lang="en-US" altLang="fa-IR">
                <a:latin typeface="Times New Roman" panose="02020603050405020304" pitchFamily="18" charset="0"/>
              </a:rPr>
              <a:pPr/>
              <a:t>21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5CAE0CFC-B658-41F5-A3C2-9DAE07EE45EE}" type="slidenum">
              <a:rPr lang="en-US" altLang="fa-IR">
                <a:latin typeface="Times New Roman" panose="02020603050405020304" pitchFamily="18" charset="0"/>
              </a:rPr>
              <a:pPr/>
              <a:t>22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D9F1D119-674F-4621-95D0-0B0D7F5F5DDD}" type="slidenum">
              <a:rPr lang="en-US" altLang="fa-IR">
                <a:latin typeface="Times New Roman" panose="02020603050405020304" pitchFamily="18" charset="0"/>
              </a:rPr>
              <a:pPr/>
              <a:t>23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B464C79C-8CF6-4168-8826-13A472BC8527}" type="slidenum">
              <a:rPr lang="en-US" altLang="fa-IR">
                <a:latin typeface="Times New Roman" panose="02020603050405020304" pitchFamily="18" charset="0"/>
              </a:rPr>
              <a:pPr/>
              <a:t>24</a:t>
            </a:fld>
            <a:endParaRPr lang="en-US" altLang="fa-I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E81DA6CF-F00A-40AA-8A92-B21065BB1DCB}" type="slidenum">
              <a:rPr lang="en-US" altLang="fa-IR">
                <a:latin typeface="Times New Roman" panose="02020603050405020304" pitchFamily="18" charset="0"/>
              </a:rPr>
              <a:pPr/>
              <a:t>28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8BD1CD2-141C-4CFE-8050-C8E29A148787}" type="slidenum">
              <a:rPr lang="en-US" altLang="fa-IR">
                <a:latin typeface="Times New Roman" panose="02020603050405020304" pitchFamily="18" charset="0"/>
              </a:rPr>
              <a:pPr/>
              <a:t>29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A1FBB2AC-1822-4FAF-BA3F-0CD25814F0F0}" type="slidenum">
              <a:rPr lang="en-US" altLang="fa-IR">
                <a:latin typeface="Times New Roman" panose="02020603050405020304" pitchFamily="18" charset="0"/>
              </a:rPr>
              <a:pPr/>
              <a:t>30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617DD892-3ED1-46B8-8F1A-DE6190CD421F}" type="slidenum">
              <a:rPr lang="en-US" altLang="fa-IR">
                <a:latin typeface="Times New Roman" panose="02020603050405020304" pitchFamily="18" charset="0"/>
              </a:rPr>
              <a:pPr/>
              <a:t>31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B303777D-29E1-4199-A0E7-51ED3F39273F}" type="slidenum">
              <a:rPr lang="en-US" altLang="fa-IR">
                <a:latin typeface="Times New Roman" panose="02020603050405020304" pitchFamily="18" charset="0"/>
              </a:rPr>
              <a:pPr/>
              <a:t>32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5524BB70-55CD-4084-8796-8815DCB58818}" type="slidenum">
              <a:rPr lang="en-US" altLang="fa-IR">
                <a:latin typeface="Times New Roman" panose="02020603050405020304" pitchFamily="18" charset="0"/>
              </a:rPr>
              <a:pPr/>
              <a:t>3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8FB74DCD-11EA-4764-B03D-E6753A86D937}" type="slidenum">
              <a:rPr lang="en-US" altLang="fa-IR">
                <a:latin typeface="Times New Roman" panose="02020603050405020304" pitchFamily="18" charset="0"/>
              </a:rPr>
              <a:pPr/>
              <a:t>33</a:t>
            </a:fld>
            <a:endParaRPr lang="en-US" altLang="fa-I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31F2C7BB-DF26-4992-A87C-21C3AACA14F5}" type="slidenum">
              <a:rPr lang="en-US" altLang="fa-IR">
                <a:latin typeface="Times New Roman" panose="02020603050405020304" pitchFamily="18" charset="0"/>
              </a:rPr>
              <a:pPr/>
              <a:t>34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915F62D7-801B-43D2-B1DC-C847DF67710A}" type="slidenum">
              <a:rPr lang="en-US" altLang="fa-IR">
                <a:latin typeface="Times New Roman" panose="02020603050405020304" pitchFamily="18" charset="0"/>
              </a:rPr>
              <a:pPr/>
              <a:t>35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/>
          <a:lstStyle/>
          <a:p>
            <a:endParaRPr lang="en-IN" altLang="fa-I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854A4906-4425-45C2-9442-657E6FA009D1}" type="slidenum">
              <a:rPr lang="en-US" altLang="fa-IR">
                <a:latin typeface="Times New Roman" panose="02020603050405020304" pitchFamily="18" charset="0"/>
              </a:rPr>
              <a:pPr/>
              <a:t>36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78F412FC-223F-4CD5-AD02-72A91683D0EC}" type="slidenum">
              <a:rPr lang="en-US" altLang="fa-IR">
                <a:latin typeface="Times New Roman" panose="02020603050405020304" pitchFamily="18" charset="0"/>
              </a:rPr>
              <a:pPr/>
              <a:t>37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1046A993-5E0E-40BB-8707-70FD3B1C8E28}" type="slidenum">
              <a:rPr lang="en-US" altLang="fa-IR">
                <a:latin typeface="Times New Roman" panose="02020603050405020304" pitchFamily="18" charset="0"/>
              </a:rPr>
              <a:pPr/>
              <a:t>38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9DBA2097-2347-4505-956E-D3EAF53CC0B4}" type="slidenum">
              <a:rPr lang="en-US" altLang="fa-IR">
                <a:latin typeface="Times New Roman" panose="02020603050405020304" pitchFamily="18" charset="0"/>
              </a:rPr>
              <a:pPr/>
              <a:t>39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1A26B180-802B-4F7B-A72A-8E9ECEFC7595}" type="slidenum">
              <a:rPr lang="en-US" altLang="fa-IR">
                <a:latin typeface="Times New Roman" panose="02020603050405020304" pitchFamily="18" charset="0"/>
              </a:rPr>
              <a:pPr/>
              <a:t>40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40390F09-3D66-4A33-99FF-7F8A8882B9D1}" type="slidenum">
              <a:rPr lang="en-US" altLang="fa-IR">
                <a:latin typeface="Times New Roman" panose="02020603050405020304" pitchFamily="18" charset="0"/>
              </a:rPr>
              <a:pPr/>
              <a:t>41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1DF50FA9-E944-4D75-AB0C-AF57F57D1B3C}" type="slidenum">
              <a:rPr lang="en-US" altLang="fa-IR">
                <a:latin typeface="Times New Roman" panose="02020603050405020304" pitchFamily="18" charset="0"/>
              </a:rPr>
              <a:pPr/>
              <a:t>42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B0BA9EB3-AA6F-4C87-9F61-E22872419F77}" type="slidenum">
              <a:rPr lang="en-US" altLang="fa-IR">
                <a:latin typeface="Times New Roman" panose="02020603050405020304" pitchFamily="18" charset="0"/>
              </a:rPr>
              <a:pPr/>
              <a:t>4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C1E1AF6A-C7CB-40C9-AC83-443B5EC64DDA}" type="slidenum">
              <a:rPr lang="en-US" altLang="fa-IR">
                <a:latin typeface="Times New Roman" panose="02020603050405020304" pitchFamily="18" charset="0"/>
              </a:rPr>
              <a:pPr/>
              <a:t>43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76C417B1-EBEF-411D-9D75-0139138919E7}" type="slidenum">
              <a:rPr lang="en-US" altLang="fa-IR">
                <a:latin typeface="Times New Roman" panose="02020603050405020304" pitchFamily="18" charset="0"/>
              </a:rPr>
              <a:pPr/>
              <a:t>44</a:t>
            </a:fld>
            <a:endParaRPr lang="en-US" altLang="fa-I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D01EAAC2-3BF1-4E4E-BBE1-B18C6B680A41}" type="slidenum">
              <a:rPr lang="en-US" altLang="fa-IR">
                <a:latin typeface="Times New Roman" panose="02020603050405020304" pitchFamily="18" charset="0"/>
              </a:rPr>
              <a:pPr/>
              <a:t>45</a:t>
            </a:fld>
            <a:endParaRPr lang="en-US" altLang="fa-I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5C4D4C50-13FA-4E20-A49A-E90A3B035D59}" type="slidenum">
              <a:rPr lang="en-US" altLang="fa-IR">
                <a:latin typeface="Times New Roman" panose="02020603050405020304" pitchFamily="18" charset="0"/>
              </a:rPr>
              <a:pPr/>
              <a:t>46</a:t>
            </a:fld>
            <a:endParaRPr lang="en-US" altLang="fa-I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763D5D52-2120-49FE-B010-FEFFC57ABE1B}" type="slidenum">
              <a:rPr lang="en-US" altLang="fa-IR">
                <a:latin typeface="Times New Roman" panose="02020603050405020304" pitchFamily="18" charset="0"/>
              </a:rPr>
              <a:pPr/>
              <a:t>47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68070829-C4D9-4B10-96C8-8E04EC7DDD50}" type="slidenum">
              <a:rPr lang="en-US" altLang="fa-IR">
                <a:latin typeface="Times New Roman" panose="02020603050405020304" pitchFamily="18" charset="0"/>
              </a:rPr>
              <a:pPr/>
              <a:t>48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B1AE6FE-F99C-4079-91AC-D77DDCB78115}" type="slidenum">
              <a:rPr lang="en-US" altLang="fa-IR">
                <a:latin typeface="Times New Roman" panose="02020603050405020304" pitchFamily="18" charset="0"/>
              </a:rPr>
              <a:pPr/>
              <a:t>49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8A4CDF3-72A2-40F0-93D8-CCF25A13E2E3}" type="slidenum">
              <a:rPr lang="en-US" altLang="fa-IR">
                <a:latin typeface="Times New Roman" panose="02020603050405020304" pitchFamily="18" charset="0"/>
              </a:rPr>
              <a:pPr/>
              <a:t>50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B69B7B38-0D61-4A19-80DD-3853D0FB8A4A}" type="slidenum">
              <a:rPr lang="en-US" altLang="fa-IR">
                <a:latin typeface="Times New Roman" panose="02020603050405020304" pitchFamily="18" charset="0"/>
              </a:rPr>
              <a:pPr/>
              <a:t>51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E739DA0E-3CDB-4BF2-9357-E20A2F7736B1}" type="slidenum">
              <a:rPr lang="en-US" altLang="fa-IR">
                <a:latin typeface="Times New Roman" panose="02020603050405020304" pitchFamily="18" charset="0"/>
              </a:rPr>
              <a:pPr/>
              <a:t>52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7FE8ADB-18A5-4BAD-818B-26D64B880FD2}" type="slidenum">
              <a:rPr lang="en-US" altLang="fa-IR">
                <a:latin typeface="Times New Roman" panose="02020603050405020304" pitchFamily="18" charset="0"/>
              </a:rPr>
              <a:pPr/>
              <a:t>5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DEE1F3DA-6EC1-4CDC-9DDE-B009FA594273}" type="slidenum">
              <a:rPr lang="en-US" altLang="fa-IR">
                <a:latin typeface="Times New Roman" panose="02020603050405020304" pitchFamily="18" charset="0"/>
              </a:rPr>
              <a:pPr/>
              <a:t>53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BD8EAF92-C873-4AE2-8B0A-E4FD3F1BC83B}" type="slidenum">
              <a:rPr lang="en-US" altLang="fa-IR">
                <a:latin typeface="Times New Roman" panose="02020603050405020304" pitchFamily="18" charset="0"/>
              </a:rPr>
              <a:pPr/>
              <a:t>54</a:t>
            </a:fld>
            <a:endParaRPr lang="en-US" altLang="fa-I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CB31A319-B7A1-444C-85D2-AEEBC0D6E5B6}" type="slidenum">
              <a:rPr lang="en-US" altLang="fa-IR">
                <a:latin typeface="Times New Roman" panose="02020603050405020304" pitchFamily="18" charset="0"/>
              </a:rPr>
              <a:pPr/>
              <a:t>55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3C442E23-65DF-4D09-8C3C-12A2E719D62F}" type="slidenum">
              <a:rPr lang="en-US" altLang="fa-IR">
                <a:latin typeface="Times New Roman" panose="02020603050405020304" pitchFamily="18" charset="0"/>
              </a:rPr>
              <a:pPr/>
              <a:t>56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8FE1880-CE4D-431B-8168-8EF6C0455936}" type="slidenum">
              <a:rPr lang="en-US" altLang="fa-IR">
                <a:latin typeface="Times New Roman" panose="02020603050405020304" pitchFamily="18" charset="0"/>
              </a:rPr>
              <a:pPr/>
              <a:t>57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8C81C7BE-4F5A-472C-B169-532D5E9D5D9C}" type="slidenum">
              <a:rPr lang="en-US" altLang="fa-IR">
                <a:latin typeface="Times New Roman" panose="02020603050405020304" pitchFamily="18" charset="0"/>
              </a:rPr>
              <a:pPr/>
              <a:t>58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5F15F835-C969-4851-847F-16717A1519AA}" type="slidenum">
              <a:rPr lang="en-US" altLang="fa-IR">
                <a:latin typeface="Times New Roman" panose="02020603050405020304" pitchFamily="18" charset="0"/>
              </a:rPr>
              <a:pPr/>
              <a:t>59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7DE6A557-32CC-4A95-8151-84B311BE121E}" type="slidenum">
              <a:rPr lang="en-US" altLang="fa-IR">
                <a:latin typeface="Times New Roman" panose="02020603050405020304" pitchFamily="18" charset="0"/>
              </a:rPr>
              <a:pPr/>
              <a:t>60</a:t>
            </a:fld>
            <a:endParaRPr lang="en-US" altLang="fa-I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859775E8-6E67-4300-AC96-946470E07E65}" type="slidenum">
              <a:rPr lang="en-US" altLang="fa-IR">
                <a:latin typeface="Times New Roman" panose="02020603050405020304" pitchFamily="18" charset="0"/>
              </a:rPr>
              <a:pPr/>
              <a:t>61</a:t>
            </a:fld>
            <a:endParaRPr lang="en-US" altLang="fa-I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E2501EB4-B1BC-4EFB-BC6E-C736585A9BAA}" type="slidenum">
              <a:rPr lang="en-US" altLang="fa-IR">
                <a:latin typeface="Times New Roman" panose="02020603050405020304" pitchFamily="18" charset="0"/>
              </a:rPr>
              <a:pPr/>
              <a:t>62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461A2065-2B31-4432-BCFE-4FD02093D8C5}" type="slidenum">
              <a:rPr lang="en-US" altLang="fa-IR">
                <a:latin typeface="Times New Roman" panose="02020603050405020304" pitchFamily="18" charset="0"/>
              </a:rPr>
              <a:pPr/>
              <a:t>6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02163436-07D3-4D6D-ACF6-56AA96D5DFA4}" type="slidenum">
              <a:rPr lang="en-US" altLang="fa-IR">
                <a:latin typeface="Times New Roman" panose="02020603050405020304" pitchFamily="18" charset="0"/>
              </a:rPr>
              <a:pPr/>
              <a:t>63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AA138F06-4C5C-4856-B0AD-61AC083E0F78}" type="slidenum">
              <a:rPr lang="en-US" altLang="fa-IR">
                <a:latin typeface="Times New Roman" panose="02020603050405020304" pitchFamily="18" charset="0"/>
              </a:rPr>
              <a:pPr/>
              <a:t>64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7698E678-3F90-403C-A06F-2E80F59DD48D}" type="slidenum">
              <a:rPr lang="en-US" altLang="fa-IR">
                <a:latin typeface="Times New Roman" panose="02020603050405020304" pitchFamily="18" charset="0"/>
              </a:rPr>
              <a:pPr/>
              <a:t>65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99A83E00-947B-497D-AD68-8D0FEF632968}" type="slidenum">
              <a:rPr lang="en-US" altLang="fa-IR">
                <a:latin typeface="Times New Roman" panose="02020603050405020304" pitchFamily="18" charset="0"/>
              </a:rPr>
              <a:pPr/>
              <a:t>66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4337507D-6904-48A1-B2AE-088A1E03FAF6}" type="slidenum">
              <a:rPr lang="en-US" altLang="fa-IR">
                <a:latin typeface="Times New Roman" panose="02020603050405020304" pitchFamily="18" charset="0"/>
              </a:rPr>
              <a:pPr/>
              <a:t>67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9583672B-FDBC-4F56-80A6-2215D0406934}" type="slidenum">
              <a:rPr lang="en-US" altLang="fa-IR">
                <a:latin typeface="Times New Roman" panose="02020603050405020304" pitchFamily="18" charset="0"/>
              </a:rPr>
              <a:pPr/>
              <a:t>68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ACDDD985-5C98-4DF1-BCCE-D101F1047DE7}" type="slidenum">
              <a:rPr lang="en-US" altLang="fa-IR">
                <a:latin typeface="Times New Roman" panose="02020603050405020304" pitchFamily="18" charset="0"/>
              </a:rPr>
              <a:pPr/>
              <a:t>69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C5812A93-5CF3-4B1F-9C47-87FCC3E0A0CA}" type="slidenum">
              <a:rPr lang="en-US" altLang="fa-IR">
                <a:latin typeface="Times New Roman" panose="02020603050405020304" pitchFamily="18" charset="0"/>
              </a:rPr>
              <a:pPr/>
              <a:t>70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1B47E2A9-9947-40C2-B321-369D0EF541CE}" type="slidenum">
              <a:rPr lang="en-US" altLang="fa-IR">
                <a:latin typeface="Times New Roman" panose="02020603050405020304" pitchFamily="18" charset="0"/>
              </a:rPr>
              <a:pPr/>
              <a:t>71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874A8C58-B49B-44D5-A814-15D1DA32F1B1}" type="slidenum">
              <a:rPr lang="en-US" altLang="fa-IR">
                <a:latin typeface="Times New Roman" panose="02020603050405020304" pitchFamily="18" charset="0"/>
              </a:rPr>
              <a:pPr/>
              <a:t>72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C11667C8-3171-425F-A48D-88E73EB25AA7}" type="slidenum">
              <a:rPr lang="en-US" altLang="fa-IR">
                <a:latin typeface="Times New Roman" panose="02020603050405020304" pitchFamily="18" charset="0"/>
              </a:rPr>
              <a:pPr/>
              <a:t>7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4C63741-D13B-41E6-9CEC-2387F5D0E99B}" type="slidenum">
              <a:rPr lang="en-US" altLang="fa-IR">
                <a:latin typeface="Times New Roman" panose="02020603050405020304" pitchFamily="18" charset="0"/>
              </a:rPr>
              <a:pPr/>
              <a:t>73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608F5533-037B-4A36-96E2-084776369264}" type="slidenum">
              <a:rPr lang="en-US" altLang="fa-IR">
                <a:latin typeface="Times New Roman" panose="02020603050405020304" pitchFamily="18" charset="0"/>
              </a:rPr>
              <a:pPr/>
              <a:t>74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C5EECE85-E1A8-46BD-BEF6-68A4A7BD5DDC}" type="slidenum">
              <a:rPr lang="en-US" altLang="fa-IR">
                <a:latin typeface="Times New Roman" panose="02020603050405020304" pitchFamily="18" charset="0"/>
              </a:rPr>
              <a:pPr/>
              <a:t>75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6E472F40-4A07-4DD0-90E9-1F901A695228}" type="slidenum">
              <a:rPr lang="en-US" altLang="fa-IR">
                <a:latin typeface="Times New Roman" panose="02020603050405020304" pitchFamily="18" charset="0"/>
              </a:rPr>
              <a:pPr/>
              <a:t>76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985D6A56-F00B-4436-BD56-D868FE6E32B6}" type="slidenum">
              <a:rPr lang="en-US" altLang="fa-IR">
                <a:latin typeface="Times New Roman" panose="02020603050405020304" pitchFamily="18" charset="0"/>
              </a:rPr>
              <a:pPr/>
              <a:t>77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990F2A9B-76AF-4F08-B9F9-1EC269427D97}" type="slidenum">
              <a:rPr lang="en-US" altLang="fa-IR">
                <a:latin typeface="Times New Roman" panose="02020603050405020304" pitchFamily="18" charset="0"/>
              </a:rPr>
              <a:pPr/>
              <a:t>78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2EDCE66-70C8-4C6A-AF8C-012BB9A7AC39}" type="slidenum">
              <a:rPr lang="en-US" altLang="fa-IR">
                <a:latin typeface="Times New Roman" panose="02020603050405020304" pitchFamily="18" charset="0"/>
              </a:rPr>
              <a:pPr/>
              <a:t>79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127D0C28-48DD-485B-915A-7B89AB7E3EED}" type="slidenum">
              <a:rPr lang="en-US" altLang="fa-IR">
                <a:latin typeface="Times New Roman" panose="02020603050405020304" pitchFamily="18" charset="0"/>
              </a:rPr>
              <a:pPr/>
              <a:t>80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57E66343-EF53-42F4-B4FD-10706A62D3C9}" type="slidenum">
              <a:rPr lang="en-US" altLang="fa-IR">
                <a:latin typeface="Times New Roman" panose="02020603050405020304" pitchFamily="18" charset="0"/>
              </a:rPr>
              <a:pPr/>
              <a:t>81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01E2338D-0AEA-4FC6-B8AF-B6A01F1A4DD6}" type="slidenum">
              <a:rPr lang="en-US" altLang="fa-IR">
                <a:latin typeface="Times New Roman" panose="02020603050405020304" pitchFamily="18" charset="0"/>
              </a:rPr>
              <a:pPr/>
              <a:t>82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D9E7CE8D-B46C-4F8F-A33A-3B44A140368E}" type="slidenum">
              <a:rPr lang="en-US" altLang="fa-IR">
                <a:latin typeface="Times New Roman" panose="02020603050405020304" pitchFamily="18" charset="0"/>
              </a:rPr>
              <a:pPr/>
              <a:t>8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36DAF6A0-7F4C-46EC-B6F6-C307E68D4478}" type="slidenum">
              <a:rPr lang="en-US" altLang="fa-IR">
                <a:latin typeface="Times New Roman" panose="02020603050405020304" pitchFamily="18" charset="0"/>
              </a:rPr>
              <a:pPr/>
              <a:t>83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9327F934-6A94-4D78-94A8-D03497CBF2D7}" type="slidenum">
              <a:rPr lang="en-US" altLang="fa-IR">
                <a:latin typeface="Times New Roman" panose="02020603050405020304" pitchFamily="18" charset="0"/>
              </a:rPr>
              <a:pPr/>
              <a:t>84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0DC5D441-8937-46AA-9BD0-F071A0586DAF}" type="slidenum">
              <a:rPr lang="en-US" altLang="fa-IR">
                <a:latin typeface="Times New Roman" panose="02020603050405020304" pitchFamily="18" charset="0"/>
              </a:rPr>
              <a:pPr/>
              <a:t>85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68F34E4B-BAFD-4784-AD59-68ED8EA568A1}" type="slidenum">
              <a:rPr lang="en-US" altLang="fa-IR">
                <a:latin typeface="Times New Roman" panose="02020603050405020304" pitchFamily="18" charset="0"/>
              </a:rPr>
              <a:pPr/>
              <a:t>86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E480727B-7FE5-442A-8C44-0E6A07079069}" type="slidenum">
              <a:rPr lang="en-US" altLang="fa-IR">
                <a:latin typeface="Times New Roman" panose="02020603050405020304" pitchFamily="18" charset="0"/>
              </a:rPr>
              <a:pPr/>
              <a:t>87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7094FA15-262F-49BF-BC88-E201E80D1011}" type="slidenum">
              <a:rPr lang="en-US" altLang="fa-IR">
                <a:latin typeface="Times New Roman" panose="02020603050405020304" pitchFamily="18" charset="0"/>
              </a:rPr>
              <a:pPr/>
              <a:t>88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6ECFFE3-33C4-47A9-939A-F98A631B4F01}" type="slidenum">
              <a:rPr lang="en-US" altLang="fa-IR">
                <a:latin typeface="Times New Roman" panose="02020603050405020304" pitchFamily="18" charset="0"/>
              </a:rPr>
              <a:pPr/>
              <a:t>89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3015C03A-A597-4C63-B1EC-1A7AE17E52BC}" type="slidenum">
              <a:rPr lang="en-US" altLang="fa-IR">
                <a:latin typeface="Times New Roman" panose="02020603050405020304" pitchFamily="18" charset="0"/>
              </a:rPr>
              <a:pPr/>
              <a:t>90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121BAB1-F877-44E7-BA82-3537BBB2D149}" type="slidenum">
              <a:rPr lang="en-US" altLang="fa-IR">
                <a:latin typeface="Times New Roman" panose="02020603050405020304" pitchFamily="18" charset="0"/>
              </a:rPr>
              <a:pPr/>
              <a:t>91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9FC8572B-6104-4A7A-BBC6-2ADBFC914579}" type="slidenum">
              <a:rPr lang="en-US" altLang="fa-IR">
                <a:latin typeface="Times New Roman" panose="02020603050405020304" pitchFamily="18" charset="0"/>
              </a:rPr>
              <a:pPr/>
              <a:t>9</a:t>
            </a:fld>
            <a:endParaRPr lang="en-US" altLang="fa-IR">
              <a:latin typeface="Times New Roman" panose="02020603050405020304" pitchFamily="18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fa-I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600" b="1">
                <a:solidFill>
                  <a:srgbClr val="CC3300"/>
                </a:solidFill>
              </a:rPr>
              <a:t>Database System Concepts, 6</a:t>
            </a:r>
            <a:r>
              <a:rPr lang="en-US" altLang="en-US" sz="1600" b="1" baseline="30000">
                <a:solidFill>
                  <a:srgbClr val="CC3300"/>
                </a:solidFill>
              </a:rPr>
              <a:t>th</a:t>
            </a:r>
            <a:r>
              <a:rPr lang="en-US" altLang="en-US" sz="1600" b="1">
                <a:solidFill>
                  <a:srgbClr val="CC3300"/>
                </a:solidFill>
              </a:rPr>
              <a:t> Ed</a:t>
            </a:r>
            <a:r>
              <a:rPr lang="en-US" altLang="en-US" sz="1600">
                <a:solidFill>
                  <a:srgbClr val="CC3300"/>
                </a:solidFill>
              </a:rPr>
              <a:t>.</a:t>
            </a:r>
          </a:p>
          <a:p>
            <a:pPr algn="ctr">
              <a:spcBef>
                <a:spcPct val="50000"/>
              </a:spcBef>
            </a:pPr>
            <a:r>
              <a:rPr lang="en-US" alt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altLang="en-US" sz="1200" b="1">
                <a:solidFill>
                  <a:srgbClr val="CC3300"/>
                </a:solidFill>
              </a:rPr>
            </a:br>
            <a:r>
              <a:rPr lang="en-US" altLang="en-US" sz="1200" b="1">
                <a:solidFill>
                  <a:srgbClr val="CC3300"/>
                </a:solidFill>
              </a:rPr>
              <a:t>See </a:t>
            </a:r>
            <a:r>
              <a:rPr lang="en-US" altLang="en-US" sz="1200" b="1">
                <a:solidFill>
                  <a:srgbClr val="CC3300"/>
                </a:solidFill>
                <a:hlinkClick r:id="rId2"/>
              </a:rPr>
              <a:t>www.db-book.com</a:t>
            </a:r>
            <a:r>
              <a:rPr lang="en-US" alt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Cover-6E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92238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5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065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4290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14BD2D-EB66-4513-9737-BD8335F7D25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233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256FB4-1E8D-453F-9299-681E87C0E1CB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66217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E10220-E57A-4A5A-8D39-320C719687EB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159879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11169-405B-4976-B05F-2F56A6CA45F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195992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4E0051-0BBF-419C-94CE-46B0CFB395CC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605526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7F87D7-1AD5-4BD5-A3E0-94BDDFF834D6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55290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733A52-A33C-400A-984C-DE59A8E04698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673577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138F12-3C56-46A1-ABE6-C4C55D997997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53885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5D5DC-BFC8-4F77-A9F3-4A7ED92141E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790292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1FFBD9-1C87-4108-9542-C2B6C6327C58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099680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/>
              <a:t>Click to edit Master text styles</a:t>
            </a:r>
          </a:p>
          <a:p>
            <a:pPr lvl="1"/>
            <a:r>
              <a:rPr lang="en-US" altLang="fa-IR"/>
              <a:t>Second level</a:t>
            </a:r>
          </a:p>
          <a:p>
            <a:pPr lvl="2"/>
            <a:r>
              <a:rPr lang="en-US" altLang="fa-IR"/>
              <a:t>Third level</a:t>
            </a:r>
          </a:p>
          <a:p>
            <a:pPr lvl="3"/>
            <a:r>
              <a:rPr lang="en-US" altLang="fa-IR"/>
              <a:t>Fourth level</a:t>
            </a:r>
          </a:p>
          <a:p>
            <a:pPr lvl="4"/>
            <a:r>
              <a:rPr lang="en-US" altLang="fa-IR"/>
              <a:t>Fifth level</a:t>
            </a:r>
          </a:p>
        </p:txBody>
      </p:sp>
      <p:sp>
        <p:nvSpPr>
          <p:cNvPr id="70553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286BB0C-DBC3-4666-9DD0-A5FDC2E9A9A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chemeClr val="tx2"/>
                </a:solidFill>
              </a:rPr>
              <a:t>©Silberschatz, Korth and Sudarshan</a:t>
            </a:r>
          </a:p>
        </p:txBody>
      </p:sp>
      <p:sp>
        <p:nvSpPr>
          <p:cNvPr id="705541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4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fa-IR" sz="1000" b="1">
                <a:solidFill>
                  <a:schemeClr val="tx2"/>
                </a:solidFill>
              </a:rPr>
              <a:t>6.</a:t>
            </a:r>
            <a:fld id="{6328FA3A-9379-4F20-8825-3F8FF4B861BF}" type="slidenum">
              <a:rPr lang="en-US" altLang="fa-IR" sz="1000" b="1" smtClean="0">
                <a:solidFill>
                  <a:schemeClr val="tx2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fa-IR" sz="1000" b="1">
              <a:solidFill>
                <a:schemeClr val="tx2"/>
              </a:solidFill>
            </a:endParaRPr>
          </a:p>
        </p:txBody>
      </p:sp>
      <p:sp>
        <p:nvSpPr>
          <p:cNvPr id="70554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b="1">
                <a:solidFill>
                  <a:schemeClr val="tx2"/>
                </a:solidFill>
              </a:rPr>
              <a:t>Database System Concepts - 6</a:t>
            </a:r>
            <a:r>
              <a:rPr lang="en-US" altLang="en-US" sz="1000" b="1" baseline="30000">
                <a:solidFill>
                  <a:schemeClr val="tx2"/>
                </a:solidFill>
              </a:rPr>
              <a:t>th</a:t>
            </a:r>
            <a:r>
              <a:rPr lang="en-US" altLang="en-US" sz="1000" b="1">
                <a:solidFill>
                  <a:schemeClr val="tx2"/>
                </a:solidFill>
              </a:rPr>
              <a:t> Edition</a:t>
            </a:r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59 h 61"/>
              <a:gd name="T2" fmla="*/ 2 w 285"/>
              <a:gd name="T3" fmla="*/ 48 h 61"/>
              <a:gd name="T4" fmla="*/ 9 w 285"/>
              <a:gd name="T5" fmla="*/ 34 h 61"/>
              <a:gd name="T6" fmla="*/ 17 w 285"/>
              <a:gd name="T7" fmla="*/ 25 h 61"/>
              <a:gd name="T8" fmla="*/ 30 w 285"/>
              <a:gd name="T9" fmla="*/ 17 h 61"/>
              <a:gd name="T10" fmla="*/ 45 w 285"/>
              <a:gd name="T11" fmla="*/ 10 h 61"/>
              <a:gd name="T12" fmla="*/ 57 w 285"/>
              <a:gd name="T13" fmla="*/ 6 h 61"/>
              <a:gd name="T14" fmla="*/ 70 w 285"/>
              <a:gd name="T15" fmla="*/ 2 h 61"/>
              <a:gd name="T16" fmla="*/ 85 w 285"/>
              <a:gd name="T17" fmla="*/ 0 h 61"/>
              <a:gd name="T18" fmla="*/ 100 w 285"/>
              <a:gd name="T19" fmla="*/ 0 h 61"/>
              <a:gd name="T20" fmla="*/ 118 w 285"/>
              <a:gd name="T21" fmla="*/ 0 h 61"/>
              <a:gd name="T22" fmla="*/ 137 w 285"/>
              <a:gd name="T23" fmla="*/ 0 h 61"/>
              <a:gd name="T24" fmla="*/ 154 w 285"/>
              <a:gd name="T25" fmla="*/ 2 h 61"/>
              <a:gd name="T26" fmla="*/ 173 w 285"/>
              <a:gd name="T27" fmla="*/ 6 h 61"/>
              <a:gd name="T28" fmla="*/ 192 w 285"/>
              <a:gd name="T29" fmla="*/ 8 h 61"/>
              <a:gd name="T30" fmla="*/ 209 w 285"/>
              <a:gd name="T31" fmla="*/ 12 h 61"/>
              <a:gd name="T32" fmla="*/ 224 w 285"/>
              <a:gd name="T33" fmla="*/ 15 h 61"/>
              <a:gd name="T34" fmla="*/ 239 w 285"/>
              <a:gd name="T35" fmla="*/ 19 h 61"/>
              <a:gd name="T36" fmla="*/ 254 w 285"/>
              <a:gd name="T37" fmla="*/ 23 h 61"/>
              <a:gd name="T38" fmla="*/ 266 w 285"/>
              <a:gd name="T39" fmla="*/ 25 h 61"/>
              <a:gd name="T40" fmla="*/ 273 w 285"/>
              <a:gd name="T41" fmla="*/ 27 h 61"/>
              <a:gd name="T42" fmla="*/ 283 w 285"/>
              <a:gd name="T43" fmla="*/ 31 h 61"/>
              <a:gd name="T44" fmla="*/ 279 w 285"/>
              <a:gd name="T45" fmla="*/ 44 h 61"/>
              <a:gd name="T46" fmla="*/ 273 w 285"/>
              <a:gd name="T47" fmla="*/ 42 h 61"/>
              <a:gd name="T48" fmla="*/ 260 w 285"/>
              <a:gd name="T49" fmla="*/ 40 h 61"/>
              <a:gd name="T50" fmla="*/ 241 w 285"/>
              <a:gd name="T51" fmla="*/ 36 h 61"/>
              <a:gd name="T52" fmla="*/ 230 w 285"/>
              <a:gd name="T53" fmla="*/ 34 h 61"/>
              <a:gd name="T54" fmla="*/ 218 w 285"/>
              <a:gd name="T55" fmla="*/ 32 h 61"/>
              <a:gd name="T56" fmla="*/ 207 w 285"/>
              <a:gd name="T57" fmla="*/ 31 h 61"/>
              <a:gd name="T58" fmla="*/ 196 w 285"/>
              <a:gd name="T59" fmla="*/ 29 h 61"/>
              <a:gd name="T60" fmla="*/ 182 w 285"/>
              <a:gd name="T61" fmla="*/ 27 h 61"/>
              <a:gd name="T62" fmla="*/ 173 w 285"/>
              <a:gd name="T63" fmla="*/ 25 h 61"/>
              <a:gd name="T64" fmla="*/ 163 w 285"/>
              <a:gd name="T65" fmla="*/ 23 h 61"/>
              <a:gd name="T66" fmla="*/ 154 w 285"/>
              <a:gd name="T67" fmla="*/ 21 h 61"/>
              <a:gd name="T68" fmla="*/ 142 w 285"/>
              <a:gd name="T69" fmla="*/ 19 h 61"/>
              <a:gd name="T70" fmla="*/ 110 w 285"/>
              <a:gd name="T71" fmla="*/ 15 h 61"/>
              <a:gd name="T72" fmla="*/ 83 w 285"/>
              <a:gd name="T73" fmla="*/ 21 h 61"/>
              <a:gd name="T74" fmla="*/ 59 w 285"/>
              <a:gd name="T75" fmla="*/ 29 h 61"/>
              <a:gd name="T76" fmla="*/ 53 w 285"/>
              <a:gd name="T77" fmla="*/ 31 h 61"/>
              <a:gd name="T78" fmla="*/ 43 w 285"/>
              <a:gd name="T79" fmla="*/ 34 h 61"/>
              <a:gd name="T80" fmla="*/ 32 w 285"/>
              <a:gd name="T81" fmla="*/ 38 h 61"/>
              <a:gd name="T82" fmla="*/ 23 w 285"/>
              <a:gd name="T83" fmla="*/ 44 h 61"/>
              <a:gd name="T84" fmla="*/ 7 w 285"/>
              <a:gd name="T85" fmla="*/ 55 h 61"/>
              <a:gd name="T86" fmla="*/ 2 w 285"/>
              <a:gd name="T87" fmla="*/ 61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33" name="Picture 9" descr="Cover-6E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668338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anose="05030102010509060703" pitchFamily="18" charset="2"/>
        <a:buChar char="4"/>
        <a:defRPr kumimoji="1"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jpeg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4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png"/><Relationship Id="rId5" Type="http://schemas.openxmlformats.org/officeDocument/2006/relationships/image" Target="../media/image22.wmf"/><Relationship Id="rId4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5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46.wmf"/><Relationship Id="rId4" Type="http://schemas.openxmlformats.org/officeDocument/2006/relationships/oleObject" Target="../embeddings/oleObject6.bin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6: Formal Relational Query Languages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823913" y="666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/>
              <a:t>Set difference of two relations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6861175" cy="334962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fa-IR" sz="1800"/>
              <a:t>Relations </a:t>
            </a:r>
            <a:r>
              <a:rPr lang="en-US" altLang="fa-IR" sz="1800" i="1"/>
              <a:t>r</a:t>
            </a:r>
            <a:r>
              <a:rPr lang="en-US" altLang="fa-IR" sz="1800"/>
              <a:t>, </a:t>
            </a:r>
            <a:r>
              <a:rPr lang="en-US" altLang="fa-IR" sz="1800" i="1"/>
              <a:t>s</a:t>
            </a:r>
            <a:r>
              <a:rPr lang="en-US" altLang="fa-IR" sz="1800"/>
              <a:t>: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798513" y="3221038"/>
            <a:ext cx="702945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fa-IR" sz="1800" i="1"/>
              <a:t>r  </a:t>
            </a:r>
            <a:r>
              <a:rPr lang="en-US" altLang="fa-IR" sz="1800" i="1">
                <a:sym typeface="Symbol" panose="05050102010706020507" pitchFamily="18" charset="2"/>
              </a:rPr>
              <a:t>– s</a:t>
            </a:r>
            <a:r>
              <a:rPr lang="en-US" altLang="fa-IR" sz="1800" i="1"/>
              <a:t>:</a:t>
            </a:r>
          </a:p>
        </p:txBody>
      </p: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0" y="1211263"/>
            <a:ext cx="2554288" cy="323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Set Difference Operation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6499225" cy="4916487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 altLang="fa-IR" sz="1600"/>
              <a:t>Notation </a:t>
            </a:r>
            <a:r>
              <a:rPr lang="en-US" altLang="fa-IR" sz="1600" i="1"/>
              <a:t>r – s</a:t>
            </a:r>
          </a:p>
          <a:p>
            <a:r>
              <a:rPr lang="en-US" altLang="fa-IR" sz="1600"/>
              <a:t>Defined as:</a:t>
            </a:r>
          </a:p>
          <a:p>
            <a:pPr>
              <a:buFont typeface="Monotype Sorts" pitchFamily="2" charset="2"/>
              <a:buNone/>
            </a:pPr>
            <a:r>
              <a:rPr lang="en-US" altLang="fa-IR" sz="1600"/>
              <a:t>		 </a:t>
            </a:r>
            <a:r>
              <a:rPr lang="en-US" altLang="fa-IR" sz="1600" i="1"/>
              <a:t>r – s</a:t>
            </a:r>
            <a:r>
              <a:rPr lang="en-US" altLang="fa-IR" sz="1600"/>
              <a:t>  = {</a:t>
            </a:r>
            <a:r>
              <a:rPr lang="en-US" altLang="fa-IR" sz="1600" i="1"/>
              <a:t>t</a:t>
            </a:r>
            <a:r>
              <a:rPr lang="en-US" altLang="fa-IR" sz="1600"/>
              <a:t> | </a:t>
            </a:r>
            <a:r>
              <a:rPr lang="en-US" altLang="fa-IR" sz="1600" i="1"/>
              <a:t>t</a:t>
            </a:r>
            <a:r>
              <a:rPr lang="en-US" altLang="fa-IR" sz="1600"/>
              <a:t> </a:t>
            </a:r>
            <a:r>
              <a:rPr lang="en-US" altLang="fa-IR" sz="1600">
                <a:sym typeface="Symbol" panose="05050102010706020507" pitchFamily="18" charset="2"/>
              </a:rPr>
              <a:t> </a:t>
            </a:r>
            <a:r>
              <a:rPr lang="en-US" altLang="fa-IR" sz="1600" i="1">
                <a:sym typeface="Symbol" panose="05050102010706020507" pitchFamily="18" charset="2"/>
              </a:rPr>
              <a:t>r</a:t>
            </a:r>
            <a:r>
              <a:rPr lang="en-US" altLang="fa-IR" sz="1600">
                <a:sym typeface="Symbol" panose="05050102010706020507" pitchFamily="18" charset="2"/>
              </a:rPr>
              <a:t> </a:t>
            </a:r>
            <a:r>
              <a:rPr lang="en-US" altLang="fa-IR" sz="1600" b="1">
                <a:sym typeface="Symbol" panose="05050102010706020507" pitchFamily="18" charset="2"/>
              </a:rPr>
              <a:t>and</a:t>
            </a:r>
            <a:r>
              <a:rPr lang="en-US" altLang="fa-IR" sz="1600">
                <a:sym typeface="Symbol" panose="05050102010706020507" pitchFamily="18" charset="2"/>
              </a:rPr>
              <a:t> t  </a:t>
            </a:r>
            <a:r>
              <a:rPr lang="en-US" altLang="fa-IR" sz="1600" i="1">
                <a:sym typeface="Symbol" panose="05050102010706020507" pitchFamily="18" charset="2"/>
              </a:rPr>
              <a:t>s</a:t>
            </a:r>
            <a:r>
              <a:rPr lang="en-US" altLang="fa-IR" sz="1600">
                <a:sym typeface="Symbol" panose="05050102010706020507" pitchFamily="18" charset="2"/>
              </a:rPr>
              <a:t>}</a:t>
            </a:r>
          </a:p>
          <a:p>
            <a:pPr>
              <a:buFont typeface="Monotype Sorts" pitchFamily="2" charset="2"/>
              <a:buNone/>
            </a:pPr>
            <a:endParaRPr lang="en-US" altLang="fa-IR" sz="1600" i="1"/>
          </a:p>
          <a:p>
            <a:r>
              <a:rPr lang="en-US" altLang="fa-IR" sz="1600"/>
              <a:t>Set differences must be taken between </a:t>
            </a:r>
            <a:r>
              <a:rPr lang="en-US" altLang="fa-IR" sz="1600" b="1">
                <a:solidFill>
                  <a:schemeClr val="tx2"/>
                </a:solidFill>
              </a:rPr>
              <a:t>compatible</a:t>
            </a:r>
            <a:r>
              <a:rPr lang="en-US" altLang="fa-IR" sz="1600"/>
              <a:t> relations.</a:t>
            </a:r>
          </a:p>
          <a:p>
            <a:pPr lvl="1"/>
            <a:r>
              <a:rPr lang="en-US" altLang="fa-IR" sz="1600" i="1"/>
              <a:t>r</a:t>
            </a:r>
            <a:r>
              <a:rPr lang="en-US" altLang="fa-IR" sz="1600"/>
              <a:t> and </a:t>
            </a:r>
            <a:r>
              <a:rPr lang="en-US" altLang="fa-IR" sz="1600" i="1"/>
              <a:t>s</a:t>
            </a:r>
            <a:r>
              <a:rPr lang="en-US" altLang="fa-IR" sz="1600"/>
              <a:t> must have the </a:t>
            </a:r>
            <a:r>
              <a:rPr lang="en-US" altLang="fa-IR" sz="1600">
                <a:solidFill>
                  <a:schemeClr val="tx2"/>
                </a:solidFill>
              </a:rPr>
              <a:t>same</a:t>
            </a:r>
            <a:r>
              <a:rPr lang="en-US" altLang="fa-IR" sz="1600"/>
              <a:t> arity</a:t>
            </a:r>
          </a:p>
          <a:p>
            <a:pPr lvl="1"/>
            <a:r>
              <a:rPr lang="en-US" altLang="fa-IR" sz="1600"/>
              <a:t>attribute domains of </a:t>
            </a:r>
            <a:r>
              <a:rPr lang="en-US" altLang="fa-IR" sz="1600" i="1"/>
              <a:t>r </a:t>
            </a:r>
            <a:r>
              <a:rPr lang="en-US" altLang="fa-IR" sz="1600"/>
              <a:t>and </a:t>
            </a:r>
            <a:r>
              <a:rPr lang="en-US" altLang="fa-IR" sz="1600" i="1"/>
              <a:t>s </a:t>
            </a:r>
            <a:r>
              <a:rPr lang="en-US" altLang="fa-IR" sz="1600"/>
              <a:t>must be compatible</a:t>
            </a:r>
          </a:p>
          <a:p>
            <a:pPr>
              <a:lnSpc>
                <a:spcPct val="140000"/>
              </a:lnSpc>
            </a:pPr>
            <a:r>
              <a:rPr lang="en-US" altLang="fa-IR" sz="1600"/>
              <a:t>Example: to find all courses taught in the Fall 2009 semester, but not in the Spring 2010 semester</a:t>
            </a:r>
            <a:br>
              <a:rPr lang="en-US" altLang="fa-IR" sz="1600"/>
            </a:br>
            <a:r>
              <a:rPr lang="en-US" altLang="fa-IR" sz="1600"/>
              <a:t>   </a:t>
            </a:r>
            <a:r>
              <a:rPr lang="en-US" altLang="fa-IR" sz="1800">
                <a:sym typeface="Symbol" panose="05050102010706020507" pitchFamily="18" charset="2"/>
              </a:rPr>
              <a:t></a:t>
            </a:r>
            <a:r>
              <a:rPr lang="en-US" altLang="fa-IR" sz="2400" i="1" baseline="-25000"/>
              <a:t>course_id</a:t>
            </a:r>
            <a:r>
              <a:rPr lang="en-US" altLang="fa-IR" sz="1600"/>
              <a:t> </a:t>
            </a:r>
            <a:r>
              <a:rPr lang="en-US" altLang="fa-IR" sz="2000"/>
              <a:t>(</a:t>
            </a:r>
            <a:r>
              <a:rPr lang="en-US" altLang="fa-IR" sz="2000" i="1">
                <a:sym typeface="Symbol" panose="05050102010706020507" pitchFamily="18" charset="2"/>
              </a:rPr>
              <a:t></a:t>
            </a:r>
            <a:r>
              <a:rPr lang="en-US" altLang="fa-IR" sz="2000">
                <a:sym typeface="Symbol" panose="05050102010706020507" pitchFamily="18" charset="2"/>
              </a:rPr>
              <a:t> </a:t>
            </a:r>
            <a:r>
              <a:rPr lang="en-US" altLang="fa-IR" sz="2400" i="1" baseline="-25000">
                <a:sym typeface="Symbol" panose="05050102010706020507" pitchFamily="18" charset="2"/>
              </a:rPr>
              <a:t>semester=“Fall”  </a:t>
            </a:r>
            <a:r>
              <a:rPr lang="el-GR" altLang="fa-IR" sz="2400" i="1" baseline="-25000">
                <a:sym typeface="Symbol" panose="05050102010706020507" pitchFamily="18" charset="2"/>
              </a:rPr>
              <a:t>Λ</a:t>
            </a:r>
            <a:r>
              <a:rPr lang="en-US" altLang="fa-IR" sz="2400" i="1" baseline="-25000">
                <a:sym typeface="Symbol" panose="05050102010706020507" pitchFamily="18" charset="2"/>
              </a:rPr>
              <a:t> year=2009 </a:t>
            </a:r>
            <a:r>
              <a:rPr lang="en-US" altLang="fa-IR" sz="2000">
                <a:sym typeface="Symbol" panose="05050102010706020507" pitchFamily="18" charset="2"/>
              </a:rPr>
              <a:t>(</a:t>
            </a:r>
            <a:r>
              <a:rPr lang="en-US" altLang="fa-IR" sz="2000" i="1">
                <a:sym typeface="Symbol" panose="05050102010706020507" pitchFamily="18" charset="2"/>
              </a:rPr>
              <a:t>section</a:t>
            </a:r>
            <a:r>
              <a:rPr lang="en-US" altLang="fa-IR" sz="2000">
                <a:sym typeface="Symbol" panose="05050102010706020507" pitchFamily="18" charset="2"/>
              </a:rPr>
              <a:t>))  −</a:t>
            </a:r>
            <a:r>
              <a:rPr lang="en-US" altLang="fa-IR" sz="1600">
                <a:sym typeface="Symbol" panose="05050102010706020507" pitchFamily="18" charset="2"/>
              </a:rPr>
              <a:t>  </a:t>
            </a:r>
            <a:br>
              <a:rPr lang="en-US" altLang="fa-IR" sz="1600">
                <a:sym typeface="Symbol" panose="05050102010706020507" pitchFamily="18" charset="2"/>
              </a:rPr>
            </a:br>
            <a:r>
              <a:rPr lang="en-US" altLang="fa-IR" sz="1600">
                <a:sym typeface="Symbol" panose="05050102010706020507" pitchFamily="18" charset="2"/>
              </a:rPr>
              <a:t>   </a:t>
            </a:r>
            <a:r>
              <a:rPr lang="en-US" altLang="fa-IR" sz="1800">
                <a:sym typeface="Symbol" panose="05050102010706020507" pitchFamily="18" charset="2"/>
              </a:rPr>
              <a:t></a:t>
            </a:r>
            <a:r>
              <a:rPr lang="en-US" altLang="fa-IR" sz="2400" i="1" baseline="-25000"/>
              <a:t>course_id</a:t>
            </a:r>
            <a:r>
              <a:rPr lang="en-US" altLang="fa-IR" sz="1600"/>
              <a:t> </a:t>
            </a:r>
            <a:r>
              <a:rPr lang="en-US" altLang="fa-IR" sz="2000"/>
              <a:t>(</a:t>
            </a:r>
            <a:r>
              <a:rPr lang="en-US" altLang="fa-IR" sz="2000" i="1">
                <a:sym typeface="Symbol" panose="05050102010706020507" pitchFamily="18" charset="2"/>
              </a:rPr>
              <a:t></a:t>
            </a:r>
            <a:r>
              <a:rPr lang="en-US" altLang="fa-IR" sz="2000">
                <a:sym typeface="Symbol" panose="05050102010706020507" pitchFamily="18" charset="2"/>
              </a:rPr>
              <a:t> </a:t>
            </a:r>
            <a:r>
              <a:rPr lang="en-US" altLang="fa-IR" sz="2400" i="1" baseline="-25000">
                <a:sym typeface="Symbol" panose="05050102010706020507" pitchFamily="18" charset="2"/>
              </a:rPr>
              <a:t>semester=“Spring”  </a:t>
            </a:r>
            <a:r>
              <a:rPr lang="el-GR" altLang="fa-IR" sz="2400" i="1" baseline="-25000">
                <a:sym typeface="Symbol" panose="05050102010706020507" pitchFamily="18" charset="2"/>
              </a:rPr>
              <a:t>Λ</a:t>
            </a:r>
            <a:r>
              <a:rPr lang="en-US" altLang="fa-IR" sz="2400" i="1" baseline="-25000">
                <a:sym typeface="Symbol" panose="05050102010706020507" pitchFamily="18" charset="2"/>
              </a:rPr>
              <a:t> year=2010 </a:t>
            </a:r>
            <a:r>
              <a:rPr lang="en-US" altLang="fa-IR" sz="2000">
                <a:sym typeface="Symbol" panose="05050102010706020507" pitchFamily="18" charset="2"/>
              </a:rPr>
              <a:t>(</a:t>
            </a:r>
            <a:r>
              <a:rPr lang="en-US" altLang="fa-IR" sz="2000" i="1">
                <a:sym typeface="Symbol" panose="05050102010706020507" pitchFamily="18" charset="2"/>
              </a:rPr>
              <a:t>section</a:t>
            </a:r>
            <a:r>
              <a:rPr lang="en-US" altLang="fa-IR" sz="2000">
                <a:sym typeface="Symbol" panose="05050102010706020507" pitchFamily="18" charset="2"/>
              </a:rPr>
              <a:t>))</a:t>
            </a:r>
          </a:p>
          <a:p>
            <a:endParaRPr lang="en-US" altLang="fa-IR" sz="1600"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endParaRPr lang="en-US" altLang="fa-IR" sz="1600"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endParaRPr lang="en-US" altLang="fa-IR" sz="1600"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endParaRPr lang="en-US" altLang="fa-IR" sz="160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787400" y="193675"/>
            <a:ext cx="8229600" cy="503238"/>
          </a:xfrm>
        </p:spPr>
        <p:txBody>
          <a:bodyPr/>
          <a:lstStyle/>
          <a:p>
            <a:pPr>
              <a:defRPr/>
            </a:pPr>
            <a:r>
              <a:rPr lang="en-US"/>
              <a:t>Cartesian-Product Operation –  Example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798513" y="1077913"/>
            <a:ext cx="7029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tabLst>
                <a:tab pos="3149600" algn="ctr"/>
              </a:tabLst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tabLst>
                <a:tab pos="3149600" algn="ctr"/>
              </a:tabLst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tabLst>
                <a:tab pos="3149600" algn="ctr"/>
              </a:tabLst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tabLst>
                <a:tab pos="3149600" algn="ct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SzTx/>
            </a:pPr>
            <a:r>
              <a:rPr lang="en-US" altLang="fa-IR" sz="1800"/>
              <a:t>Relations </a:t>
            </a:r>
            <a:r>
              <a:rPr lang="en-US" altLang="fa-IR" sz="1800" i="1"/>
              <a:t>r, s</a:t>
            </a:r>
            <a:r>
              <a:rPr lang="en-US" altLang="fa-IR" sz="1800"/>
              <a:t>: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798513" y="3135313"/>
            <a:ext cx="7029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tabLst>
                <a:tab pos="3149600" algn="ctr"/>
              </a:tabLst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tabLst>
                <a:tab pos="3149600" algn="ctr"/>
              </a:tabLst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tabLst>
                <a:tab pos="3149600" algn="ctr"/>
              </a:tabLst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tabLst>
                <a:tab pos="3149600" algn="ct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SzTx/>
            </a:pPr>
            <a:r>
              <a:rPr lang="en-US" altLang="fa-IR" sz="1800" i="1"/>
              <a:t>r</a:t>
            </a:r>
            <a:r>
              <a:rPr lang="en-US" altLang="fa-IR" sz="1800"/>
              <a:t> x</a:t>
            </a:r>
            <a:r>
              <a:rPr lang="en-US" altLang="fa-IR" sz="1800">
                <a:sym typeface="Symbol" panose="05050102010706020507" pitchFamily="18" charset="2"/>
              </a:rPr>
              <a:t> </a:t>
            </a:r>
            <a:r>
              <a:rPr lang="en-US" altLang="fa-IR" sz="1800" i="1">
                <a:sym typeface="Symbol" panose="05050102010706020507" pitchFamily="18" charset="2"/>
              </a:rPr>
              <a:t>s</a:t>
            </a:r>
            <a:r>
              <a:rPr lang="en-US" altLang="fa-IR" sz="1800"/>
              <a:t>:</a:t>
            </a:r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063" y="1076325"/>
            <a:ext cx="243205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Cartesian-Product Operation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9013" y="1077913"/>
            <a:ext cx="5621337" cy="4876800"/>
          </a:xfrm>
        </p:spPr>
        <p:txBody>
          <a:bodyPr/>
          <a:lstStyle/>
          <a:p>
            <a:pPr>
              <a:tabLst>
                <a:tab pos="3149600" algn="ctr"/>
              </a:tabLst>
            </a:pPr>
            <a:r>
              <a:rPr lang="en-US" altLang="fa-IR" sz="1800"/>
              <a:t>Notation</a:t>
            </a:r>
            <a:r>
              <a:rPr lang="en-US" altLang="fa-IR" sz="1800" i="1"/>
              <a:t> r </a:t>
            </a:r>
            <a:r>
              <a:rPr lang="en-US" altLang="fa-IR" sz="1800"/>
              <a:t>x</a:t>
            </a:r>
            <a:r>
              <a:rPr lang="en-US" altLang="fa-IR" sz="1800" i="1"/>
              <a:t> s</a:t>
            </a:r>
            <a:endParaRPr lang="en-US" altLang="fa-IR" sz="1800"/>
          </a:p>
          <a:p>
            <a:pPr>
              <a:tabLst>
                <a:tab pos="3149600" algn="ctr"/>
              </a:tabLst>
            </a:pPr>
            <a:r>
              <a:rPr lang="en-US" altLang="fa-IR" sz="1800"/>
              <a:t>Defined as:</a:t>
            </a:r>
          </a:p>
          <a:p>
            <a:pPr>
              <a:buFont typeface="Monotype Sorts" pitchFamily="2" charset="2"/>
              <a:buNone/>
              <a:tabLst>
                <a:tab pos="3149600" algn="ctr"/>
              </a:tabLst>
            </a:pPr>
            <a:r>
              <a:rPr lang="en-US" altLang="fa-IR" sz="1800"/>
              <a:t>		</a:t>
            </a:r>
            <a:r>
              <a:rPr lang="en-US" altLang="fa-IR" sz="1800" i="1"/>
              <a:t>r</a:t>
            </a:r>
            <a:r>
              <a:rPr lang="en-US" altLang="fa-IR" sz="1800"/>
              <a:t> x </a:t>
            </a:r>
            <a:r>
              <a:rPr lang="en-US" altLang="fa-IR" sz="1800" i="1"/>
              <a:t>s</a:t>
            </a:r>
            <a:r>
              <a:rPr lang="en-US" altLang="fa-IR" sz="1800"/>
              <a:t> = {</a:t>
            </a:r>
            <a:r>
              <a:rPr lang="en-US" altLang="fa-IR" sz="1800" i="1"/>
              <a:t>t q </a:t>
            </a:r>
            <a:r>
              <a:rPr lang="en-US" altLang="fa-IR" sz="1800"/>
              <a:t>|</a:t>
            </a:r>
            <a:r>
              <a:rPr lang="en-US" altLang="fa-IR" sz="1800" i="1"/>
              <a:t> t </a:t>
            </a:r>
            <a:r>
              <a:rPr lang="en-US" altLang="fa-IR" sz="1800">
                <a:sym typeface="Symbol" panose="05050102010706020507" pitchFamily="18" charset="2"/>
              </a:rPr>
              <a:t></a:t>
            </a:r>
            <a:r>
              <a:rPr lang="en-US" altLang="fa-IR" sz="1800" i="1">
                <a:sym typeface="Symbol" panose="05050102010706020507" pitchFamily="18" charset="2"/>
              </a:rPr>
              <a:t> r </a:t>
            </a:r>
            <a:r>
              <a:rPr lang="en-US" altLang="fa-IR" sz="1800" b="1">
                <a:sym typeface="Symbol" panose="05050102010706020507" pitchFamily="18" charset="2"/>
              </a:rPr>
              <a:t>and </a:t>
            </a:r>
            <a:r>
              <a:rPr lang="en-US" altLang="fa-IR" sz="1800" i="1">
                <a:sym typeface="Symbol" panose="05050102010706020507" pitchFamily="18" charset="2"/>
              </a:rPr>
              <a:t>q </a:t>
            </a:r>
            <a:r>
              <a:rPr lang="en-US" altLang="fa-IR" sz="1800">
                <a:sym typeface="Symbol" panose="05050102010706020507" pitchFamily="18" charset="2"/>
              </a:rPr>
              <a:t> </a:t>
            </a:r>
            <a:r>
              <a:rPr lang="en-US" altLang="fa-IR" sz="1800" i="1">
                <a:sym typeface="Symbol" panose="05050102010706020507" pitchFamily="18" charset="2"/>
              </a:rPr>
              <a:t>s</a:t>
            </a:r>
            <a:r>
              <a:rPr lang="en-US" altLang="fa-IR" sz="1800">
                <a:sym typeface="Symbol" panose="05050102010706020507" pitchFamily="18" charset="2"/>
              </a:rPr>
              <a:t>}</a:t>
            </a:r>
            <a:br>
              <a:rPr lang="en-US" altLang="fa-IR" sz="1800">
                <a:sym typeface="Symbol" panose="05050102010706020507" pitchFamily="18" charset="2"/>
              </a:rPr>
            </a:br>
            <a:endParaRPr lang="en-US" altLang="fa-IR" sz="1800">
              <a:sym typeface="Symbol" panose="05050102010706020507" pitchFamily="18" charset="2"/>
            </a:endParaRPr>
          </a:p>
          <a:p>
            <a:pPr>
              <a:tabLst>
                <a:tab pos="3149600" algn="ctr"/>
              </a:tabLst>
            </a:pPr>
            <a:r>
              <a:rPr lang="en-US" altLang="fa-IR" sz="1800">
                <a:sym typeface="Symbol" panose="05050102010706020507" pitchFamily="18" charset="2"/>
              </a:rPr>
              <a:t>Assume that attributes of r(R) and s(S) are disjoint. (That is, </a:t>
            </a:r>
            <a:r>
              <a:rPr lang="en-US" altLang="fa-IR" sz="1800" i="1">
                <a:sym typeface="Symbol" panose="05050102010706020507" pitchFamily="18" charset="2"/>
              </a:rPr>
              <a:t>R</a:t>
            </a:r>
            <a:r>
              <a:rPr lang="en-US" altLang="fa-IR" sz="1800">
                <a:sym typeface="Symbol" panose="05050102010706020507" pitchFamily="18" charset="2"/>
              </a:rPr>
              <a:t> </a:t>
            </a:r>
            <a:r>
              <a:rPr lang="en-US" altLang="fa-IR" sz="1800" i="1">
                <a:sym typeface="Symbol" panose="05050102010706020507" pitchFamily="18" charset="2"/>
              </a:rPr>
              <a:t> S</a:t>
            </a:r>
            <a:r>
              <a:rPr lang="en-US" altLang="fa-IR" sz="1800">
                <a:sym typeface="Symbol" panose="05050102010706020507" pitchFamily="18" charset="2"/>
              </a:rPr>
              <a:t> = </a:t>
            </a:r>
            <a:r>
              <a:rPr lang="en-US" altLang="fa-IR" sz="1800" i="1">
                <a:sym typeface="Symbol" panose="05050102010706020507" pitchFamily="18" charset="2"/>
              </a:rPr>
              <a:t></a:t>
            </a:r>
            <a:r>
              <a:rPr lang="en-US" altLang="fa-IR" sz="1800">
                <a:sym typeface="Symbol" panose="05050102010706020507" pitchFamily="18" charset="2"/>
              </a:rPr>
              <a:t>).</a:t>
            </a:r>
          </a:p>
          <a:p>
            <a:pPr>
              <a:tabLst>
                <a:tab pos="3149600" algn="ctr"/>
              </a:tabLst>
            </a:pPr>
            <a:r>
              <a:rPr lang="en-US" altLang="fa-IR" sz="1800">
                <a:sym typeface="Symbol" panose="05050102010706020507" pitchFamily="18" charset="2"/>
              </a:rPr>
              <a:t>If attributes of </a:t>
            </a:r>
            <a:r>
              <a:rPr lang="en-US" altLang="fa-IR" sz="1800" i="1">
                <a:sym typeface="Symbol" panose="05050102010706020507" pitchFamily="18" charset="2"/>
              </a:rPr>
              <a:t>r(R)</a:t>
            </a:r>
            <a:r>
              <a:rPr lang="en-US" altLang="fa-IR" sz="1800">
                <a:sym typeface="Symbol" panose="05050102010706020507" pitchFamily="18" charset="2"/>
              </a:rPr>
              <a:t> and </a:t>
            </a:r>
            <a:r>
              <a:rPr lang="en-US" altLang="fa-IR" sz="1800" i="1">
                <a:sym typeface="Symbol" panose="05050102010706020507" pitchFamily="18" charset="2"/>
              </a:rPr>
              <a:t>s(S</a:t>
            </a:r>
            <a:r>
              <a:rPr lang="en-US" altLang="fa-IR" sz="1800">
                <a:sym typeface="Symbol" panose="05050102010706020507" pitchFamily="18" charset="2"/>
              </a:rPr>
              <a:t>) are not disjoint, then renaming must be used.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Composition of Operations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762000"/>
            <a:ext cx="7848600" cy="4876800"/>
          </a:xfrm>
        </p:spPr>
        <p:txBody>
          <a:bodyPr/>
          <a:lstStyle/>
          <a:p>
            <a:r>
              <a:rPr lang="en-US" altLang="fa-IR" sz="1800"/>
              <a:t>Can build expressions using multiple operations</a:t>
            </a:r>
          </a:p>
          <a:p>
            <a:r>
              <a:rPr lang="en-US" altLang="fa-IR" sz="1800"/>
              <a:t>Example:  </a:t>
            </a:r>
            <a:r>
              <a:rPr lang="en-US" altLang="fa-IR" sz="1800">
                <a:sym typeface="Symbol" panose="05050102010706020507" pitchFamily="18" charset="2"/>
              </a:rPr>
              <a:t></a:t>
            </a:r>
            <a:r>
              <a:rPr lang="en-US" altLang="fa-IR" sz="1800" baseline="-25000">
                <a:sym typeface="Symbol" panose="05050102010706020507" pitchFamily="18" charset="2"/>
              </a:rPr>
              <a:t>A=C</a:t>
            </a:r>
            <a:r>
              <a:rPr lang="en-US" altLang="fa-IR" sz="1800">
                <a:sym typeface="Symbol" panose="05050102010706020507" pitchFamily="18" charset="2"/>
              </a:rPr>
              <a:t>(</a:t>
            </a:r>
            <a:r>
              <a:rPr lang="en-US" altLang="fa-IR" sz="1800" i="1">
                <a:sym typeface="Symbol" panose="05050102010706020507" pitchFamily="18" charset="2"/>
              </a:rPr>
              <a:t>r x s</a:t>
            </a:r>
            <a:r>
              <a:rPr lang="en-US" altLang="fa-IR" sz="1800">
                <a:sym typeface="Symbol" panose="05050102010706020507" pitchFamily="18" charset="2"/>
              </a:rPr>
              <a:t>)</a:t>
            </a:r>
          </a:p>
          <a:p>
            <a:pPr>
              <a:buFont typeface="Monotype Sorts" pitchFamily="2" charset="2"/>
              <a:buNone/>
            </a:pPr>
            <a:endParaRPr lang="en-US" altLang="fa-IR" sz="1800">
              <a:sym typeface="Symbol" panose="05050102010706020507" pitchFamily="18" charset="2"/>
            </a:endParaRPr>
          </a:p>
          <a:p>
            <a:r>
              <a:rPr lang="en-US" altLang="fa-IR" sz="1800" i="1">
                <a:sym typeface="Symbol" panose="05050102010706020507" pitchFamily="18" charset="2"/>
              </a:rPr>
              <a:t>r x s</a:t>
            </a:r>
          </a:p>
          <a:p>
            <a:endParaRPr lang="en-US" altLang="fa-IR" sz="1800" i="1">
              <a:sym typeface="Symbol" panose="05050102010706020507" pitchFamily="18" charset="2"/>
            </a:endParaRPr>
          </a:p>
          <a:p>
            <a:endParaRPr lang="en-US" altLang="fa-IR" sz="1800" i="1">
              <a:sym typeface="Symbol" panose="05050102010706020507" pitchFamily="18" charset="2"/>
            </a:endParaRPr>
          </a:p>
          <a:p>
            <a:endParaRPr lang="en-US" altLang="fa-IR" sz="1800" i="1">
              <a:sym typeface="Symbol" panose="05050102010706020507" pitchFamily="18" charset="2"/>
            </a:endParaRPr>
          </a:p>
          <a:p>
            <a:endParaRPr lang="en-US" altLang="fa-IR" sz="1800" i="1">
              <a:sym typeface="Symbol" panose="05050102010706020507" pitchFamily="18" charset="2"/>
            </a:endParaRPr>
          </a:p>
          <a:p>
            <a:endParaRPr lang="en-US" altLang="fa-IR" sz="1800" i="1">
              <a:sym typeface="Symbol" panose="05050102010706020507" pitchFamily="18" charset="2"/>
            </a:endParaRPr>
          </a:p>
          <a:p>
            <a:endParaRPr lang="en-US" altLang="fa-IR" sz="1800" i="1">
              <a:sym typeface="Symbol" panose="05050102010706020507" pitchFamily="18" charset="2"/>
            </a:endParaRPr>
          </a:p>
          <a:p>
            <a:endParaRPr lang="en-US" altLang="fa-IR" sz="1800">
              <a:sym typeface="Symbol" panose="05050102010706020507" pitchFamily="18" charset="2"/>
            </a:endParaRPr>
          </a:p>
          <a:p>
            <a:r>
              <a:rPr lang="en-US" altLang="fa-IR" sz="1800">
                <a:sym typeface="Symbol" panose="05050102010706020507" pitchFamily="18" charset="2"/>
              </a:rPr>
              <a:t></a:t>
            </a:r>
            <a:r>
              <a:rPr lang="en-US" altLang="fa-IR" sz="1800" baseline="-25000">
                <a:sym typeface="Symbol" panose="05050102010706020507" pitchFamily="18" charset="2"/>
              </a:rPr>
              <a:t>A=C</a:t>
            </a:r>
            <a:r>
              <a:rPr lang="en-US" altLang="fa-IR" sz="1800">
                <a:sym typeface="Symbol" panose="05050102010706020507" pitchFamily="18" charset="2"/>
              </a:rPr>
              <a:t>(</a:t>
            </a:r>
            <a:r>
              <a:rPr lang="en-US" altLang="fa-IR" sz="1800" i="1">
                <a:sym typeface="Symbol" panose="05050102010706020507" pitchFamily="18" charset="2"/>
              </a:rPr>
              <a:t>r x s</a:t>
            </a:r>
            <a:r>
              <a:rPr lang="en-US" altLang="fa-IR" sz="1800">
                <a:sym typeface="Symbol" panose="05050102010706020507" pitchFamily="18" charset="2"/>
              </a:rPr>
              <a:t>)</a:t>
            </a:r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3451225" y="2916238"/>
          <a:ext cx="139700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7" name="Equation" r:id="rId4" imgW="139639" imgH="291973" progId="Equation.3">
                  <p:embed/>
                </p:oleObj>
              </mc:Choice>
              <mc:Fallback>
                <p:oleObj name="Equation" r:id="rId4" imgW="139639" imgH="29197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1225" y="2916238"/>
                        <a:ext cx="139700" cy="290512"/>
                      </a:xfrm>
                      <a:prstGeom prst="rect">
                        <a:avLst/>
                      </a:prstGeom>
                      <a:solidFill>
                        <a:srgbClr val="F8F8F8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Text Box 25"/>
          <p:cNvSpPr txBox="1">
            <a:spLocks noChangeArrowheads="1"/>
          </p:cNvSpPr>
          <p:nvPr/>
        </p:nvSpPr>
        <p:spPr bwMode="auto">
          <a:xfrm>
            <a:off x="2438400" y="5610225"/>
            <a:ext cx="184150" cy="366713"/>
          </a:xfrm>
          <a:prstGeom prst="rect">
            <a:avLst/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en-IN" altLang="fa-IR" sz="1800"/>
          </a:p>
        </p:txBody>
      </p:sp>
      <p:pic>
        <p:nvPicPr>
          <p:cNvPr id="31750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763" y="1949450"/>
            <a:ext cx="1757362" cy="410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Rename Operation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4876800"/>
          </a:xfrm>
        </p:spPr>
        <p:txBody>
          <a:bodyPr/>
          <a:lstStyle/>
          <a:p>
            <a:r>
              <a:rPr lang="en-US" altLang="fa-IR" sz="1800"/>
              <a:t>Allows us to name, and therefore to refer to, the results of relational-algebra expressions.</a:t>
            </a:r>
          </a:p>
          <a:p>
            <a:r>
              <a:rPr lang="en-US" altLang="fa-IR" sz="1800"/>
              <a:t>Allows us to refer to a relation by more than one name.</a:t>
            </a:r>
          </a:p>
          <a:p>
            <a:r>
              <a:rPr lang="en-US" altLang="fa-IR" sz="1800"/>
              <a:t>Example:</a:t>
            </a:r>
          </a:p>
          <a:p>
            <a:pPr>
              <a:buFont typeface="Monotype Sorts" pitchFamily="2" charset="2"/>
              <a:buNone/>
            </a:pPr>
            <a:r>
              <a:rPr lang="en-US" altLang="fa-IR" sz="1800"/>
              <a:t> 				</a:t>
            </a:r>
            <a:r>
              <a:rPr lang="en-US" altLang="fa-IR" sz="2000" i="1">
                <a:sym typeface="Symbol" panose="05050102010706020507" pitchFamily="18" charset="2"/>
              </a:rPr>
              <a:t></a:t>
            </a:r>
            <a:r>
              <a:rPr lang="en-US" altLang="fa-IR" sz="1800" i="1"/>
              <a:t> </a:t>
            </a:r>
            <a:r>
              <a:rPr lang="en-US" altLang="fa-IR" sz="2400" i="1" baseline="-25000"/>
              <a:t>x</a:t>
            </a:r>
            <a:r>
              <a:rPr lang="en-US" altLang="fa-IR" sz="1800"/>
              <a:t> (</a:t>
            </a:r>
            <a:r>
              <a:rPr lang="en-US" altLang="fa-IR" sz="1800" i="1"/>
              <a:t>E</a:t>
            </a:r>
            <a:r>
              <a:rPr lang="en-US" altLang="fa-IR" sz="1800"/>
              <a:t>)</a:t>
            </a:r>
            <a:br>
              <a:rPr lang="en-US" altLang="fa-IR" sz="1800"/>
            </a:br>
            <a:endParaRPr lang="en-US" altLang="fa-IR" sz="1800"/>
          </a:p>
          <a:p>
            <a:pPr>
              <a:buFont typeface="Monotype Sorts" pitchFamily="2" charset="2"/>
              <a:buNone/>
            </a:pPr>
            <a:r>
              <a:rPr lang="en-US" altLang="fa-IR" sz="1800"/>
              <a:t>	returns the expression </a:t>
            </a:r>
            <a:r>
              <a:rPr lang="en-US" altLang="fa-IR" sz="1800" i="1"/>
              <a:t>E</a:t>
            </a:r>
            <a:r>
              <a:rPr lang="en-US" altLang="fa-IR" sz="1800"/>
              <a:t> under the name </a:t>
            </a:r>
            <a:r>
              <a:rPr lang="en-US" altLang="fa-IR" sz="1800" i="1"/>
              <a:t>X</a:t>
            </a:r>
            <a:endParaRPr lang="en-US" altLang="fa-IR" sz="1800"/>
          </a:p>
          <a:p>
            <a:r>
              <a:rPr lang="en-US" altLang="fa-IR" sz="1800"/>
              <a:t>If a relational-algebra expression </a:t>
            </a:r>
            <a:r>
              <a:rPr lang="en-US" altLang="fa-IR" sz="1800" i="1"/>
              <a:t>E</a:t>
            </a:r>
            <a:r>
              <a:rPr lang="en-US" altLang="fa-IR" sz="1800"/>
              <a:t> has arity </a:t>
            </a:r>
            <a:r>
              <a:rPr lang="en-US" altLang="fa-IR" sz="1800" i="1"/>
              <a:t>n</a:t>
            </a:r>
            <a:r>
              <a:rPr lang="en-US" altLang="fa-IR" sz="1800"/>
              <a:t>, then </a:t>
            </a:r>
          </a:p>
          <a:p>
            <a:pPr>
              <a:buFont typeface="Monotype Sorts" pitchFamily="2" charset="2"/>
              <a:buNone/>
            </a:pPr>
            <a:r>
              <a:rPr lang="en-US" altLang="fa-IR" sz="1800"/>
              <a:t>                                          </a:t>
            </a:r>
          </a:p>
          <a:p>
            <a:pPr>
              <a:buFont typeface="Monotype Sorts" pitchFamily="2" charset="2"/>
              <a:buNone/>
            </a:pPr>
            <a:endParaRPr lang="en-US" altLang="fa-IR" sz="1800"/>
          </a:p>
          <a:p>
            <a:pPr>
              <a:buFont typeface="Monotype Sorts" pitchFamily="2" charset="2"/>
              <a:buNone/>
            </a:pPr>
            <a:r>
              <a:rPr lang="en-US" altLang="fa-IR" sz="1800"/>
              <a:t>	returns the result of expression </a:t>
            </a:r>
            <a:r>
              <a:rPr lang="en-US" altLang="fa-IR" sz="1800" i="1"/>
              <a:t>E</a:t>
            </a:r>
            <a:r>
              <a:rPr lang="en-US" altLang="fa-IR" sz="1800"/>
              <a:t> under the name </a:t>
            </a:r>
            <a:r>
              <a:rPr lang="en-US" altLang="fa-IR" sz="1800" i="1"/>
              <a:t>X</a:t>
            </a:r>
            <a:r>
              <a:rPr lang="en-US" altLang="fa-IR" sz="1800"/>
              <a:t>, and with the</a:t>
            </a:r>
          </a:p>
          <a:p>
            <a:pPr>
              <a:buFont typeface="Monotype Sorts" pitchFamily="2" charset="2"/>
              <a:buNone/>
            </a:pPr>
            <a:r>
              <a:rPr lang="en-US" altLang="fa-IR" sz="1800"/>
              <a:t>	attributes renamed to </a:t>
            </a:r>
            <a:r>
              <a:rPr lang="en-US" altLang="fa-IR" sz="2000" i="1"/>
              <a:t>A</a:t>
            </a:r>
            <a:r>
              <a:rPr lang="en-US" altLang="fa-IR" sz="2400" i="1" baseline="-25000"/>
              <a:t>1</a:t>
            </a:r>
            <a:r>
              <a:rPr lang="en-US" altLang="fa-IR" sz="1800" i="1" baseline="-25000"/>
              <a:t> </a:t>
            </a:r>
            <a:r>
              <a:rPr lang="en-US" altLang="fa-IR" sz="2000" i="1"/>
              <a:t>, A</a:t>
            </a:r>
            <a:r>
              <a:rPr lang="en-US" altLang="fa-IR" sz="2400" i="1" baseline="-25000"/>
              <a:t>2</a:t>
            </a:r>
            <a:r>
              <a:rPr lang="en-US" altLang="fa-IR" sz="2000" i="1" baseline="-25000"/>
              <a:t> </a:t>
            </a:r>
            <a:r>
              <a:rPr lang="en-US" altLang="fa-IR" sz="2000" i="1"/>
              <a:t>, …., A</a:t>
            </a:r>
            <a:r>
              <a:rPr lang="en-US" altLang="fa-IR" sz="2400" i="1" baseline="-25000"/>
              <a:t>n</a:t>
            </a:r>
            <a:r>
              <a:rPr lang="en-US" altLang="fa-IR" sz="1800" i="1" baseline="-25000"/>
              <a:t> </a:t>
            </a:r>
            <a:r>
              <a:rPr lang="en-US" altLang="fa-IR" sz="1800"/>
              <a:t>.</a:t>
            </a:r>
          </a:p>
          <a:p>
            <a:endParaRPr lang="en-US" altLang="fa-IR" sz="1800"/>
          </a:p>
        </p:txBody>
      </p:sp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2671763" y="3944938"/>
          <a:ext cx="2979737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3" name="Equation" r:id="rId4" imgW="964781" imgH="266584" progId="Equation.3">
                  <p:embed/>
                </p:oleObj>
              </mc:Choice>
              <mc:Fallback>
                <p:oleObj name="Equation" r:id="rId4" imgW="964781" imgH="26658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3944938"/>
                        <a:ext cx="2979737" cy="66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Example Query</a:t>
            </a:r>
            <a:endParaRPr lang="en-IN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907337" cy="4903787"/>
          </a:xfrm>
        </p:spPr>
        <p:txBody>
          <a:bodyPr/>
          <a:lstStyle/>
          <a:p>
            <a:r>
              <a:rPr lang="en-US" altLang="fa-IR" sz="2000" dirty="0"/>
              <a:t>Find the largest salary in the university</a:t>
            </a:r>
          </a:p>
          <a:p>
            <a:pPr lvl="1"/>
            <a:r>
              <a:rPr lang="en-US" altLang="fa-IR" sz="2000" dirty="0">
                <a:sym typeface="Symbol" panose="05050102010706020507" pitchFamily="18" charset="2"/>
              </a:rPr>
              <a:t>Step 1: find instructor salaries that are less than some other instructor salary (i.e. not maximum)</a:t>
            </a:r>
          </a:p>
          <a:p>
            <a:pPr lvl="3"/>
            <a:r>
              <a:rPr lang="en-US" altLang="fa-IR" dirty="0">
                <a:sym typeface="Symbol" panose="05050102010706020507" pitchFamily="18" charset="2"/>
              </a:rPr>
              <a:t>using a copy of </a:t>
            </a:r>
            <a:r>
              <a:rPr lang="en-US" altLang="fa-IR" i="1" dirty="0">
                <a:sym typeface="Symbol" panose="05050102010706020507" pitchFamily="18" charset="2"/>
              </a:rPr>
              <a:t>instructor </a:t>
            </a:r>
            <a:r>
              <a:rPr lang="en-US" altLang="fa-IR" dirty="0">
                <a:sym typeface="Symbol" panose="05050102010706020507" pitchFamily="18" charset="2"/>
              </a:rPr>
              <a:t>under a new name </a:t>
            </a:r>
            <a:r>
              <a:rPr lang="en-US" altLang="fa-IR" i="1" dirty="0">
                <a:sym typeface="Symbol" panose="05050102010706020507" pitchFamily="18" charset="2"/>
              </a:rPr>
              <a:t>d</a:t>
            </a:r>
          </a:p>
          <a:p>
            <a:pPr lvl="2"/>
            <a:r>
              <a:rPr lang="en-US" altLang="fa-IR" sz="1800" dirty="0">
                <a:sym typeface="Symbol" panose="05050102010706020507" pitchFamily="18" charset="2"/>
              </a:rPr>
              <a:t></a:t>
            </a:r>
            <a:r>
              <a:rPr lang="en-US" altLang="fa-IR" i="1" baseline="-25000" dirty="0" err="1"/>
              <a:t>instructor.salary</a:t>
            </a:r>
            <a:r>
              <a:rPr lang="en-US" altLang="fa-IR" sz="1600" dirty="0"/>
              <a:t> </a:t>
            </a:r>
            <a:r>
              <a:rPr lang="en-US" altLang="fa-IR" sz="2000" dirty="0"/>
              <a:t>(</a:t>
            </a:r>
            <a:r>
              <a:rPr lang="en-US" altLang="fa-IR" sz="2000" i="1" dirty="0">
                <a:sym typeface="Symbol" panose="05050102010706020507" pitchFamily="18" charset="2"/>
              </a:rPr>
              <a:t></a:t>
            </a:r>
            <a:r>
              <a:rPr lang="en-US" altLang="fa-IR" sz="2000" dirty="0">
                <a:sym typeface="Symbol" panose="05050102010706020507" pitchFamily="18" charset="2"/>
              </a:rPr>
              <a:t> </a:t>
            </a:r>
            <a:r>
              <a:rPr lang="en-US" altLang="fa-IR" i="1" baseline="-25000" dirty="0" err="1">
                <a:sym typeface="Symbol" panose="05050102010706020507" pitchFamily="18" charset="2"/>
              </a:rPr>
              <a:t>instructor.salary</a:t>
            </a:r>
            <a:r>
              <a:rPr lang="en-US" altLang="fa-IR" i="1" baseline="-25000" dirty="0">
                <a:sym typeface="Symbol" panose="05050102010706020507" pitchFamily="18" charset="2"/>
              </a:rPr>
              <a:t> &lt; </a:t>
            </a:r>
            <a:r>
              <a:rPr lang="en-US" altLang="fa-IR" i="1" baseline="-25000" dirty="0" err="1">
                <a:sym typeface="Symbol" panose="05050102010706020507" pitchFamily="18" charset="2"/>
              </a:rPr>
              <a:t>d.salary</a:t>
            </a:r>
            <a:r>
              <a:rPr lang="en-US" altLang="fa-IR" i="1" baseline="-25000" dirty="0">
                <a:sym typeface="Symbol" panose="05050102010706020507" pitchFamily="18" charset="2"/>
              </a:rPr>
              <a:t>  </a:t>
            </a:r>
            <a:br>
              <a:rPr lang="en-US" altLang="fa-IR" i="1" baseline="-25000" dirty="0">
                <a:sym typeface="Symbol" panose="05050102010706020507" pitchFamily="18" charset="2"/>
              </a:rPr>
            </a:br>
            <a:r>
              <a:rPr lang="en-US" altLang="fa-IR" i="1" baseline="-25000" dirty="0">
                <a:sym typeface="Symbol" panose="05050102010706020507" pitchFamily="18" charset="2"/>
              </a:rPr>
              <a:t>                                      </a:t>
            </a:r>
            <a:r>
              <a:rPr lang="en-US" altLang="fa-IR" sz="2000" dirty="0">
                <a:sym typeface="Symbol" panose="05050102010706020507" pitchFamily="18" charset="2"/>
              </a:rPr>
              <a:t>(</a:t>
            </a:r>
            <a:r>
              <a:rPr lang="en-US" altLang="fa-IR" sz="2000" i="1" dirty="0">
                <a:sym typeface="Symbol" panose="05050102010706020507" pitchFamily="18" charset="2"/>
              </a:rPr>
              <a:t>instructor x </a:t>
            </a:r>
            <a:r>
              <a:rPr lang="en-US" altLang="fa-IR" i="1" dirty="0">
                <a:sym typeface="Symbol" panose="05050102010706020507" pitchFamily="18" charset="2"/>
              </a:rPr>
              <a:t></a:t>
            </a:r>
            <a:r>
              <a:rPr lang="en-US" altLang="fa-IR" sz="2800" i="1" baseline="-25000" dirty="0"/>
              <a:t>d</a:t>
            </a:r>
            <a:r>
              <a:rPr lang="en-US" altLang="fa-IR" sz="1600" dirty="0"/>
              <a:t> </a:t>
            </a:r>
            <a:r>
              <a:rPr lang="en-US" altLang="fa-IR" sz="2000" i="1" dirty="0">
                <a:sym typeface="Symbol" panose="05050102010706020507" pitchFamily="18" charset="2"/>
              </a:rPr>
              <a:t>(instructor</a:t>
            </a:r>
            <a:r>
              <a:rPr lang="en-US" altLang="fa-IR" sz="2000" dirty="0">
                <a:sym typeface="Symbol" panose="05050102010706020507" pitchFamily="18" charset="2"/>
              </a:rPr>
              <a:t>)))  </a:t>
            </a:r>
          </a:p>
          <a:p>
            <a:pPr lvl="1"/>
            <a:r>
              <a:rPr lang="en-US" altLang="fa-IR" sz="2000" dirty="0">
                <a:sym typeface="Symbol" panose="05050102010706020507" pitchFamily="18" charset="2"/>
              </a:rPr>
              <a:t>Step 2: Find the largest salary</a:t>
            </a:r>
          </a:p>
          <a:p>
            <a:pPr lvl="2"/>
            <a:r>
              <a:rPr lang="en-US" altLang="fa-IR" sz="1800" dirty="0">
                <a:sym typeface="Symbol" panose="05050102010706020507" pitchFamily="18" charset="2"/>
              </a:rPr>
              <a:t></a:t>
            </a:r>
            <a:r>
              <a:rPr lang="en-US" altLang="fa-IR" i="1" baseline="-25000" dirty="0"/>
              <a:t>salary </a:t>
            </a:r>
            <a:r>
              <a:rPr lang="en-US" altLang="fa-IR" sz="2000" dirty="0">
                <a:sym typeface="Symbol" panose="05050102010706020507" pitchFamily="18" charset="2"/>
              </a:rPr>
              <a:t>(</a:t>
            </a:r>
            <a:r>
              <a:rPr lang="en-US" altLang="fa-IR" sz="2000" i="1" dirty="0">
                <a:sym typeface="Symbol" panose="05050102010706020507" pitchFamily="18" charset="2"/>
              </a:rPr>
              <a:t>instructor</a:t>
            </a:r>
            <a:r>
              <a:rPr lang="en-US" altLang="fa-IR" sz="2000" dirty="0">
                <a:sym typeface="Symbol" panose="05050102010706020507" pitchFamily="18" charset="2"/>
              </a:rPr>
              <a:t>) </a:t>
            </a:r>
            <a:r>
              <a:rPr lang="en-US" altLang="fa-IR" sz="2000" i="1" dirty="0">
                <a:sym typeface="Symbol" panose="05050102010706020507" pitchFamily="18" charset="2"/>
              </a:rPr>
              <a:t>– </a:t>
            </a:r>
            <a:br>
              <a:rPr lang="en-US" altLang="fa-IR" sz="2000" i="1" dirty="0">
                <a:sym typeface="Symbol" panose="05050102010706020507" pitchFamily="18" charset="2"/>
              </a:rPr>
            </a:br>
            <a:r>
              <a:rPr lang="en-US" altLang="fa-IR" sz="2000" i="1" dirty="0">
                <a:sym typeface="Symbol" panose="05050102010706020507" pitchFamily="18" charset="2"/>
              </a:rPr>
              <a:t>   </a:t>
            </a:r>
            <a:r>
              <a:rPr lang="en-US" altLang="fa-IR" sz="1800" dirty="0">
                <a:sym typeface="Symbol" panose="05050102010706020507" pitchFamily="18" charset="2"/>
              </a:rPr>
              <a:t></a:t>
            </a:r>
            <a:r>
              <a:rPr lang="en-US" altLang="fa-IR" i="1" baseline="-25000" dirty="0" err="1"/>
              <a:t>instructor.salary</a:t>
            </a:r>
            <a:r>
              <a:rPr lang="en-US" altLang="fa-IR" sz="1600" dirty="0"/>
              <a:t> </a:t>
            </a:r>
            <a:r>
              <a:rPr lang="en-US" altLang="fa-IR" sz="2000" dirty="0"/>
              <a:t>(</a:t>
            </a:r>
            <a:r>
              <a:rPr lang="en-US" altLang="fa-IR" sz="2000" i="1" dirty="0">
                <a:sym typeface="Symbol" panose="05050102010706020507" pitchFamily="18" charset="2"/>
              </a:rPr>
              <a:t></a:t>
            </a:r>
            <a:r>
              <a:rPr lang="en-US" altLang="fa-IR" sz="2000" dirty="0">
                <a:sym typeface="Symbol" panose="05050102010706020507" pitchFamily="18" charset="2"/>
              </a:rPr>
              <a:t> </a:t>
            </a:r>
            <a:r>
              <a:rPr lang="en-US" altLang="fa-IR" i="1" baseline="-25000" dirty="0" err="1">
                <a:sym typeface="Symbol" panose="05050102010706020507" pitchFamily="18" charset="2"/>
              </a:rPr>
              <a:t>instructor.salary</a:t>
            </a:r>
            <a:r>
              <a:rPr lang="en-US" altLang="fa-IR" i="1" baseline="-25000" dirty="0">
                <a:sym typeface="Symbol" panose="05050102010706020507" pitchFamily="18" charset="2"/>
              </a:rPr>
              <a:t> &lt; </a:t>
            </a:r>
            <a:r>
              <a:rPr lang="en-US" altLang="fa-IR" i="1" baseline="-25000" dirty="0" err="1">
                <a:sym typeface="Symbol" panose="05050102010706020507" pitchFamily="18" charset="2"/>
              </a:rPr>
              <a:t>d.salary</a:t>
            </a:r>
            <a:r>
              <a:rPr lang="en-US" altLang="fa-IR" i="1" baseline="-25000" dirty="0">
                <a:sym typeface="Symbol" panose="05050102010706020507" pitchFamily="18" charset="2"/>
              </a:rPr>
              <a:t>  </a:t>
            </a:r>
            <a:br>
              <a:rPr lang="en-US" altLang="fa-IR" i="1" baseline="-25000" dirty="0">
                <a:sym typeface="Symbol" panose="05050102010706020507" pitchFamily="18" charset="2"/>
              </a:rPr>
            </a:br>
            <a:r>
              <a:rPr lang="en-US" altLang="fa-IR" i="1" baseline="-25000" dirty="0">
                <a:sym typeface="Symbol" panose="05050102010706020507" pitchFamily="18" charset="2"/>
              </a:rPr>
              <a:t>                                       </a:t>
            </a:r>
            <a:r>
              <a:rPr lang="en-US" altLang="fa-IR" sz="2000" dirty="0">
                <a:sym typeface="Symbol" panose="05050102010706020507" pitchFamily="18" charset="2"/>
              </a:rPr>
              <a:t>(</a:t>
            </a:r>
            <a:r>
              <a:rPr lang="en-US" altLang="fa-IR" sz="2000" i="1" dirty="0">
                <a:sym typeface="Symbol" panose="05050102010706020507" pitchFamily="18" charset="2"/>
              </a:rPr>
              <a:t>instructor x </a:t>
            </a:r>
            <a:r>
              <a:rPr lang="en-US" altLang="fa-IR" i="1" dirty="0">
                <a:sym typeface="Symbol" panose="05050102010706020507" pitchFamily="18" charset="2"/>
              </a:rPr>
              <a:t></a:t>
            </a:r>
            <a:r>
              <a:rPr lang="en-US" altLang="fa-IR" sz="2800" i="1" baseline="-25000" dirty="0"/>
              <a:t>d</a:t>
            </a:r>
            <a:r>
              <a:rPr lang="en-US" altLang="fa-IR" sz="1600" dirty="0"/>
              <a:t> </a:t>
            </a:r>
            <a:r>
              <a:rPr lang="en-US" altLang="fa-IR" sz="2000" i="1" dirty="0">
                <a:sym typeface="Symbol" panose="05050102010706020507" pitchFamily="18" charset="2"/>
              </a:rPr>
              <a:t>(instructor</a:t>
            </a:r>
            <a:r>
              <a:rPr lang="en-US" altLang="fa-IR" sz="2000" dirty="0">
                <a:sym typeface="Symbol" panose="05050102010706020507" pitchFamily="18" charset="2"/>
              </a:rPr>
              <a:t>))) </a:t>
            </a:r>
            <a:endParaRPr lang="en-IN" altLang="fa-IR" sz="20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Example Queries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8153400" cy="698500"/>
          </a:xfrm>
        </p:spPr>
        <p:txBody>
          <a:bodyPr/>
          <a:lstStyle/>
          <a:p>
            <a:r>
              <a:rPr lang="en-US" altLang="fa-IR" sz="1800" dirty="0"/>
              <a:t>Find the </a:t>
            </a:r>
            <a:r>
              <a:rPr lang="en-US" altLang="fa-IR" sz="1800" dirty="0">
                <a:solidFill>
                  <a:schemeClr val="bg1">
                    <a:lumMod val="50000"/>
                  </a:schemeClr>
                </a:solidFill>
              </a:rPr>
              <a:t>names of all instructors</a:t>
            </a:r>
            <a:r>
              <a:rPr lang="en-US" altLang="fa-IR" sz="1800" dirty="0"/>
              <a:t> in the </a:t>
            </a:r>
            <a:r>
              <a:rPr lang="en-US" altLang="fa-IR" sz="1800" dirty="0">
                <a:solidFill>
                  <a:schemeClr val="bg1">
                    <a:lumMod val="50000"/>
                  </a:schemeClr>
                </a:solidFill>
              </a:rPr>
              <a:t>Physics department</a:t>
            </a:r>
            <a:r>
              <a:rPr lang="en-US" altLang="fa-IR" sz="1800" dirty="0"/>
              <a:t>, along with the </a:t>
            </a:r>
            <a:r>
              <a:rPr lang="en-US" altLang="fa-IR" sz="1800" i="1" dirty="0" err="1"/>
              <a:t>course_id</a:t>
            </a:r>
            <a:r>
              <a:rPr lang="en-US" altLang="fa-IR" sz="1800" i="1" dirty="0"/>
              <a:t> </a:t>
            </a:r>
            <a:r>
              <a:rPr lang="en-US" altLang="fa-IR" sz="1800" dirty="0"/>
              <a:t>of all courses they have taught</a:t>
            </a:r>
          </a:p>
        </p:txBody>
      </p:sp>
      <p:sp>
        <p:nvSpPr>
          <p:cNvPr id="539653" name="Text Box 5"/>
          <p:cNvSpPr txBox="1">
            <a:spLocks noChangeArrowheads="1"/>
          </p:cNvSpPr>
          <p:nvPr/>
        </p:nvSpPr>
        <p:spPr bwMode="auto">
          <a:xfrm>
            <a:off x="730250" y="1841500"/>
            <a:ext cx="86614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93750" indent="-3365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lvl="1">
              <a:lnSpc>
                <a:spcPct val="120000"/>
              </a:lnSpc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</a:pPr>
            <a:r>
              <a:rPr kumimoji="1" lang="en-US" altLang="fa-IR" dirty="0"/>
              <a:t>Query 1</a:t>
            </a:r>
            <a:br>
              <a:rPr kumimoji="1" lang="en-US" altLang="fa-IR" dirty="0"/>
            </a:br>
            <a:r>
              <a:rPr kumimoji="1" lang="en-US" altLang="fa-IR" dirty="0"/>
              <a:t>  </a:t>
            </a:r>
            <a:r>
              <a:rPr kumimoji="1" lang="en-US" altLang="fa-IR" sz="2400" dirty="0">
                <a:sym typeface="Symbol" panose="05050102010706020507" pitchFamily="18" charset="2"/>
              </a:rPr>
              <a:t></a:t>
            </a:r>
            <a:r>
              <a:rPr kumimoji="1" lang="en-US" altLang="fa-IR" sz="2400" i="1" baseline="-25000" dirty="0" err="1">
                <a:sym typeface="Symbol" panose="05050102010706020507" pitchFamily="18" charset="2"/>
              </a:rPr>
              <a:t>instructor.ID,course_id</a:t>
            </a:r>
            <a:r>
              <a:rPr kumimoji="1" lang="en-US" altLang="fa-IR" sz="2400" baseline="-25000" dirty="0">
                <a:sym typeface="Symbol" panose="05050102010706020507" pitchFamily="18" charset="2"/>
              </a:rPr>
              <a:t> </a:t>
            </a:r>
            <a:r>
              <a:rPr kumimoji="1" lang="en-US" altLang="fa-IR" sz="2400" dirty="0">
                <a:sym typeface="Symbol" panose="05050102010706020507" pitchFamily="18" charset="2"/>
              </a:rPr>
              <a:t>(</a:t>
            </a:r>
            <a:r>
              <a:rPr kumimoji="1" lang="en-US" altLang="fa-IR" sz="2400" i="1" baseline="-25000" dirty="0" err="1">
                <a:sym typeface="Symbol" panose="05050102010706020507" pitchFamily="18" charset="2"/>
              </a:rPr>
              <a:t>dept_name</a:t>
            </a:r>
            <a:r>
              <a:rPr kumimoji="1" lang="en-US" altLang="fa-IR" sz="2400" i="1" baseline="-25000" dirty="0">
                <a:sym typeface="Symbol" panose="05050102010706020507" pitchFamily="18" charset="2"/>
              </a:rPr>
              <a:t>=“</a:t>
            </a:r>
            <a:r>
              <a:rPr kumimoji="1" lang="en-US" altLang="fa-IR" sz="2400" baseline="-25000" dirty="0">
                <a:sym typeface="Symbol" panose="05050102010706020507" pitchFamily="18" charset="2"/>
              </a:rPr>
              <a:t>Physics”</a:t>
            </a:r>
            <a:r>
              <a:rPr kumimoji="1" lang="en-US" altLang="fa-IR" sz="2800" baseline="-25000" dirty="0">
                <a:sym typeface="Symbol" panose="05050102010706020507" pitchFamily="18" charset="2"/>
              </a:rPr>
              <a:t> </a:t>
            </a:r>
            <a:r>
              <a:rPr kumimoji="1" lang="en-US" altLang="fa-IR" sz="2400" dirty="0">
                <a:sym typeface="Symbol" panose="05050102010706020507" pitchFamily="18" charset="2"/>
              </a:rPr>
              <a:t>(</a:t>
            </a:r>
            <a:br>
              <a:rPr kumimoji="1" lang="en-US" altLang="fa-IR" sz="2400" dirty="0">
                <a:sym typeface="Symbol" panose="05050102010706020507" pitchFamily="18" charset="2"/>
              </a:rPr>
            </a:br>
            <a:r>
              <a:rPr kumimoji="1" lang="en-US" altLang="fa-IR" sz="2400" dirty="0">
                <a:sym typeface="Symbol" panose="05050102010706020507" pitchFamily="18" charset="2"/>
              </a:rPr>
              <a:t>                    </a:t>
            </a:r>
            <a:r>
              <a:rPr kumimoji="1" lang="en-US" altLang="fa-IR" sz="2400" i="1" baseline="-25000" dirty="0">
                <a:sym typeface="Symbol" panose="05050102010706020507" pitchFamily="18" charset="2"/>
              </a:rPr>
              <a:t>instructor.ID=teaches.ID</a:t>
            </a:r>
            <a:r>
              <a:rPr kumimoji="1" lang="en-US" altLang="fa-IR" sz="2400" dirty="0">
                <a:sym typeface="Symbol" panose="05050102010706020507" pitchFamily="18" charset="2"/>
              </a:rPr>
              <a:t> </a:t>
            </a:r>
            <a:r>
              <a:rPr kumimoji="1" lang="en-US" altLang="fa-IR" sz="2000" dirty="0">
                <a:sym typeface="Symbol" panose="05050102010706020507" pitchFamily="18" charset="2"/>
              </a:rPr>
              <a:t>(</a:t>
            </a:r>
            <a:r>
              <a:rPr kumimoji="1" lang="en-US" altLang="fa-IR" sz="2000" i="1" dirty="0">
                <a:sym typeface="Symbol" panose="05050102010706020507" pitchFamily="18" charset="2"/>
              </a:rPr>
              <a:t>instructor</a:t>
            </a:r>
            <a:r>
              <a:rPr kumimoji="1" lang="en-US" altLang="fa-IR" sz="2000" dirty="0">
                <a:sym typeface="Symbol" panose="05050102010706020507" pitchFamily="18" charset="2"/>
              </a:rPr>
              <a:t> x </a:t>
            </a:r>
            <a:r>
              <a:rPr kumimoji="1" lang="en-US" altLang="fa-IR" sz="2000" i="1" dirty="0">
                <a:sym typeface="Symbol" panose="05050102010706020507" pitchFamily="18" charset="2"/>
              </a:rPr>
              <a:t>teaches</a:t>
            </a:r>
            <a:r>
              <a:rPr kumimoji="1" lang="en-US" altLang="fa-IR" sz="2000" dirty="0">
                <a:sym typeface="Symbol" panose="05050102010706020507" pitchFamily="18" charset="2"/>
              </a:rPr>
              <a:t>)))</a:t>
            </a:r>
          </a:p>
          <a:p>
            <a:endParaRPr lang="en-US" altLang="fa-IR" sz="2000" dirty="0"/>
          </a:p>
        </p:txBody>
      </p:sp>
      <p:sp>
        <p:nvSpPr>
          <p:cNvPr id="539654" name="Text Box 6"/>
          <p:cNvSpPr txBox="1">
            <a:spLocks noChangeArrowheads="1"/>
          </p:cNvSpPr>
          <p:nvPr/>
        </p:nvSpPr>
        <p:spPr bwMode="auto">
          <a:xfrm>
            <a:off x="857250" y="3427413"/>
            <a:ext cx="86614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93750" indent="-3365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lvl="1">
              <a:lnSpc>
                <a:spcPct val="120000"/>
              </a:lnSpc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</a:pPr>
            <a:r>
              <a:rPr kumimoji="1" lang="en-US" altLang="fa-IR"/>
              <a:t>Query 2</a:t>
            </a:r>
            <a:br>
              <a:rPr kumimoji="1" lang="en-US" altLang="fa-IR"/>
            </a:br>
            <a:r>
              <a:rPr kumimoji="1" lang="en-US" altLang="fa-IR"/>
              <a:t>  </a:t>
            </a:r>
            <a:r>
              <a:rPr kumimoji="1" lang="en-US" altLang="fa-IR" sz="2400">
                <a:sym typeface="Symbol" panose="05050102010706020507" pitchFamily="18" charset="2"/>
              </a:rPr>
              <a:t></a:t>
            </a:r>
            <a:r>
              <a:rPr kumimoji="1" lang="en-US" altLang="fa-IR" sz="2400" i="1" baseline="-25000">
                <a:sym typeface="Symbol" panose="05050102010706020507" pitchFamily="18" charset="2"/>
              </a:rPr>
              <a:t>instructor.ID,course_id</a:t>
            </a:r>
            <a:r>
              <a:rPr kumimoji="1" lang="en-US" altLang="fa-IR" sz="2800" baseline="-25000">
                <a:sym typeface="Symbol" panose="05050102010706020507" pitchFamily="18" charset="2"/>
              </a:rPr>
              <a:t> </a:t>
            </a:r>
            <a:r>
              <a:rPr kumimoji="1" lang="en-US" altLang="fa-IR" sz="2400">
                <a:sym typeface="Symbol" panose="05050102010706020507" pitchFamily="18" charset="2"/>
              </a:rPr>
              <a:t>(</a:t>
            </a:r>
            <a:r>
              <a:rPr kumimoji="1" lang="en-US" altLang="fa-IR" sz="2400" i="1" baseline="-25000">
                <a:sym typeface="Symbol" panose="05050102010706020507" pitchFamily="18" charset="2"/>
              </a:rPr>
              <a:t>instructor.ID=teaches.ID</a:t>
            </a:r>
            <a:r>
              <a:rPr kumimoji="1" lang="en-US" altLang="fa-IR" sz="2800" baseline="-25000">
                <a:sym typeface="Symbol" panose="05050102010706020507" pitchFamily="18" charset="2"/>
              </a:rPr>
              <a:t> </a:t>
            </a:r>
            <a:r>
              <a:rPr kumimoji="1" lang="en-US" altLang="fa-IR" sz="2400">
                <a:sym typeface="Symbol" panose="05050102010706020507" pitchFamily="18" charset="2"/>
              </a:rPr>
              <a:t>(</a:t>
            </a:r>
            <a:br>
              <a:rPr kumimoji="1" lang="en-US" altLang="fa-IR" sz="2400">
                <a:sym typeface="Symbol" panose="05050102010706020507" pitchFamily="18" charset="2"/>
              </a:rPr>
            </a:br>
            <a:r>
              <a:rPr kumimoji="1" lang="en-US" altLang="fa-IR" sz="2400">
                <a:sym typeface="Symbol" panose="05050102010706020507" pitchFamily="18" charset="2"/>
              </a:rPr>
              <a:t>                    </a:t>
            </a:r>
            <a:r>
              <a:rPr kumimoji="1" lang="en-US" altLang="fa-IR" sz="2400" i="1" baseline="-25000">
                <a:sym typeface="Symbol" panose="05050102010706020507" pitchFamily="18" charset="2"/>
              </a:rPr>
              <a:t>dept_name=“</a:t>
            </a:r>
            <a:r>
              <a:rPr kumimoji="1" lang="en-US" altLang="fa-IR" sz="2400" baseline="-25000">
                <a:sym typeface="Symbol" panose="05050102010706020507" pitchFamily="18" charset="2"/>
              </a:rPr>
              <a:t>Physics”</a:t>
            </a:r>
            <a:r>
              <a:rPr kumimoji="1" lang="en-US" altLang="fa-IR" sz="2400">
                <a:sym typeface="Symbol" panose="05050102010706020507" pitchFamily="18" charset="2"/>
              </a:rPr>
              <a:t> </a:t>
            </a:r>
            <a:r>
              <a:rPr kumimoji="1" lang="en-US" altLang="fa-IR" sz="2000">
                <a:sym typeface="Symbol" panose="05050102010706020507" pitchFamily="18" charset="2"/>
              </a:rPr>
              <a:t>(</a:t>
            </a:r>
            <a:r>
              <a:rPr kumimoji="1" lang="en-US" altLang="fa-IR" sz="2000" i="1">
                <a:sym typeface="Symbol" panose="05050102010706020507" pitchFamily="18" charset="2"/>
              </a:rPr>
              <a:t>instructor)</a:t>
            </a:r>
            <a:r>
              <a:rPr kumimoji="1" lang="en-US" altLang="fa-IR" sz="2000">
                <a:sym typeface="Symbol" panose="05050102010706020507" pitchFamily="18" charset="2"/>
              </a:rPr>
              <a:t> x </a:t>
            </a:r>
            <a:r>
              <a:rPr kumimoji="1" lang="en-US" altLang="fa-IR" sz="2000" i="1">
                <a:sym typeface="Symbol" panose="05050102010706020507" pitchFamily="18" charset="2"/>
              </a:rPr>
              <a:t>teaches</a:t>
            </a:r>
            <a:r>
              <a:rPr kumimoji="1" lang="en-US" altLang="fa-IR" sz="2000">
                <a:sym typeface="Symbol" panose="05050102010706020507" pitchFamily="18" charset="2"/>
              </a:rPr>
              <a:t>))</a:t>
            </a:r>
          </a:p>
          <a:p>
            <a:endParaRPr lang="en-US" altLang="fa-IR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3" grpId="0" autoUpdateAnimBg="0"/>
      <p:bldP spid="53965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Formal Definition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487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fa-IR" sz="1800"/>
              <a:t>A basic expression in the relational algebra consists of either one of the following:</a:t>
            </a:r>
          </a:p>
          <a:p>
            <a:pPr lvl="1">
              <a:lnSpc>
                <a:spcPct val="110000"/>
              </a:lnSpc>
            </a:pPr>
            <a:r>
              <a:rPr lang="en-US" altLang="fa-IR" sz="1800"/>
              <a:t>A relation in the database</a:t>
            </a:r>
          </a:p>
          <a:p>
            <a:pPr lvl="1">
              <a:lnSpc>
                <a:spcPct val="110000"/>
              </a:lnSpc>
            </a:pPr>
            <a:r>
              <a:rPr lang="en-US" altLang="fa-IR" sz="1800"/>
              <a:t>A constant relation</a:t>
            </a:r>
          </a:p>
          <a:p>
            <a:pPr>
              <a:lnSpc>
                <a:spcPct val="110000"/>
              </a:lnSpc>
            </a:pPr>
            <a:r>
              <a:rPr lang="en-US" altLang="fa-IR" sz="1800"/>
              <a:t>Let </a:t>
            </a:r>
            <a:r>
              <a:rPr lang="en-US" altLang="fa-IR" sz="1800" i="1"/>
              <a:t>E</a:t>
            </a:r>
            <a:r>
              <a:rPr lang="en-US" altLang="fa-IR" sz="1800" i="1" baseline="-25000"/>
              <a:t>1</a:t>
            </a:r>
            <a:r>
              <a:rPr lang="en-US" altLang="fa-IR" sz="1800"/>
              <a:t> and </a:t>
            </a:r>
            <a:r>
              <a:rPr lang="en-US" altLang="fa-IR" sz="1800" i="1"/>
              <a:t>E</a:t>
            </a:r>
            <a:r>
              <a:rPr lang="en-US" altLang="fa-IR" sz="1800" i="1" baseline="-25000"/>
              <a:t>2</a:t>
            </a:r>
            <a:r>
              <a:rPr lang="en-US" altLang="fa-IR" sz="1800"/>
              <a:t>  be relational-algebra expressions; the following are all relational-algebra expressions:</a:t>
            </a:r>
          </a:p>
          <a:p>
            <a:pPr lvl="1">
              <a:lnSpc>
                <a:spcPct val="110000"/>
              </a:lnSpc>
            </a:pPr>
            <a:r>
              <a:rPr lang="en-US" altLang="fa-IR" sz="1800" i="1"/>
              <a:t>E</a:t>
            </a:r>
            <a:r>
              <a:rPr lang="en-US" altLang="fa-IR" sz="2400" i="1" baseline="-25000"/>
              <a:t>1</a:t>
            </a:r>
            <a:r>
              <a:rPr lang="en-US" altLang="fa-IR" sz="1800"/>
              <a:t> </a:t>
            </a:r>
            <a:r>
              <a:rPr lang="en-US" altLang="fa-IR" sz="1800">
                <a:sym typeface="Symbol" panose="05050102010706020507" pitchFamily="18" charset="2"/>
              </a:rPr>
              <a:t> </a:t>
            </a:r>
            <a:r>
              <a:rPr lang="en-US" altLang="fa-IR" sz="1800" i="1">
                <a:sym typeface="Symbol" panose="05050102010706020507" pitchFamily="18" charset="2"/>
              </a:rPr>
              <a:t>E</a:t>
            </a:r>
            <a:r>
              <a:rPr lang="en-US" altLang="fa-IR" sz="2400" i="1" baseline="-25000">
                <a:sym typeface="Symbol" panose="05050102010706020507" pitchFamily="18" charset="2"/>
              </a:rPr>
              <a:t>2</a:t>
            </a:r>
            <a:endParaRPr lang="en-US" altLang="fa-IR" sz="2400">
              <a:sym typeface="Symbol" panose="05050102010706020507" pitchFamily="18" charset="2"/>
            </a:endParaRPr>
          </a:p>
          <a:p>
            <a:pPr lvl="1">
              <a:lnSpc>
                <a:spcPct val="110000"/>
              </a:lnSpc>
            </a:pPr>
            <a:r>
              <a:rPr lang="en-US" altLang="fa-IR" sz="1800" i="1">
                <a:sym typeface="Symbol" panose="05050102010706020507" pitchFamily="18" charset="2"/>
              </a:rPr>
              <a:t>E</a:t>
            </a:r>
            <a:r>
              <a:rPr lang="en-US" altLang="fa-IR" sz="2400" i="1" baseline="-25000">
                <a:sym typeface="Symbol" panose="05050102010706020507" pitchFamily="18" charset="2"/>
              </a:rPr>
              <a:t>1</a:t>
            </a:r>
            <a:r>
              <a:rPr lang="en-US" altLang="fa-IR" sz="1800">
                <a:sym typeface="Symbol" panose="05050102010706020507" pitchFamily="18" charset="2"/>
              </a:rPr>
              <a:t> </a:t>
            </a:r>
            <a:r>
              <a:rPr lang="en-US" altLang="fa-IR" sz="1800"/>
              <a:t>–</a:t>
            </a:r>
            <a:r>
              <a:rPr lang="en-US" altLang="fa-IR" sz="1800">
                <a:sym typeface="Symbol" panose="05050102010706020507" pitchFamily="18" charset="2"/>
              </a:rPr>
              <a:t> </a:t>
            </a:r>
            <a:r>
              <a:rPr lang="en-US" altLang="fa-IR" sz="1800" i="1">
                <a:sym typeface="Symbol" panose="05050102010706020507" pitchFamily="18" charset="2"/>
              </a:rPr>
              <a:t>E</a:t>
            </a:r>
            <a:r>
              <a:rPr lang="en-US" altLang="fa-IR" sz="2400" i="1" baseline="-25000">
                <a:sym typeface="Symbol" panose="05050102010706020507" pitchFamily="18" charset="2"/>
              </a:rPr>
              <a:t>2</a:t>
            </a:r>
            <a:endParaRPr lang="en-US" altLang="fa-IR" sz="2400"/>
          </a:p>
          <a:p>
            <a:pPr lvl="1">
              <a:lnSpc>
                <a:spcPct val="110000"/>
              </a:lnSpc>
            </a:pPr>
            <a:r>
              <a:rPr lang="en-US" altLang="fa-IR" sz="1800" i="1"/>
              <a:t>E</a:t>
            </a:r>
            <a:r>
              <a:rPr lang="en-US" altLang="fa-IR" sz="2400" i="1" baseline="-25000"/>
              <a:t>1</a:t>
            </a:r>
            <a:r>
              <a:rPr lang="en-US" altLang="fa-IR" sz="1800"/>
              <a:t> x </a:t>
            </a:r>
            <a:r>
              <a:rPr lang="en-US" altLang="fa-IR" sz="1800" i="1"/>
              <a:t>E</a:t>
            </a:r>
            <a:r>
              <a:rPr lang="en-US" altLang="fa-IR" sz="2400" i="1" baseline="-25000"/>
              <a:t>2</a:t>
            </a:r>
            <a:endParaRPr lang="en-US" altLang="fa-IR" sz="2400"/>
          </a:p>
          <a:p>
            <a:pPr lvl="1">
              <a:lnSpc>
                <a:spcPct val="110000"/>
              </a:lnSpc>
            </a:pPr>
            <a:r>
              <a:rPr lang="en-US" altLang="fa-IR" sz="1800" i="1">
                <a:sym typeface="Symbol" panose="05050102010706020507" pitchFamily="18" charset="2"/>
              </a:rPr>
              <a:t></a:t>
            </a:r>
            <a:r>
              <a:rPr lang="en-US" altLang="fa-IR" sz="2400" i="1" baseline="-25000">
                <a:sym typeface="Symbol" panose="05050102010706020507" pitchFamily="18" charset="2"/>
              </a:rPr>
              <a:t>p</a:t>
            </a:r>
            <a:r>
              <a:rPr lang="en-US" altLang="fa-IR" sz="1800">
                <a:sym typeface="Symbol" panose="05050102010706020507" pitchFamily="18" charset="2"/>
              </a:rPr>
              <a:t> (</a:t>
            </a:r>
            <a:r>
              <a:rPr lang="en-US" altLang="fa-IR" sz="1800" i="1">
                <a:sym typeface="Symbol" panose="05050102010706020507" pitchFamily="18" charset="2"/>
              </a:rPr>
              <a:t>E</a:t>
            </a:r>
            <a:r>
              <a:rPr lang="en-US" altLang="fa-IR" sz="2400" i="1" baseline="-25000">
                <a:sym typeface="Symbol" panose="05050102010706020507" pitchFamily="18" charset="2"/>
              </a:rPr>
              <a:t>1</a:t>
            </a:r>
            <a:r>
              <a:rPr lang="en-US" altLang="fa-IR" sz="1800">
                <a:sym typeface="Symbol" panose="05050102010706020507" pitchFamily="18" charset="2"/>
              </a:rPr>
              <a:t>), </a:t>
            </a:r>
            <a:r>
              <a:rPr lang="en-US" altLang="fa-IR" sz="1800" i="1">
                <a:sym typeface="Symbol" panose="05050102010706020507" pitchFamily="18" charset="2"/>
              </a:rPr>
              <a:t>P</a:t>
            </a:r>
            <a:r>
              <a:rPr lang="en-US" altLang="fa-IR" sz="1800">
                <a:sym typeface="Symbol" panose="05050102010706020507" pitchFamily="18" charset="2"/>
              </a:rPr>
              <a:t> is a predicate on attributes in </a:t>
            </a:r>
            <a:r>
              <a:rPr lang="en-US" altLang="fa-IR" sz="1800" i="1">
                <a:sym typeface="Symbol" panose="05050102010706020507" pitchFamily="18" charset="2"/>
              </a:rPr>
              <a:t>E</a:t>
            </a:r>
            <a:r>
              <a:rPr lang="en-US" altLang="fa-IR" sz="2400" i="1" baseline="-25000">
                <a:sym typeface="Symbol" panose="05050102010706020507" pitchFamily="18" charset="2"/>
              </a:rPr>
              <a:t>1</a:t>
            </a:r>
            <a:endParaRPr lang="en-US" altLang="fa-IR" sz="2400">
              <a:sym typeface="Symbol" panose="05050102010706020507" pitchFamily="18" charset="2"/>
            </a:endParaRPr>
          </a:p>
          <a:p>
            <a:pPr lvl="1">
              <a:lnSpc>
                <a:spcPct val="110000"/>
              </a:lnSpc>
            </a:pPr>
            <a:r>
              <a:rPr lang="en-US" altLang="fa-IR" sz="1800">
                <a:sym typeface="Symbol" panose="05050102010706020507" pitchFamily="18" charset="2"/>
              </a:rPr>
              <a:t></a:t>
            </a:r>
            <a:r>
              <a:rPr lang="en-US" altLang="fa-IR" sz="2400" i="1" baseline="-25000">
                <a:sym typeface="Symbol" panose="05050102010706020507" pitchFamily="18" charset="2"/>
              </a:rPr>
              <a:t>s</a:t>
            </a:r>
            <a:r>
              <a:rPr lang="en-US" altLang="fa-IR" sz="1800">
                <a:sym typeface="Symbol" panose="05050102010706020507" pitchFamily="18" charset="2"/>
              </a:rPr>
              <a:t>(</a:t>
            </a:r>
            <a:r>
              <a:rPr lang="en-US" altLang="fa-IR" sz="1800" i="1">
                <a:sym typeface="Symbol" panose="05050102010706020507" pitchFamily="18" charset="2"/>
              </a:rPr>
              <a:t>E</a:t>
            </a:r>
            <a:r>
              <a:rPr lang="en-US" altLang="fa-IR" sz="2400" i="1" baseline="-25000">
                <a:sym typeface="Symbol" panose="05050102010706020507" pitchFamily="18" charset="2"/>
              </a:rPr>
              <a:t>1</a:t>
            </a:r>
            <a:r>
              <a:rPr lang="en-US" altLang="fa-IR" sz="1800">
                <a:sym typeface="Symbol" panose="05050102010706020507" pitchFamily="18" charset="2"/>
              </a:rPr>
              <a:t>), </a:t>
            </a:r>
            <a:r>
              <a:rPr lang="en-US" altLang="fa-IR" sz="1800" i="1">
                <a:sym typeface="Symbol" panose="05050102010706020507" pitchFamily="18" charset="2"/>
              </a:rPr>
              <a:t>S</a:t>
            </a:r>
            <a:r>
              <a:rPr lang="en-US" altLang="fa-IR" sz="1800">
                <a:sym typeface="Symbol" panose="05050102010706020507" pitchFamily="18" charset="2"/>
              </a:rPr>
              <a:t> is a list consisting of some of the attributes in </a:t>
            </a:r>
            <a:r>
              <a:rPr lang="en-US" altLang="fa-IR" sz="1800" i="1">
                <a:sym typeface="Symbol" panose="05050102010706020507" pitchFamily="18" charset="2"/>
              </a:rPr>
              <a:t>E</a:t>
            </a:r>
            <a:r>
              <a:rPr lang="en-US" altLang="fa-IR" sz="2400" i="1" baseline="-25000">
                <a:sym typeface="Symbol" panose="05050102010706020507" pitchFamily="18" charset="2"/>
              </a:rPr>
              <a:t>1</a:t>
            </a:r>
            <a:endParaRPr lang="en-US" altLang="fa-IR" sz="2400">
              <a:sym typeface="Symbol" panose="05050102010706020507" pitchFamily="18" charset="2"/>
            </a:endParaRPr>
          </a:p>
          <a:p>
            <a:pPr lvl="1">
              <a:lnSpc>
                <a:spcPct val="110000"/>
              </a:lnSpc>
            </a:pPr>
            <a:r>
              <a:rPr lang="en-US" altLang="fa-IR" sz="2000" i="1">
                <a:sym typeface="Symbol" panose="05050102010706020507" pitchFamily="18" charset="2"/>
              </a:rPr>
              <a:t></a:t>
            </a:r>
            <a:r>
              <a:rPr lang="en-US" altLang="fa-IR" sz="1800" i="1">
                <a:sym typeface="Symbol" panose="05050102010706020507" pitchFamily="18" charset="2"/>
              </a:rPr>
              <a:t> </a:t>
            </a:r>
            <a:r>
              <a:rPr lang="en-US" altLang="fa-IR" sz="2400" i="1" baseline="-25000">
                <a:sym typeface="Symbol" panose="05050102010706020507" pitchFamily="18" charset="2"/>
              </a:rPr>
              <a:t>x</a:t>
            </a:r>
            <a:r>
              <a:rPr lang="en-US" altLang="fa-IR" sz="1800" i="1">
                <a:sym typeface="Symbol" panose="05050102010706020507" pitchFamily="18" charset="2"/>
              </a:rPr>
              <a:t> </a:t>
            </a:r>
            <a:r>
              <a:rPr lang="en-US" altLang="fa-IR" sz="1800">
                <a:sym typeface="Symbol" panose="05050102010706020507" pitchFamily="18" charset="2"/>
              </a:rPr>
              <a:t>(</a:t>
            </a:r>
            <a:r>
              <a:rPr lang="en-US" altLang="fa-IR" sz="1800" i="1">
                <a:sym typeface="Symbol" panose="05050102010706020507" pitchFamily="18" charset="2"/>
              </a:rPr>
              <a:t>E</a:t>
            </a:r>
            <a:r>
              <a:rPr lang="en-US" altLang="fa-IR" sz="2400" i="1" baseline="-25000">
                <a:sym typeface="Symbol" panose="05050102010706020507" pitchFamily="18" charset="2"/>
              </a:rPr>
              <a:t>1</a:t>
            </a:r>
            <a:r>
              <a:rPr lang="en-US" altLang="fa-IR" sz="1800">
                <a:sym typeface="Symbol" panose="05050102010706020507" pitchFamily="18" charset="2"/>
              </a:rPr>
              <a:t>), x is the new name for the result of </a:t>
            </a:r>
            <a:r>
              <a:rPr lang="en-US" altLang="fa-IR" sz="1800" i="1">
                <a:sym typeface="Symbol" panose="05050102010706020507" pitchFamily="18" charset="2"/>
              </a:rPr>
              <a:t>E</a:t>
            </a:r>
            <a:r>
              <a:rPr lang="en-US" altLang="fa-IR" sz="2400" i="1" baseline="-25000">
                <a:sym typeface="Symbol" panose="05050102010706020507" pitchFamily="18" charset="2"/>
              </a:rPr>
              <a:t>1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Additional Operations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3078162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fa-IR" sz="1800"/>
              <a:t>We define additional operations that do not add any power to the</a:t>
            </a:r>
          </a:p>
          <a:p>
            <a:pPr>
              <a:buFont typeface="Monotype Sorts" pitchFamily="2" charset="2"/>
              <a:buNone/>
            </a:pPr>
            <a:r>
              <a:rPr lang="en-US" altLang="fa-IR" sz="1800"/>
              <a:t>relational algebra, but that simplify common queries.</a:t>
            </a:r>
          </a:p>
          <a:p>
            <a:pPr>
              <a:lnSpc>
                <a:spcPct val="160000"/>
              </a:lnSpc>
            </a:pPr>
            <a:r>
              <a:rPr lang="en-US" altLang="fa-IR" sz="1800"/>
              <a:t>Set intersection</a:t>
            </a:r>
          </a:p>
          <a:p>
            <a:r>
              <a:rPr lang="en-US" altLang="fa-IR" sz="1800"/>
              <a:t>Natural join</a:t>
            </a:r>
          </a:p>
          <a:p>
            <a:r>
              <a:rPr lang="en-US" altLang="fa-IR" sz="1800"/>
              <a:t>Assignment</a:t>
            </a:r>
          </a:p>
          <a:p>
            <a:r>
              <a:rPr lang="en-US" altLang="fa-IR" sz="1800"/>
              <a:t>Outer join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42863"/>
            <a:ext cx="8382000" cy="609600"/>
          </a:xfrm>
        </p:spPr>
        <p:txBody>
          <a:bodyPr/>
          <a:lstStyle/>
          <a:p>
            <a:pPr>
              <a:defRPr/>
            </a:pPr>
            <a:r>
              <a:rPr lang="en-US" sz="2800"/>
              <a:t>Chapter 6:  Formal  Relational Query Languages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1538" y="1165225"/>
            <a:ext cx="7848600" cy="4876800"/>
          </a:xfrm>
        </p:spPr>
        <p:txBody>
          <a:bodyPr/>
          <a:lstStyle/>
          <a:p>
            <a:r>
              <a:rPr lang="en-US" altLang="fa-IR" sz="1800"/>
              <a:t>Relational Algebra</a:t>
            </a:r>
          </a:p>
          <a:p>
            <a:r>
              <a:rPr lang="en-US" altLang="fa-IR" sz="1800"/>
              <a:t>Tuple Relational Calculus</a:t>
            </a:r>
          </a:p>
          <a:p>
            <a:r>
              <a:rPr lang="en-US" altLang="fa-IR" sz="1800"/>
              <a:t>Domain Relational Calculus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Set-Intersection Operation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4876800"/>
          </a:xfrm>
        </p:spPr>
        <p:txBody>
          <a:bodyPr/>
          <a:lstStyle/>
          <a:p>
            <a:r>
              <a:rPr lang="en-US" altLang="fa-IR" sz="1800"/>
              <a:t>Notation: </a:t>
            </a:r>
            <a:r>
              <a:rPr lang="en-US" altLang="fa-IR" sz="1800" i="1"/>
              <a:t>r</a:t>
            </a:r>
            <a:r>
              <a:rPr lang="en-US" altLang="fa-IR" sz="1800"/>
              <a:t> </a:t>
            </a:r>
            <a:r>
              <a:rPr lang="en-US" altLang="fa-IR" sz="1800">
                <a:sym typeface="Symbol" panose="05050102010706020507" pitchFamily="18" charset="2"/>
              </a:rPr>
              <a:t> </a:t>
            </a:r>
            <a:r>
              <a:rPr lang="en-US" altLang="fa-IR" sz="1800" i="1"/>
              <a:t>s</a:t>
            </a:r>
            <a:endParaRPr lang="en-US" altLang="fa-IR" sz="1800"/>
          </a:p>
          <a:p>
            <a:r>
              <a:rPr lang="en-US" altLang="fa-IR" sz="1800"/>
              <a:t>Defined as:</a:t>
            </a:r>
          </a:p>
          <a:p>
            <a:r>
              <a:rPr lang="en-US" altLang="fa-IR" sz="1800" i="1"/>
              <a:t>r</a:t>
            </a:r>
            <a:r>
              <a:rPr lang="en-US" altLang="fa-IR" sz="1800"/>
              <a:t> </a:t>
            </a:r>
            <a:r>
              <a:rPr lang="en-US" altLang="fa-IR" sz="1800">
                <a:sym typeface="Symbol" panose="05050102010706020507" pitchFamily="18" charset="2"/>
              </a:rPr>
              <a:t></a:t>
            </a:r>
            <a:r>
              <a:rPr lang="en-US" altLang="fa-IR" sz="1800"/>
              <a:t> </a:t>
            </a:r>
            <a:r>
              <a:rPr lang="en-US" altLang="fa-IR" sz="1800" i="1"/>
              <a:t>s</a:t>
            </a:r>
            <a:r>
              <a:rPr lang="en-US" altLang="fa-IR" sz="1800"/>
              <a:t> = { </a:t>
            </a:r>
            <a:r>
              <a:rPr lang="en-US" altLang="fa-IR" sz="1800" i="1"/>
              <a:t>t </a:t>
            </a:r>
            <a:r>
              <a:rPr lang="en-US" altLang="fa-IR" sz="1800"/>
              <a:t>| </a:t>
            </a:r>
            <a:r>
              <a:rPr lang="en-US" altLang="fa-IR" sz="1800" i="1"/>
              <a:t>t</a:t>
            </a:r>
            <a:r>
              <a:rPr lang="en-US" altLang="fa-IR" sz="1800"/>
              <a:t> </a:t>
            </a:r>
            <a:r>
              <a:rPr lang="en-US" altLang="fa-IR" sz="1800">
                <a:sym typeface="Symbol" panose="05050102010706020507" pitchFamily="18" charset="2"/>
              </a:rPr>
              <a:t></a:t>
            </a:r>
            <a:r>
              <a:rPr lang="en-US" altLang="fa-IR" sz="1800"/>
              <a:t> </a:t>
            </a:r>
            <a:r>
              <a:rPr lang="en-US" altLang="fa-IR" sz="1800" i="1"/>
              <a:t>r</a:t>
            </a:r>
            <a:r>
              <a:rPr lang="en-US" altLang="fa-IR" sz="1800"/>
              <a:t> </a:t>
            </a:r>
            <a:r>
              <a:rPr lang="en-US" altLang="fa-IR" sz="1800" b="1"/>
              <a:t>and</a:t>
            </a:r>
            <a:r>
              <a:rPr lang="en-US" altLang="fa-IR" sz="1800"/>
              <a:t> </a:t>
            </a:r>
            <a:r>
              <a:rPr lang="en-US" altLang="fa-IR" sz="1800" i="1"/>
              <a:t>t</a:t>
            </a:r>
            <a:r>
              <a:rPr lang="en-US" altLang="fa-IR" sz="1800"/>
              <a:t> </a:t>
            </a:r>
            <a:r>
              <a:rPr lang="en-US" altLang="fa-IR" sz="1800">
                <a:sym typeface="Symbol" panose="05050102010706020507" pitchFamily="18" charset="2"/>
              </a:rPr>
              <a:t></a:t>
            </a:r>
            <a:r>
              <a:rPr lang="en-US" altLang="fa-IR" sz="1800"/>
              <a:t> </a:t>
            </a:r>
            <a:r>
              <a:rPr lang="en-US" altLang="fa-IR" sz="1800" i="1"/>
              <a:t>s</a:t>
            </a:r>
            <a:r>
              <a:rPr lang="en-US" altLang="fa-IR" sz="1800"/>
              <a:t> }</a:t>
            </a:r>
          </a:p>
          <a:p>
            <a:r>
              <a:rPr lang="en-US" altLang="fa-IR" sz="1800"/>
              <a:t>Assume: </a:t>
            </a:r>
          </a:p>
          <a:p>
            <a:pPr lvl="1"/>
            <a:r>
              <a:rPr lang="en-US" altLang="fa-IR" sz="1800" i="1"/>
              <a:t>r</a:t>
            </a:r>
            <a:r>
              <a:rPr lang="en-US" altLang="fa-IR" sz="1800"/>
              <a:t>, </a:t>
            </a:r>
            <a:r>
              <a:rPr lang="en-US" altLang="fa-IR" sz="1800" i="1"/>
              <a:t>s</a:t>
            </a:r>
            <a:r>
              <a:rPr lang="en-US" altLang="fa-IR" sz="1800"/>
              <a:t> have the </a:t>
            </a:r>
            <a:r>
              <a:rPr lang="en-US" altLang="fa-IR" sz="1800" i="1"/>
              <a:t>same arity</a:t>
            </a:r>
            <a:r>
              <a:rPr lang="en-US" altLang="fa-IR" sz="1800"/>
              <a:t> </a:t>
            </a:r>
          </a:p>
          <a:p>
            <a:pPr lvl="1"/>
            <a:r>
              <a:rPr lang="en-US" altLang="fa-IR" sz="1800"/>
              <a:t>attributes of </a:t>
            </a:r>
            <a:r>
              <a:rPr lang="en-US" altLang="fa-IR" sz="1800" i="1"/>
              <a:t>r</a:t>
            </a:r>
            <a:r>
              <a:rPr lang="en-US" altLang="fa-IR" sz="1800"/>
              <a:t> and </a:t>
            </a:r>
            <a:r>
              <a:rPr lang="en-US" altLang="fa-IR" sz="1800" i="1"/>
              <a:t>s</a:t>
            </a:r>
            <a:r>
              <a:rPr lang="en-US" altLang="fa-IR" sz="1800"/>
              <a:t> are compatible</a:t>
            </a:r>
          </a:p>
          <a:p>
            <a:r>
              <a:rPr lang="en-US" altLang="fa-IR" sz="1800"/>
              <a:t>Note: </a:t>
            </a:r>
            <a:r>
              <a:rPr lang="en-US" altLang="fa-IR" sz="1800" i="1"/>
              <a:t>r</a:t>
            </a:r>
            <a:r>
              <a:rPr lang="en-US" altLang="fa-IR" sz="1800"/>
              <a:t> </a:t>
            </a:r>
            <a:r>
              <a:rPr lang="en-US" altLang="fa-IR" sz="1800">
                <a:sym typeface="Symbol" panose="05050102010706020507" pitchFamily="18" charset="2"/>
              </a:rPr>
              <a:t></a:t>
            </a:r>
            <a:r>
              <a:rPr lang="en-US" altLang="fa-IR" sz="1800"/>
              <a:t> </a:t>
            </a:r>
            <a:r>
              <a:rPr lang="en-US" altLang="fa-IR" sz="1800" i="1"/>
              <a:t>s</a:t>
            </a:r>
            <a:r>
              <a:rPr lang="en-US" altLang="fa-IR" sz="1800"/>
              <a:t> = </a:t>
            </a:r>
            <a:r>
              <a:rPr lang="en-US" altLang="fa-IR" sz="1800" i="1"/>
              <a:t>r</a:t>
            </a:r>
            <a:r>
              <a:rPr lang="en-US" altLang="fa-IR" sz="1800"/>
              <a:t> – (</a:t>
            </a:r>
            <a:r>
              <a:rPr lang="en-US" altLang="fa-IR" sz="1800" i="1"/>
              <a:t>r</a:t>
            </a:r>
            <a:r>
              <a:rPr lang="en-US" altLang="fa-IR" sz="1800"/>
              <a:t> – </a:t>
            </a:r>
            <a:r>
              <a:rPr lang="en-US" altLang="fa-IR" sz="1800" i="1"/>
              <a:t>s</a:t>
            </a:r>
            <a:r>
              <a:rPr lang="en-US" altLang="fa-IR" sz="1800"/>
              <a:t>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823913" y="238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/>
              <a:t>Set-Intersection Operation – Example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509713"/>
            <a:ext cx="7848600" cy="4876800"/>
          </a:xfrm>
        </p:spPr>
        <p:txBody>
          <a:bodyPr/>
          <a:lstStyle/>
          <a:p>
            <a:r>
              <a:rPr lang="en-US" altLang="fa-IR" sz="1800"/>
              <a:t>Relation </a:t>
            </a:r>
            <a:r>
              <a:rPr lang="en-US" altLang="fa-IR" sz="1800" i="1"/>
              <a:t>r, s</a:t>
            </a:r>
            <a:r>
              <a:rPr lang="en-US" altLang="fa-IR" sz="1800"/>
              <a:t>:</a:t>
            </a:r>
          </a:p>
          <a:p>
            <a:endParaRPr lang="en-US" altLang="fa-IR" sz="1800"/>
          </a:p>
          <a:p>
            <a:endParaRPr lang="en-US" altLang="fa-IR" sz="1800"/>
          </a:p>
          <a:p>
            <a:endParaRPr lang="en-US" altLang="fa-IR" sz="1800"/>
          </a:p>
          <a:p>
            <a:endParaRPr lang="en-US" altLang="fa-IR" sz="1800"/>
          </a:p>
          <a:p>
            <a:pPr>
              <a:buFont typeface="Monotype Sorts" pitchFamily="2" charset="2"/>
              <a:buNone/>
            </a:pPr>
            <a:endParaRPr lang="en-US" altLang="fa-IR" sz="1800"/>
          </a:p>
          <a:p>
            <a:pPr>
              <a:buFont typeface="Monotype Sorts" pitchFamily="2" charset="2"/>
              <a:buNone/>
            </a:pPr>
            <a:endParaRPr lang="en-US" altLang="fa-IR" sz="1800"/>
          </a:p>
          <a:p>
            <a:r>
              <a:rPr lang="en-US" altLang="fa-IR" sz="1800" i="1"/>
              <a:t>r</a:t>
            </a:r>
            <a:r>
              <a:rPr lang="en-US" altLang="fa-IR" sz="1800"/>
              <a:t> </a:t>
            </a:r>
            <a:r>
              <a:rPr lang="en-US" altLang="fa-IR" sz="1800">
                <a:sym typeface="Symbol" panose="05050102010706020507" pitchFamily="18" charset="2"/>
              </a:rPr>
              <a:t> </a:t>
            </a:r>
            <a:r>
              <a:rPr lang="en-US" altLang="fa-IR" sz="1800" i="1">
                <a:sym typeface="Symbol" panose="05050102010706020507" pitchFamily="18" charset="2"/>
              </a:rPr>
              <a:t>s</a:t>
            </a:r>
            <a:endParaRPr lang="en-US" altLang="fa-IR" sz="1800" i="1"/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963" y="1550988"/>
            <a:ext cx="2657475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798513" y="1103313"/>
            <a:ext cx="21415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fa-IR" sz="1800"/>
              <a:t>    Notation:  r     s</a:t>
            </a:r>
            <a:endParaRPr lang="en-US" altLang="fa-IR" sz="1800" i="1">
              <a:sym typeface="Symbol" panose="05050102010706020507" pitchFamily="18" charset="2"/>
            </a:endParaRP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Natural-Join Operation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98513" y="1495425"/>
            <a:ext cx="8215312" cy="5207000"/>
          </a:xfrm>
        </p:spPr>
        <p:txBody>
          <a:bodyPr/>
          <a:lstStyle/>
          <a:p>
            <a:r>
              <a:rPr lang="en-US" altLang="fa-IR" sz="1800" dirty="0"/>
              <a:t>Let </a:t>
            </a:r>
            <a:r>
              <a:rPr lang="en-US" altLang="fa-IR" sz="1800" i="1" dirty="0"/>
              <a:t>r</a:t>
            </a:r>
            <a:r>
              <a:rPr lang="en-US" altLang="fa-IR" sz="1800" dirty="0"/>
              <a:t> and </a:t>
            </a:r>
            <a:r>
              <a:rPr lang="en-US" altLang="fa-IR" sz="1800" i="1" dirty="0"/>
              <a:t>s</a:t>
            </a:r>
            <a:r>
              <a:rPr lang="en-US" altLang="fa-IR" sz="1800" dirty="0"/>
              <a:t> be relations on schemas </a:t>
            </a:r>
            <a:r>
              <a:rPr lang="en-US" altLang="fa-IR" sz="1800" i="1" dirty="0"/>
              <a:t>R</a:t>
            </a:r>
            <a:r>
              <a:rPr lang="en-US" altLang="fa-IR" sz="1800" dirty="0"/>
              <a:t> and </a:t>
            </a:r>
            <a:r>
              <a:rPr lang="en-US" altLang="fa-IR" sz="1800" i="1" dirty="0"/>
              <a:t>S</a:t>
            </a:r>
            <a:r>
              <a:rPr lang="en-US" altLang="fa-IR" sz="1800" dirty="0"/>
              <a:t> respectively. </a:t>
            </a:r>
            <a:br>
              <a:rPr lang="en-US" altLang="fa-IR" sz="1800" dirty="0"/>
            </a:br>
            <a:r>
              <a:rPr lang="en-US" altLang="fa-IR" sz="1800" dirty="0"/>
              <a:t>Then,  r     s  is a relation on schema </a:t>
            </a:r>
            <a:r>
              <a:rPr lang="en-US" altLang="fa-IR" sz="1800" i="1" dirty="0"/>
              <a:t>R </a:t>
            </a:r>
            <a:r>
              <a:rPr lang="en-US" altLang="fa-IR" sz="1800" dirty="0">
                <a:sym typeface="Symbol" panose="05050102010706020507" pitchFamily="18" charset="2"/>
              </a:rPr>
              <a:t></a:t>
            </a:r>
            <a:r>
              <a:rPr lang="en-US" altLang="fa-IR" sz="1800" dirty="0"/>
              <a:t> </a:t>
            </a:r>
            <a:r>
              <a:rPr lang="en-US" altLang="fa-IR" sz="1800" i="1" dirty="0"/>
              <a:t>S</a:t>
            </a:r>
            <a:r>
              <a:rPr lang="en-US" altLang="fa-IR" sz="1800" dirty="0"/>
              <a:t> obtained as follows:</a:t>
            </a:r>
          </a:p>
          <a:p>
            <a:endParaRPr lang="en-US" altLang="fa-IR" sz="1800" dirty="0"/>
          </a:p>
          <a:p>
            <a:endParaRPr lang="en-US" altLang="fa-IR" sz="1800" dirty="0"/>
          </a:p>
          <a:p>
            <a:endParaRPr lang="en-US" altLang="fa-IR" sz="1800" dirty="0"/>
          </a:p>
          <a:p>
            <a:r>
              <a:rPr lang="en-US" altLang="fa-IR" sz="1800" dirty="0"/>
              <a:t>Example:</a:t>
            </a:r>
          </a:p>
          <a:p>
            <a:pPr lvl="1">
              <a:buFont typeface="Monotype Sorts" pitchFamily="2" charset="2"/>
              <a:buNone/>
            </a:pPr>
            <a:r>
              <a:rPr lang="en-US" altLang="fa-IR" sz="1800" i="1" dirty="0"/>
              <a:t>R</a:t>
            </a:r>
            <a:r>
              <a:rPr lang="en-US" altLang="fa-IR" sz="1800" dirty="0"/>
              <a:t> = (</a:t>
            </a:r>
            <a:r>
              <a:rPr lang="en-US" altLang="fa-IR" sz="1800" i="1" dirty="0"/>
              <a:t>A, B, C, D</a:t>
            </a:r>
            <a:r>
              <a:rPr lang="en-US" altLang="fa-IR" sz="1800" dirty="0"/>
              <a:t>)</a:t>
            </a:r>
          </a:p>
          <a:p>
            <a:pPr lvl="1">
              <a:buFont typeface="Monotype Sorts" pitchFamily="2" charset="2"/>
              <a:buNone/>
            </a:pPr>
            <a:r>
              <a:rPr lang="en-US" altLang="fa-IR" sz="1800" i="1" dirty="0"/>
              <a:t>S</a:t>
            </a:r>
            <a:r>
              <a:rPr lang="en-US" altLang="fa-IR" sz="1800" dirty="0"/>
              <a:t> = (</a:t>
            </a:r>
            <a:r>
              <a:rPr lang="en-US" altLang="fa-IR" sz="1800" i="1" dirty="0"/>
              <a:t>E, B, D</a:t>
            </a:r>
            <a:r>
              <a:rPr lang="en-US" altLang="fa-IR" sz="1800" dirty="0"/>
              <a:t>)</a:t>
            </a:r>
          </a:p>
          <a:p>
            <a:pPr lvl="1"/>
            <a:r>
              <a:rPr lang="en-US" altLang="fa-IR" sz="1800" dirty="0"/>
              <a:t>Result schema = (</a:t>
            </a:r>
            <a:r>
              <a:rPr lang="en-US" altLang="fa-IR" sz="1800" i="1" dirty="0"/>
              <a:t>A, B, C, D, E</a:t>
            </a:r>
            <a:r>
              <a:rPr lang="en-US" altLang="fa-IR" sz="1800" dirty="0"/>
              <a:t>)</a:t>
            </a:r>
          </a:p>
          <a:p>
            <a:pPr lvl="1"/>
            <a:r>
              <a:rPr lang="en-US" altLang="fa-IR" sz="1800" i="1" dirty="0"/>
              <a:t>r</a:t>
            </a:r>
            <a:r>
              <a:rPr lang="en-US" altLang="fa-IR" sz="1800" dirty="0"/>
              <a:t>     </a:t>
            </a:r>
            <a:r>
              <a:rPr lang="en-US" altLang="fa-IR" sz="1800" i="1" dirty="0"/>
              <a:t>s</a:t>
            </a:r>
            <a:r>
              <a:rPr lang="en-US" altLang="fa-IR" sz="1800" dirty="0"/>
              <a:t> is defined as:</a:t>
            </a:r>
            <a:br>
              <a:rPr lang="en-US" altLang="fa-IR" sz="1800" dirty="0"/>
            </a:br>
            <a:r>
              <a:rPr lang="en-US" altLang="fa-IR" sz="1800" dirty="0"/>
              <a:t>      </a:t>
            </a:r>
            <a:r>
              <a:rPr lang="en-US" altLang="fa-IR" sz="1800" dirty="0">
                <a:sym typeface="Symbol" panose="05050102010706020507" pitchFamily="18" charset="2"/>
              </a:rPr>
              <a:t></a:t>
            </a:r>
            <a:r>
              <a:rPr lang="en-US" altLang="fa-IR" sz="2400" i="1" baseline="-25000" dirty="0" err="1"/>
              <a:t>r.A</a:t>
            </a:r>
            <a:r>
              <a:rPr lang="en-US" altLang="fa-IR" sz="2400" i="1" baseline="-25000" dirty="0"/>
              <a:t>, </a:t>
            </a:r>
            <a:r>
              <a:rPr lang="en-US" altLang="fa-IR" sz="2400" i="1" baseline="-25000" dirty="0" err="1"/>
              <a:t>r.B</a:t>
            </a:r>
            <a:r>
              <a:rPr lang="en-US" altLang="fa-IR" sz="2400" i="1" baseline="-25000" dirty="0"/>
              <a:t>, </a:t>
            </a:r>
            <a:r>
              <a:rPr lang="en-US" altLang="fa-IR" sz="2400" i="1" baseline="-25000" dirty="0" err="1"/>
              <a:t>r.C</a:t>
            </a:r>
            <a:r>
              <a:rPr lang="en-US" altLang="fa-IR" sz="2400" i="1" baseline="-25000" dirty="0"/>
              <a:t>, </a:t>
            </a:r>
            <a:r>
              <a:rPr lang="en-US" altLang="fa-IR" sz="2400" i="1" baseline="-25000" dirty="0" err="1"/>
              <a:t>r.D</a:t>
            </a:r>
            <a:r>
              <a:rPr lang="en-US" altLang="fa-IR" sz="2400" i="1" baseline="-25000" dirty="0"/>
              <a:t>, </a:t>
            </a:r>
            <a:r>
              <a:rPr lang="en-US" altLang="fa-IR" sz="2400" i="1" baseline="-25000" dirty="0" err="1"/>
              <a:t>s.E</a:t>
            </a:r>
            <a:r>
              <a:rPr lang="en-US" altLang="fa-IR" sz="1800" dirty="0"/>
              <a:t> (</a:t>
            </a:r>
            <a:r>
              <a:rPr lang="en-US" altLang="fa-IR" sz="2400" dirty="0">
                <a:sym typeface="Symbol" panose="05050102010706020507" pitchFamily="18" charset="2"/>
              </a:rPr>
              <a:t></a:t>
            </a:r>
            <a:r>
              <a:rPr lang="en-US" altLang="fa-IR" sz="2400" i="1" baseline="-25000" dirty="0" err="1"/>
              <a:t>r.B</a:t>
            </a:r>
            <a:r>
              <a:rPr lang="en-US" altLang="fa-IR" sz="2400" i="1" baseline="-25000" dirty="0"/>
              <a:t> = </a:t>
            </a:r>
            <a:r>
              <a:rPr lang="en-US" altLang="fa-IR" sz="2400" i="1" baseline="-25000" dirty="0" err="1"/>
              <a:t>s.B</a:t>
            </a:r>
            <a:r>
              <a:rPr lang="en-US" altLang="fa-IR" sz="2400" i="1" baseline="-25000" dirty="0"/>
              <a:t> </a:t>
            </a:r>
            <a:r>
              <a:rPr lang="en-US" altLang="fa-IR" sz="1800" baseline="-25000" dirty="0">
                <a:sym typeface="Symbol" panose="05050102010706020507" pitchFamily="18" charset="2"/>
              </a:rPr>
              <a:t></a:t>
            </a:r>
            <a:r>
              <a:rPr lang="en-US" altLang="fa-IR" sz="2400" i="1" baseline="-25000" dirty="0"/>
              <a:t> </a:t>
            </a:r>
            <a:r>
              <a:rPr lang="en-US" altLang="fa-IR" sz="2400" i="1" baseline="-25000" dirty="0" err="1"/>
              <a:t>r.D</a:t>
            </a:r>
            <a:r>
              <a:rPr lang="en-US" altLang="fa-IR" sz="2400" i="1" baseline="-25000" dirty="0"/>
              <a:t> = </a:t>
            </a:r>
            <a:r>
              <a:rPr lang="en-US" altLang="fa-IR" sz="2400" i="1" baseline="-25000" dirty="0" err="1"/>
              <a:t>s.D</a:t>
            </a:r>
            <a:r>
              <a:rPr lang="en-US" altLang="fa-IR" sz="1800" dirty="0"/>
              <a:t> (</a:t>
            </a:r>
            <a:r>
              <a:rPr lang="en-US" altLang="fa-IR" sz="1800" i="1" dirty="0"/>
              <a:t>r </a:t>
            </a:r>
            <a:r>
              <a:rPr lang="en-US" altLang="fa-IR" sz="1800" dirty="0"/>
              <a:t> x  </a:t>
            </a:r>
            <a:r>
              <a:rPr lang="en-US" altLang="fa-IR" sz="1800" i="1" dirty="0"/>
              <a:t>s</a:t>
            </a:r>
            <a:r>
              <a:rPr lang="en-US" altLang="fa-IR" sz="1800" dirty="0"/>
              <a:t>))</a:t>
            </a:r>
          </a:p>
        </p:txBody>
      </p:sp>
      <p:sp>
        <p:nvSpPr>
          <p:cNvPr id="48133" name="AutoShape 5"/>
          <p:cNvSpPr>
            <a:spLocks noChangeArrowheads="1"/>
          </p:cNvSpPr>
          <p:nvPr/>
        </p:nvSpPr>
        <p:spPr bwMode="auto">
          <a:xfrm rot="16200000" flipV="1">
            <a:off x="2514600" y="1219200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fa-IR" altLang="fa-IR" sz="1800"/>
          </a:p>
        </p:txBody>
      </p:sp>
      <p:sp>
        <p:nvSpPr>
          <p:cNvPr id="48134" name="AutoShape 6"/>
          <p:cNvSpPr>
            <a:spLocks noChangeArrowheads="1"/>
          </p:cNvSpPr>
          <p:nvPr/>
        </p:nvSpPr>
        <p:spPr bwMode="auto">
          <a:xfrm rot="16200000" flipV="1">
            <a:off x="1793081" y="4896204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fa-IR" altLang="fa-IR" sz="1800"/>
          </a:p>
        </p:txBody>
      </p:sp>
      <p:sp>
        <p:nvSpPr>
          <p:cNvPr id="48135" name="AutoShape 7"/>
          <p:cNvSpPr>
            <a:spLocks noChangeArrowheads="1"/>
          </p:cNvSpPr>
          <p:nvPr/>
        </p:nvSpPr>
        <p:spPr bwMode="auto">
          <a:xfrm rot="16200000" flipV="1">
            <a:off x="2095500" y="1893888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fa-IR" altLang="fa-IR" sz="1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11" y="2276534"/>
            <a:ext cx="8436239" cy="4380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268" y="2852798"/>
            <a:ext cx="3178463" cy="26079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Natural Join Example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6843712" cy="382587"/>
          </a:xfrm>
        </p:spPr>
        <p:txBody>
          <a:bodyPr/>
          <a:lstStyle/>
          <a:p>
            <a:r>
              <a:rPr lang="en-US" altLang="fa-IR" sz="1800"/>
              <a:t>Relations r, s:</a:t>
            </a:r>
          </a:p>
        </p:txBody>
      </p:sp>
      <p:grpSp>
        <p:nvGrpSpPr>
          <p:cNvPr id="50180" name="Group 4"/>
          <p:cNvGrpSpPr>
            <a:grpSpLocks/>
          </p:cNvGrpSpPr>
          <p:nvPr/>
        </p:nvGrpSpPr>
        <p:grpSpPr bwMode="auto">
          <a:xfrm>
            <a:off x="819150" y="3654425"/>
            <a:ext cx="7029450" cy="996950"/>
            <a:chOff x="288" y="2688"/>
            <a:chExt cx="4428" cy="258"/>
          </a:xfrm>
        </p:grpSpPr>
        <p:sp>
          <p:nvSpPr>
            <p:cNvPr id="50183" name="Rectangle 5"/>
            <p:cNvSpPr>
              <a:spLocks noChangeArrowheads="1"/>
            </p:cNvSpPr>
            <p:nvPr/>
          </p:nvSpPr>
          <p:spPr bwMode="auto">
            <a:xfrm>
              <a:off x="288" y="2688"/>
              <a:ext cx="442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fa-IR" sz="1800"/>
                <a:t>r     s</a:t>
              </a:r>
            </a:p>
          </p:txBody>
        </p:sp>
        <p:sp>
          <p:nvSpPr>
            <p:cNvPr id="50184" name="AutoShape 6"/>
            <p:cNvSpPr>
              <a:spLocks noChangeArrowheads="1"/>
            </p:cNvSpPr>
            <p:nvPr/>
          </p:nvSpPr>
          <p:spPr bwMode="auto">
            <a:xfrm rot="16200000" flipV="1">
              <a:off x="470" y="2784"/>
              <a:ext cx="96" cy="96"/>
            </a:xfrm>
            <a:prstGeom prst="flowChartCollat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fa-IR" altLang="fa-IR" sz="1800"/>
            </a:p>
          </p:txBody>
        </p:sp>
      </p:grpSp>
      <p:pic>
        <p:nvPicPr>
          <p:cNvPr id="5018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063" y="1169988"/>
            <a:ext cx="4276725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2" name="AutoShape 8"/>
          <p:cNvSpPr>
            <a:spLocks noChangeArrowheads="1"/>
          </p:cNvSpPr>
          <p:nvPr/>
        </p:nvSpPr>
        <p:spPr bwMode="auto">
          <a:xfrm rot="16200000" flipV="1">
            <a:off x="1428750" y="3762375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fa-IR" altLang="fa-IR"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Natural Join and Theta Join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1988" y="1093788"/>
            <a:ext cx="8178800" cy="4903787"/>
          </a:xfrm>
        </p:spPr>
        <p:txBody>
          <a:bodyPr/>
          <a:lstStyle/>
          <a:p>
            <a:r>
              <a:rPr lang="en-US" altLang="fa-IR" sz="1800" dirty="0"/>
              <a:t>Find the names of all instructors in the Comp. Sci. department together with the course titles of all the courses that the instructors teach</a:t>
            </a:r>
          </a:p>
          <a:p>
            <a:pPr lvl="1"/>
            <a:r>
              <a:rPr lang="en-US" altLang="fa-IR" sz="1800" dirty="0">
                <a:sym typeface="Symbol" panose="05050102010706020507" pitchFamily="18" charset="2"/>
              </a:rPr>
              <a:t></a:t>
            </a:r>
            <a:r>
              <a:rPr lang="en-US" altLang="fa-IR" sz="1800" dirty="0"/>
              <a:t> </a:t>
            </a:r>
            <a:r>
              <a:rPr lang="en-US" altLang="fa-IR" sz="2400" i="1" baseline="-25000" dirty="0"/>
              <a:t>name, title</a:t>
            </a:r>
            <a:r>
              <a:rPr lang="en-US" altLang="fa-IR" sz="1800" dirty="0"/>
              <a:t> (</a:t>
            </a:r>
            <a:r>
              <a:rPr lang="en-US" altLang="fa-IR" sz="2400" dirty="0">
                <a:sym typeface="Symbol" panose="05050102010706020507" pitchFamily="18" charset="2"/>
              </a:rPr>
              <a:t></a:t>
            </a:r>
            <a:r>
              <a:rPr lang="en-US" altLang="fa-IR" sz="1800" dirty="0"/>
              <a:t> </a:t>
            </a:r>
            <a:r>
              <a:rPr lang="en-US" altLang="fa-IR" sz="2400" i="1" baseline="-25000" dirty="0" err="1"/>
              <a:t>dept_name</a:t>
            </a:r>
            <a:r>
              <a:rPr lang="en-US" altLang="fa-IR" sz="2400" baseline="-25000" dirty="0"/>
              <a:t>=“Comp. Sci.”</a:t>
            </a:r>
            <a:r>
              <a:rPr lang="en-US" altLang="fa-IR" sz="1800" dirty="0"/>
              <a:t> (</a:t>
            </a:r>
            <a:r>
              <a:rPr lang="en-US" altLang="fa-IR" sz="1800" i="1" dirty="0"/>
              <a:t>instructor</a:t>
            </a:r>
            <a:r>
              <a:rPr lang="en-US" altLang="fa-IR" sz="1800" dirty="0"/>
              <a:t>     </a:t>
            </a:r>
            <a:r>
              <a:rPr lang="en-US" altLang="fa-IR" sz="1800" i="1" dirty="0"/>
              <a:t>teaches</a:t>
            </a:r>
            <a:r>
              <a:rPr lang="en-US" altLang="fa-IR" sz="1800" dirty="0"/>
              <a:t>     </a:t>
            </a:r>
            <a:r>
              <a:rPr lang="en-US" altLang="fa-IR" sz="1800" i="1" dirty="0"/>
              <a:t>course</a:t>
            </a:r>
            <a:r>
              <a:rPr lang="en-US" altLang="fa-IR" sz="1800" dirty="0"/>
              <a:t>))</a:t>
            </a:r>
          </a:p>
          <a:p>
            <a:r>
              <a:rPr lang="en-US" altLang="fa-IR" sz="1800" dirty="0"/>
              <a:t>Natural join is associative</a:t>
            </a:r>
          </a:p>
          <a:p>
            <a:pPr lvl="1"/>
            <a:r>
              <a:rPr lang="en-US" altLang="fa-IR" sz="1800" dirty="0"/>
              <a:t>(</a:t>
            </a:r>
            <a:r>
              <a:rPr lang="en-US" altLang="fa-IR" sz="1800" i="1" dirty="0"/>
              <a:t>instructor      teaches</a:t>
            </a:r>
            <a:r>
              <a:rPr lang="en-US" altLang="fa-IR" sz="1800" dirty="0"/>
              <a:t>)     </a:t>
            </a:r>
            <a:r>
              <a:rPr lang="en-US" altLang="fa-IR" sz="1800" i="1" dirty="0"/>
              <a:t>course</a:t>
            </a:r>
            <a:r>
              <a:rPr lang="en-US" altLang="fa-IR" sz="1800" dirty="0"/>
              <a:t>        is equivalent to</a:t>
            </a:r>
            <a:br>
              <a:rPr lang="en-US" altLang="fa-IR" sz="1800" dirty="0"/>
            </a:br>
            <a:r>
              <a:rPr lang="en-US" altLang="fa-IR" sz="1800" i="1" dirty="0"/>
              <a:t>instructor</a:t>
            </a:r>
            <a:r>
              <a:rPr lang="en-US" altLang="fa-IR" sz="1800" dirty="0"/>
              <a:t>       (</a:t>
            </a:r>
            <a:r>
              <a:rPr lang="en-US" altLang="fa-IR" sz="1800" i="1" dirty="0"/>
              <a:t>teaches     course</a:t>
            </a:r>
            <a:r>
              <a:rPr lang="en-US" altLang="fa-IR" sz="1800" dirty="0"/>
              <a:t>)</a:t>
            </a:r>
          </a:p>
          <a:p>
            <a:r>
              <a:rPr lang="en-US" altLang="fa-IR" sz="1800" dirty="0"/>
              <a:t>Natural join is commutative</a:t>
            </a:r>
          </a:p>
          <a:p>
            <a:pPr lvl="1"/>
            <a:r>
              <a:rPr lang="en-US" altLang="fa-IR" sz="1800" i="1" dirty="0"/>
              <a:t>instruct     teaches</a:t>
            </a:r>
            <a:r>
              <a:rPr lang="en-US" altLang="fa-IR" sz="1800" dirty="0"/>
              <a:t>       is equivalent to</a:t>
            </a:r>
            <a:br>
              <a:rPr lang="en-US" altLang="fa-IR" sz="1800" dirty="0"/>
            </a:br>
            <a:r>
              <a:rPr lang="en-US" altLang="fa-IR" sz="1800" i="1" dirty="0"/>
              <a:t>teaches     instructor</a:t>
            </a:r>
          </a:p>
          <a:p>
            <a:r>
              <a:rPr lang="en-US" altLang="fa-IR" sz="1800" dirty="0"/>
              <a:t>The </a:t>
            </a:r>
            <a:r>
              <a:rPr lang="en-US" altLang="fa-IR" sz="1800" b="1" dirty="0">
                <a:solidFill>
                  <a:srgbClr val="000099"/>
                </a:solidFill>
              </a:rPr>
              <a:t>theta join</a:t>
            </a:r>
            <a:r>
              <a:rPr lang="en-US" altLang="fa-IR" sz="1800" dirty="0"/>
              <a:t> operation  </a:t>
            </a:r>
            <a:r>
              <a:rPr lang="en-US" altLang="fa-IR" sz="1800" i="1" dirty="0"/>
              <a:t>r     </a:t>
            </a:r>
            <a:r>
              <a:rPr lang="en-US" altLang="fa-IR" sz="2400" i="1" baseline="-25000" dirty="0">
                <a:sym typeface="Symbol" panose="05050102010706020507" pitchFamily="18" charset="2"/>
              </a:rPr>
              <a:t> </a:t>
            </a:r>
            <a:r>
              <a:rPr lang="en-US" altLang="fa-IR" sz="1800" i="1" dirty="0"/>
              <a:t>s</a:t>
            </a:r>
            <a:r>
              <a:rPr lang="en-US" altLang="fa-IR" sz="1800" dirty="0"/>
              <a:t>   is defined as</a:t>
            </a:r>
          </a:p>
          <a:p>
            <a:pPr lvl="1"/>
            <a:r>
              <a:rPr lang="en-US" altLang="fa-IR" sz="1800" i="1" dirty="0"/>
              <a:t>r      </a:t>
            </a:r>
            <a:r>
              <a:rPr lang="en-US" altLang="fa-IR" sz="2400" i="1" baseline="-25000" dirty="0">
                <a:sym typeface="Symbol" panose="05050102010706020507" pitchFamily="18" charset="2"/>
              </a:rPr>
              <a:t> </a:t>
            </a:r>
            <a:r>
              <a:rPr lang="en-US" altLang="fa-IR" sz="1800" i="1" dirty="0"/>
              <a:t>s  </a:t>
            </a:r>
            <a:r>
              <a:rPr lang="en-US" altLang="fa-IR" sz="1800" dirty="0"/>
              <a:t> = </a:t>
            </a:r>
            <a:r>
              <a:rPr lang="en-US" altLang="fa-IR" sz="2400" dirty="0">
                <a:sym typeface="Symbol" panose="05050102010706020507" pitchFamily="18" charset="2"/>
              </a:rPr>
              <a:t></a:t>
            </a:r>
            <a:r>
              <a:rPr lang="en-US" altLang="fa-IR" sz="2400" i="1" baseline="-25000" dirty="0">
                <a:sym typeface="Symbol" panose="05050102010706020507" pitchFamily="18" charset="2"/>
              </a:rPr>
              <a:t></a:t>
            </a:r>
            <a:r>
              <a:rPr lang="en-US" altLang="fa-IR" sz="2400" dirty="0">
                <a:sym typeface="Symbol" panose="05050102010706020507" pitchFamily="18" charset="2"/>
              </a:rPr>
              <a:t> (</a:t>
            </a:r>
            <a:r>
              <a:rPr lang="en-US" altLang="fa-IR" sz="2400" i="1" dirty="0">
                <a:sym typeface="Symbol" panose="05050102010706020507" pitchFamily="18" charset="2"/>
              </a:rPr>
              <a:t>r  </a:t>
            </a:r>
            <a:r>
              <a:rPr lang="en-US" altLang="fa-IR" sz="2400" dirty="0">
                <a:sym typeface="Symbol" panose="05050102010706020507" pitchFamily="18" charset="2"/>
              </a:rPr>
              <a:t>x </a:t>
            </a:r>
            <a:r>
              <a:rPr lang="en-US" altLang="fa-IR" sz="2400" i="1" dirty="0">
                <a:sym typeface="Symbol" panose="05050102010706020507" pitchFamily="18" charset="2"/>
              </a:rPr>
              <a:t> s)</a:t>
            </a:r>
            <a:endParaRPr lang="en-US" altLang="fa-IR" sz="2400" dirty="0">
              <a:sym typeface="dbsym" pitchFamily="34" charset="2"/>
            </a:endParaRPr>
          </a:p>
        </p:txBody>
      </p:sp>
      <p:sp>
        <p:nvSpPr>
          <p:cNvPr id="52228" name="AutoShape 5"/>
          <p:cNvSpPr>
            <a:spLocks noChangeArrowheads="1"/>
          </p:cNvSpPr>
          <p:nvPr/>
        </p:nvSpPr>
        <p:spPr bwMode="auto">
          <a:xfrm rot="16200000" flipV="1">
            <a:off x="3824288" y="2744788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fa-IR" altLang="fa-IR" sz="1800"/>
          </a:p>
        </p:txBody>
      </p:sp>
      <p:sp>
        <p:nvSpPr>
          <p:cNvPr id="52229" name="AutoShape 6"/>
          <p:cNvSpPr>
            <a:spLocks noChangeArrowheads="1"/>
          </p:cNvSpPr>
          <p:nvPr/>
        </p:nvSpPr>
        <p:spPr bwMode="auto">
          <a:xfrm rot="16200000" flipV="1">
            <a:off x="7620000" y="1966913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fa-IR" altLang="fa-IR" sz="1800"/>
          </a:p>
        </p:txBody>
      </p:sp>
      <p:sp>
        <p:nvSpPr>
          <p:cNvPr id="52230" name="AutoShape 7"/>
          <p:cNvSpPr>
            <a:spLocks noChangeArrowheads="1"/>
          </p:cNvSpPr>
          <p:nvPr/>
        </p:nvSpPr>
        <p:spPr bwMode="auto">
          <a:xfrm rot="16200000" flipV="1">
            <a:off x="6491288" y="1951038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fa-IR" altLang="fa-IR" sz="1800"/>
          </a:p>
        </p:txBody>
      </p:sp>
      <p:sp>
        <p:nvSpPr>
          <p:cNvPr id="52231" name="AutoShape 8"/>
          <p:cNvSpPr>
            <a:spLocks noChangeArrowheads="1"/>
          </p:cNvSpPr>
          <p:nvPr/>
        </p:nvSpPr>
        <p:spPr bwMode="auto">
          <a:xfrm rot="16200000" flipV="1">
            <a:off x="2590800" y="2743200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fa-IR" altLang="fa-IR" sz="1800"/>
          </a:p>
        </p:txBody>
      </p:sp>
      <p:sp>
        <p:nvSpPr>
          <p:cNvPr id="52232" name="AutoShape 9"/>
          <p:cNvSpPr>
            <a:spLocks noChangeArrowheads="1"/>
          </p:cNvSpPr>
          <p:nvPr/>
        </p:nvSpPr>
        <p:spPr bwMode="auto">
          <a:xfrm rot="16200000" flipV="1">
            <a:off x="2576513" y="2971800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fa-IR" altLang="fa-IR" sz="1800"/>
          </a:p>
        </p:txBody>
      </p:sp>
      <p:sp>
        <p:nvSpPr>
          <p:cNvPr id="52233" name="AutoShape 10"/>
          <p:cNvSpPr>
            <a:spLocks noChangeArrowheads="1"/>
          </p:cNvSpPr>
          <p:nvPr/>
        </p:nvSpPr>
        <p:spPr bwMode="auto">
          <a:xfrm rot="16200000" flipV="1">
            <a:off x="3825875" y="3017838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fa-IR" altLang="fa-IR" sz="1800"/>
          </a:p>
        </p:txBody>
      </p:sp>
      <p:sp>
        <p:nvSpPr>
          <p:cNvPr id="52234" name="AutoShape 11"/>
          <p:cNvSpPr>
            <a:spLocks noChangeArrowheads="1"/>
          </p:cNvSpPr>
          <p:nvPr/>
        </p:nvSpPr>
        <p:spPr bwMode="auto">
          <a:xfrm rot="16200000" flipV="1">
            <a:off x="2330450" y="3735388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fa-IR" altLang="fa-IR" sz="1800"/>
          </a:p>
        </p:txBody>
      </p:sp>
      <p:sp>
        <p:nvSpPr>
          <p:cNvPr id="52235" name="AutoShape 12"/>
          <p:cNvSpPr>
            <a:spLocks noChangeArrowheads="1"/>
          </p:cNvSpPr>
          <p:nvPr/>
        </p:nvSpPr>
        <p:spPr bwMode="auto">
          <a:xfrm rot="16200000" flipV="1">
            <a:off x="2362200" y="4008438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fa-IR" altLang="fa-IR" sz="1800"/>
          </a:p>
        </p:txBody>
      </p:sp>
      <p:sp>
        <p:nvSpPr>
          <p:cNvPr id="52236" name="AutoShape 13"/>
          <p:cNvSpPr>
            <a:spLocks noChangeArrowheads="1"/>
          </p:cNvSpPr>
          <p:nvPr/>
        </p:nvSpPr>
        <p:spPr bwMode="auto">
          <a:xfrm rot="16200000" flipV="1">
            <a:off x="1766888" y="4862513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fa-IR" altLang="fa-IR" sz="1800"/>
          </a:p>
        </p:txBody>
      </p:sp>
      <p:sp>
        <p:nvSpPr>
          <p:cNvPr id="52237" name="AutoShape 15"/>
          <p:cNvSpPr>
            <a:spLocks noChangeArrowheads="1"/>
          </p:cNvSpPr>
          <p:nvPr/>
        </p:nvSpPr>
        <p:spPr bwMode="auto">
          <a:xfrm rot="16200000" flipV="1">
            <a:off x="3871913" y="4395788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fa-IR" altLang="fa-IR"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Join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71" y="1005975"/>
            <a:ext cx="4077612" cy="37092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303" y="1005975"/>
            <a:ext cx="4231793" cy="423799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 bwMode="auto">
          <a:xfrm>
            <a:off x="353148" y="1005975"/>
            <a:ext cx="668458" cy="337247"/>
          </a:xfrm>
          <a:prstGeom prst="ellipse">
            <a:avLst/>
          </a:prstGeom>
          <a:solidFill>
            <a:srgbClr val="FFFFFF">
              <a:alpha val="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579357" y="1005975"/>
            <a:ext cx="668458" cy="337247"/>
          </a:xfrm>
          <a:prstGeom prst="ellipse">
            <a:avLst/>
          </a:prstGeom>
          <a:solidFill>
            <a:srgbClr val="FFFFFF">
              <a:alpha val="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" name="Arc 7"/>
          <p:cNvSpPr/>
          <p:nvPr/>
        </p:nvSpPr>
        <p:spPr bwMode="auto">
          <a:xfrm>
            <a:off x="803055" y="727075"/>
            <a:ext cx="4125267" cy="703277"/>
          </a:xfrm>
          <a:prstGeom prst="arc">
            <a:avLst>
              <a:gd name="adj1" fmla="val 10911683"/>
              <a:gd name="adj2" fmla="val 21414415"/>
            </a:avLst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08897" y="1426630"/>
            <a:ext cx="612709" cy="195492"/>
          </a:xfrm>
          <a:prstGeom prst="rect">
            <a:avLst/>
          </a:prstGeom>
          <a:solidFill>
            <a:srgbClr val="FFFF00">
              <a:alpha val="50196"/>
            </a:srgbClr>
          </a:solidFill>
          <a:ln w="9525" cap="flat" cmpd="sng" algn="ctr">
            <a:solidFill>
              <a:srgbClr val="FFFF00">
                <a:alpha val="45882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574312" y="1404250"/>
            <a:ext cx="612709" cy="195492"/>
          </a:xfrm>
          <a:prstGeom prst="rect">
            <a:avLst/>
          </a:prstGeom>
          <a:solidFill>
            <a:srgbClr val="FFFF00">
              <a:alpha val="50196"/>
            </a:srgbClr>
          </a:solidFill>
          <a:ln w="9525" cap="flat" cmpd="sng" algn="ctr">
            <a:solidFill>
              <a:srgbClr val="FFFF00">
                <a:alpha val="45882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574311" y="1643751"/>
            <a:ext cx="612709" cy="195492"/>
          </a:xfrm>
          <a:prstGeom prst="rect">
            <a:avLst/>
          </a:prstGeom>
          <a:solidFill>
            <a:srgbClr val="FFFF00">
              <a:alpha val="50196"/>
            </a:srgbClr>
          </a:solidFill>
          <a:ln w="9525" cap="flat" cmpd="sng" algn="ctr">
            <a:solidFill>
              <a:srgbClr val="FFFF00">
                <a:alpha val="45882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574311" y="1900271"/>
            <a:ext cx="612709" cy="195492"/>
          </a:xfrm>
          <a:prstGeom prst="rect">
            <a:avLst/>
          </a:prstGeom>
          <a:solidFill>
            <a:srgbClr val="FFFF00">
              <a:alpha val="50196"/>
            </a:srgbClr>
          </a:solidFill>
          <a:ln w="9525" cap="flat" cmpd="sng" algn="ctr">
            <a:solidFill>
              <a:srgbClr val="FFFF00">
                <a:alpha val="45882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01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Join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08" y="1071848"/>
            <a:ext cx="7643648" cy="541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1709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Join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366" y="1035066"/>
            <a:ext cx="5889997" cy="517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2660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Assignment Operation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09663"/>
            <a:ext cx="7204075" cy="4681537"/>
          </a:xfrm>
        </p:spPr>
        <p:txBody>
          <a:bodyPr/>
          <a:lstStyle/>
          <a:p>
            <a:r>
              <a:rPr lang="en-US" altLang="fa-IR" sz="1800" dirty="0"/>
              <a:t>The assignment operation (</a:t>
            </a:r>
            <a:r>
              <a:rPr lang="en-US" altLang="fa-IR" sz="1800" dirty="0">
                <a:sym typeface="Symbol" panose="05050102010706020507" pitchFamily="18" charset="2"/>
              </a:rPr>
              <a:t>) provides a convenient way to express complex queries. </a:t>
            </a:r>
          </a:p>
          <a:p>
            <a:pPr marL="628650" lvl="1"/>
            <a:r>
              <a:rPr lang="en-US" altLang="fa-IR" sz="1800" dirty="0">
                <a:sym typeface="Symbol" panose="05050102010706020507" pitchFamily="18" charset="2"/>
              </a:rPr>
              <a:t> Write query as a sequential program consisting of</a:t>
            </a:r>
          </a:p>
          <a:p>
            <a:pPr lvl="2"/>
            <a:r>
              <a:rPr lang="en-US" altLang="fa-IR" sz="1800" dirty="0">
                <a:sym typeface="Symbol" panose="05050102010706020507" pitchFamily="18" charset="2"/>
              </a:rPr>
              <a:t>a series of assignments </a:t>
            </a:r>
          </a:p>
          <a:p>
            <a:pPr lvl="2"/>
            <a:r>
              <a:rPr lang="en-US" altLang="fa-IR" sz="1800" dirty="0">
                <a:sym typeface="Symbol" panose="05050102010706020507" pitchFamily="18" charset="2"/>
              </a:rPr>
              <a:t>followed by an expression whose value is displayed as a result of the query.</a:t>
            </a:r>
          </a:p>
          <a:p>
            <a:pPr marL="628650" lvl="1"/>
            <a:r>
              <a:rPr lang="en-US" altLang="fa-IR" sz="1800" dirty="0">
                <a:sym typeface="Symbol" panose="05050102010706020507" pitchFamily="18" charset="2"/>
              </a:rPr>
              <a:t>Assignment must always be made to a </a:t>
            </a:r>
            <a:r>
              <a:rPr lang="en-US" altLang="fa-IR" sz="1800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temporary</a:t>
            </a:r>
            <a:r>
              <a:rPr lang="en-US" altLang="fa-IR" sz="1800" dirty="0">
                <a:sym typeface="Symbol" panose="05050102010706020507" pitchFamily="18" charset="2"/>
              </a:rPr>
              <a:t> relation variable.</a:t>
            </a:r>
          </a:p>
          <a:p>
            <a:pPr marL="628650" lvl="1"/>
            <a:endParaRPr lang="en-US" altLang="fa-IR" sz="1800" dirty="0">
              <a:sym typeface="Symbol" panose="05050102010706020507" pitchFamily="18" charset="2"/>
            </a:endParaRPr>
          </a:p>
          <a:p>
            <a:pPr marL="628650" lvl="1"/>
            <a:r>
              <a:rPr lang="en-US" altLang="fa-IR" sz="1800" dirty="0">
                <a:sym typeface="Symbol" panose="05050102010706020507" pitchFamily="18" charset="2"/>
              </a:rPr>
              <a:t>Example: we could write R     S as: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818" y="4769985"/>
            <a:ext cx="5494264" cy="1098853"/>
          </a:xfrm>
          <a:prstGeom prst="rect">
            <a:avLst/>
          </a:prstGeom>
        </p:spPr>
      </p:pic>
      <p:sp>
        <p:nvSpPr>
          <p:cNvPr id="5" name="AutoShape 5"/>
          <p:cNvSpPr>
            <a:spLocks noChangeArrowheads="1"/>
          </p:cNvSpPr>
          <p:nvPr/>
        </p:nvSpPr>
        <p:spPr bwMode="auto">
          <a:xfrm rot="16200000" flipV="1">
            <a:off x="4287837" y="4277783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fa-IR" altLang="fa-IR"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Outer Join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4876800"/>
          </a:xfrm>
        </p:spPr>
        <p:txBody>
          <a:bodyPr/>
          <a:lstStyle/>
          <a:p>
            <a:r>
              <a:rPr lang="en-US" altLang="fa-IR" sz="1800"/>
              <a:t>An extension of the join operation that avoids loss of information.</a:t>
            </a:r>
          </a:p>
          <a:p>
            <a:r>
              <a:rPr lang="en-US" altLang="fa-IR" sz="1800"/>
              <a:t>Computes the join and then adds tuples form one relation that does not match tuples in the other relation to the result of the join. </a:t>
            </a:r>
          </a:p>
          <a:p>
            <a:r>
              <a:rPr lang="en-US" altLang="fa-IR" sz="1800"/>
              <a:t>Uses </a:t>
            </a:r>
            <a:r>
              <a:rPr lang="en-US" altLang="fa-IR" sz="1800" i="1"/>
              <a:t>null</a:t>
            </a:r>
            <a:r>
              <a:rPr lang="en-US" altLang="fa-IR" sz="1800"/>
              <a:t> values:</a:t>
            </a:r>
          </a:p>
          <a:p>
            <a:pPr lvl="1"/>
            <a:r>
              <a:rPr lang="en-US" altLang="fa-IR" sz="2000" i="1"/>
              <a:t>null </a:t>
            </a:r>
            <a:r>
              <a:rPr lang="en-US" altLang="fa-IR" sz="1800"/>
              <a:t>signifies that the value is unknown or does not exist </a:t>
            </a:r>
          </a:p>
          <a:p>
            <a:pPr lvl="1"/>
            <a:r>
              <a:rPr lang="en-US" altLang="fa-IR" sz="1800"/>
              <a:t>All comparisons involving </a:t>
            </a:r>
            <a:r>
              <a:rPr lang="en-US" altLang="fa-IR" sz="1800" i="1"/>
              <a:t>null</a:t>
            </a:r>
            <a:r>
              <a:rPr lang="en-US" altLang="fa-IR" sz="1800"/>
              <a:t> are (roughly speaking) </a:t>
            </a:r>
            <a:r>
              <a:rPr lang="en-US" altLang="fa-IR" sz="1800" b="1"/>
              <a:t>false</a:t>
            </a:r>
            <a:r>
              <a:rPr lang="en-US" altLang="fa-IR" sz="1800"/>
              <a:t> by definition.</a:t>
            </a:r>
          </a:p>
          <a:p>
            <a:pPr lvl="2"/>
            <a:r>
              <a:rPr lang="en-US" altLang="fa-IR" sz="1800"/>
              <a:t>We shall study precise meaning of comparisons with nulls later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Relational Algebra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615237" cy="4876800"/>
          </a:xfrm>
        </p:spPr>
        <p:txBody>
          <a:bodyPr/>
          <a:lstStyle/>
          <a:p>
            <a:r>
              <a:rPr lang="en-US" altLang="fa-IR" sz="1800"/>
              <a:t>Procedural language</a:t>
            </a:r>
          </a:p>
          <a:p>
            <a:r>
              <a:rPr lang="en-US" altLang="fa-IR" sz="1800"/>
              <a:t>Six basic operators</a:t>
            </a:r>
          </a:p>
          <a:p>
            <a:pPr lvl="1"/>
            <a:r>
              <a:rPr lang="en-US" altLang="fa-IR" sz="1800"/>
              <a:t>select: </a:t>
            </a:r>
            <a:r>
              <a:rPr kumimoji="0" lang="en-US" altLang="fa-IR" sz="2400">
                <a:sym typeface="Symbol" panose="05050102010706020507" pitchFamily="18" charset="2"/>
              </a:rPr>
              <a:t></a:t>
            </a:r>
            <a:endParaRPr lang="en-US" altLang="fa-IR" sz="1800"/>
          </a:p>
          <a:p>
            <a:pPr lvl="1"/>
            <a:r>
              <a:rPr lang="en-US" altLang="fa-IR" sz="1800"/>
              <a:t>project: </a:t>
            </a:r>
            <a:r>
              <a:rPr lang="en-US" altLang="fa-IR" sz="1800">
                <a:sym typeface="Symbol" panose="05050102010706020507" pitchFamily="18" charset="2"/>
              </a:rPr>
              <a:t></a:t>
            </a:r>
            <a:endParaRPr lang="en-US" altLang="fa-IR" sz="1800"/>
          </a:p>
          <a:p>
            <a:pPr lvl="1"/>
            <a:r>
              <a:rPr lang="en-US" altLang="fa-IR" sz="1800"/>
              <a:t>union: </a:t>
            </a:r>
            <a:r>
              <a:rPr lang="en-US" altLang="fa-IR" sz="1800">
                <a:sym typeface="Symbol" panose="05050102010706020507" pitchFamily="18" charset="2"/>
              </a:rPr>
              <a:t></a:t>
            </a:r>
            <a:endParaRPr lang="en-US" altLang="fa-IR" sz="1800"/>
          </a:p>
          <a:p>
            <a:pPr lvl="1"/>
            <a:r>
              <a:rPr lang="en-US" altLang="fa-IR" sz="1800"/>
              <a:t>set difference: </a:t>
            </a:r>
            <a:r>
              <a:rPr lang="en-US" altLang="fa-IR" sz="1800" i="1"/>
              <a:t>–</a:t>
            </a:r>
            <a:r>
              <a:rPr lang="en-US" altLang="fa-IR" sz="1800"/>
              <a:t> </a:t>
            </a:r>
          </a:p>
          <a:p>
            <a:pPr lvl="1"/>
            <a:r>
              <a:rPr lang="en-US" altLang="fa-IR" sz="1800"/>
              <a:t>Cartesian product: x</a:t>
            </a:r>
          </a:p>
          <a:p>
            <a:pPr lvl="1"/>
            <a:r>
              <a:rPr lang="en-US" altLang="fa-IR" sz="1800"/>
              <a:t>rename: </a:t>
            </a:r>
            <a:r>
              <a:rPr lang="en-US" altLang="fa-IR" sz="2000" i="1">
                <a:sym typeface="Symbol" panose="05050102010706020507" pitchFamily="18" charset="2"/>
              </a:rPr>
              <a:t></a:t>
            </a:r>
            <a:endParaRPr lang="en-US" altLang="fa-IR" sz="1800"/>
          </a:p>
          <a:p>
            <a:r>
              <a:rPr lang="en-US" altLang="fa-IR" sz="1800"/>
              <a:t>The operators take one or  two relations as inputs and produce a new relation as a result.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Outer Join – Example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6861175" cy="487362"/>
          </a:xfrm>
        </p:spPr>
        <p:txBody>
          <a:bodyPr/>
          <a:lstStyle/>
          <a:p>
            <a:r>
              <a:rPr lang="en-US" altLang="fa-IR" sz="1800"/>
              <a:t>Relation </a:t>
            </a:r>
            <a:r>
              <a:rPr lang="en-US" altLang="fa-IR" sz="1800" i="1"/>
              <a:t>instructor1</a:t>
            </a:r>
            <a:endParaRPr lang="en-US" altLang="fa-IR" sz="1800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798513" y="3581400"/>
            <a:ext cx="70294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fa-IR" sz="1800"/>
              <a:t>Relation </a:t>
            </a:r>
            <a:r>
              <a:rPr lang="en-US" altLang="fa-IR" sz="1800" i="1"/>
              <a:t>teaches1</a:t>
            </a:r>
            <a:endParaRPr lang="en-US" altLang="fa-IR" sz="1800"/>
          </a:p>
        </p:txBody>
      </p:sp>
      <p:grpSp>
        <p:nvGrpSpPr>
          <p:cNvPr id="58373" name="Group 5"/>
          <p:cNvGrpSpPr>
            <a:grpSpLocks/>
          </p:cNvGrpSpPr>
          <p:nvPr/>
        </p:nvGrpSpPr>
        <p:grpSpPr bwMode="auto">
          <a:xfrm>
            <a:off x="2438400" y="4089400"/>
            <a:ext cx="3276600" cy="1219200"/>
            <a:chOff x="1536" y="2576"/>
            <a:chExt cx="2064" cy="768"/>
          </a:xfrm>
        </p:grpSpPr>
        <p:sp>
          <p:nvSpPr>
            <p:cNvPr id="58381" name="Rectangle 6"/>
            <p:cNvSpPr>
              <a:spLocks noChangeArrowheads="1"/>
            </p:cNvSpPr>
            <p:nvPr/>
          </p:nvSpPr>
          <p:spPr bwMode="auto">
            <a:xfrm>
              <a:off x="1536" y="2576"/>
              <a:ext cx="105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fa-IR" sz="1800" i="1"/>
                <a:t>ID</a:t>
              </a:r>
              <a:endParaRPr kumimoji="0" lang="en-US" altLang="fa-IR" sz="1800"/>
            </a:p>
          </p:txBody>
        </p:sp>
        <p:sp>
          <p:nvSpPr>
            <p:cNvPr id="58382" name="Rectangle 7"/>
            <p:cNvSpPr>
              <a:spLocks noChangeArrowheads="1"/>
            </p:cNvSpPr>
            <p:nvPr/>
          </p:nvSpPr>
          <p:spPr bwMode="auto">
            <a:xfrm>
              <a:off x="2592" y="2576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fa-IR" sz="1800" i="1"/>
                <a:t>course_id</a:t>
              </a:r>
              <a:endParaRPr kumimoji="0" lang="en-US" altLang="fa-IR" sz="1800"/>
            </a:p>
          </p:txBody>
        </p:sp>
        <p:sp>
          <p:nvSpPr>
            <p:cNvPr id="58383" name="Rectangle 8"/>
            <p:cNvSpPr>
              <a:spLocks noChangeArrowheads="1"/>
            </p:cNvSpPr>
            <p:nvPr/>
          </p:nvSpPr>
          <p:spPr bwMode="auto">
            <a:xfrm>
              <a:off x="1536" y="2816"/>
              <a:ext cx="1056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fa-IR" sz="1800"/>
                <a:t>10101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fa-IR" sz="1800"/>
                <a:t>12121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fa-IR" sz="1800"/>
                <a:t>76766</a:t>
              </a:r>
            </a:p>
          </p:txBody>
        </p:sp>
        <p:sp>
          <p:nvSpPr>
            <p:cNvPr id="58384" name="Rectangle 9"/>
            <p:cNvSpPr>
              <a:spLocks noChangeArrowheads="1"/>
            </p:cNvSpPr>
            <p:nvPr/>
          </p:nvSpPr>
          <p:spPr bwMode="auto">
            <a:xfrm>
              <a:off x="2592" y="2816"/>
              <a:ext cx="100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fa-IR" sz="1800"/>
                <a:t>CS-101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fa-IR" sz="1800"/>
                <a:t>FIN-201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fa-IR" sz="1800"/>
                <a:t>BIO-101</a:t>
              </a:r>
            </a:p>
          </p:txBody>
        </p:sp>
      </p:grpSp>
      <p:grpSp>
        <p:nvGrpSpPr>
          <p:cNvPr id="58374" name="Group 10"/>
          <p:cNvGrpSpPr>
            <a:grpSpLocks/>
          </p:cNvGrpSpPr>
          <p:nvPr/>
        </p:nvGrpSpPr>
        <p:grpSpPr bwMode="auto">
          <a:xfrm>
            <a:off x="2044700" y="1951038"/>
            <a:ext cx="4292600" cy="1223962"/>
            <a:chOff x="1288" y="1229"/>
            <a:chExt cx="2704" cy="771"/>
          </a:xfrm>
        </p:grpSpPr>
        <p:sp>
          <p:nvSpPr>
            <p:cNvPr id="58375" name="Rectangle 11"/>
            <p:cNvSpPr>
              <a:spLocks noChangeArrowheads="1"/>
            </p:cNvSpPr>
            <p:nvPr/>
          </p:nvSpPr>
          <p:spPr bwMode="auto">
            <a:xfrm>
              <a:off x="3272" y="1472"/>
              <a:ext cx="72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fa-IR" sz="1800"/>
                <a:t>Comp. Sci.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fa-IR" sz="1800"/>
                <a:t>Finance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fa-IR" sz="1800"/>
                <a:t>Music</a:t>
              </a:r>
            </a:p>
          </p:txBody>
        </p:sp>
        <p:sp>
          <p:nvSpPr>
            <p:cNvPr id="58376" name="Rectangle 12"/>
            <p:cNvSpPr>
              <a:spLocks noChangeArrowheads="1"/>
            </p:cNvSpPr>
            <p:nvPr/>
          </p:nvSpPr>
          <p:spPr bwMode="auto">
            <a:xfrm>
              <a:off x="1288" y="1232"/>
              <a:ext cx="99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fa-IR" sz="1800" i="1"/>
                <a:t>ID</a:t>
              </a:r>
              <a:endParaRPr kumimoji="0" lang="en-US" altLang="fa-IR" sz="1800"/>
            </a:p>
          </p:txBody>
        </p:sp>
        <p:sp>
          <p:nvSpPr>
            <p:cNvPr id="58377" name="Rectangle 13"/>
            <p:cNvSpPr>
              <a:spLocks noChangeArrowheads="1"/>
            </p:cNvSpPr>
            <p:nvPr/>
          </p:nvSpPr>
          <p:spPr bwMode="auto">
            <a:xfrm>
              <a:off x="3269" y="1232"/>
              <a:ext cx="707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fa-IR" sz="1800" i="1"/>
                <a:t>dept_name</a:t>
              </a:r>
              <a:endParaRPr kumimoji="0" lang="en-US" altLang="fa-IR" sz="1800"/>
            </a:p>
          </p:txBody>
        </p:sp>
        <p:sp>
          <p:nvSpPr>
            <p:cNvPr id="58378" name="Rectangle 14"/>
            <p:cNvSpPr>
              <a:spLocks noChangeArrowheads="1"/>
            </p:cNvSpPr>
            <p:nvPr/>
          </p:nvSpPr>
          <p:spPr bwMode="auto">
            <a:xfrm>
              <a:off x="1288" y="1472"/>
              <a:ext cx="99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fa-IR" sz="1800"/>
                <a:t>10101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fa-IR" sz="1800"/>
                <a:t>12121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fa-IR" sz="1800"/>
                <a:t>15151</a:t>
              </a:r>
            </a:p>
          </p:txBody>
        </p:sp>
        <p:sp>
          <p:nvSpPr>
            <p:cNvPr id="58379" name="Rectangle 15"/>
            <p:cNvSpPr>
              <a:spLocks noChangeArrowheads="1"/>
            </p:cNvSpPr>
            <p:nvPr/>
          </p:nvSpPr>
          <p:spPr bwMode="auto">
            <a:xfrm>
              <a:off x="2281" y="1229"/>
              <a:ext cx="991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fa-IR" sz="1800" i="1"/>
                <a:t>name</a:t>
              </a:r>
              <a:endParaRPr kumimoji="0" lang="en-US" altLang="fa-IR" sz="1800"/>
            </a:p>
          </p:txBody>
        </p:sp>
        <p:sp>
          <p:nvSpPr>
            <p:cNvPr id="58380" name="Rectangle 16"/>
            <p:cNvSpPr>
              <a:spLocks noChangeArrowheads="1"/>
            </p:cNvSpPr>
            <p:nvPr/>
          </p:nvSpPr>
          <p:spPr bwMode="auto">
            <a:xfrm>
              <a:off x="2281" y="1469"/>
              <a:ext cx="991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fa-IR" sz="1800"/>
                <a:t>Srinivasan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fa-IR" sz="1800"/>
                <a:t>Wu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fa-IR" sz="1800"/>
                <a:t>Mozart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4"/>
          <p:cNvSpPr>
            <a:spLocks noChangeArrowheads="1"/>
          </p:cNvSpPr>
          <p:nvPr/>
        </p:nvSpPr>
        <p:spPr bwMode="auto">
          <a:xfrm>
            <a:off x="885825" y="3408363"/>
            <a:ext cx="42354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fa-IR" sz="1800" b="1"/>
              <a:t> </a:t>
            </a:r>
            <a:r>
              <a:rPr lang="en-US" altLang="fa-IR" sz="1800"/>
              <a:t>Left Outer Join</a:t>
            </a:r>
          </a:p>
          <a:p>
            <a:pPr>
              <a:buSzTx/>
              <a:buFont typeface="Monotype Sorts" pitchFamily="2" charset="2"/>
              <a:buNone/>
            </a:pPr>
            <a:r>
              <a:rPr lang="en-US" altLang="fa-IR" sz="1800" i="1"/>
              <a:t>    instructor          teaches</a:t>
            </a:r>
            <a:endParaRPr lang="en-US" altLang="fa-IR" sz="1800" b="1"/>
          </a:p>
        </p:txBody>
      </p:sp>
      <p:grpSp>
        <p:nvGrpSpPr>
          <p:cNvPr id="60419" name="Group 25"/>
          <p:cNvGrpSpPr>
            <a:grpSpLocks/>
          </p:cNvGrpSpPr>
          <p:nvPr/>
        </p:nvGrpSpPr>
        <p:grpSpPr bwMode="auto">
          <a:xfrm>
            <a:off x="2220913" y="3868738"/>
            <a:ext cx="414337" cy="209550"/>
            <a:chOff x="1225" y="2417"/>
            <a:chExt cx="261" cy="132"/>
          </a:xfrm>
        </p:grpSpPr>
        <p:sp>
          <p:nvSpPr>
            <p:cNvPr id="60439" name="AutoShape 26"/>
            <p:cNvSpPr>
              <a:spLocks noChangeArrowheads="1"/>
            </p:cNvSpPr>
            <p:nvPr/>
          </p:nvSpPr>
          <p:spPr bwMode="auto">
            <a:xfrm rot="16200000" flipV="1">
              <a:off x="1354" y="2417"/>
              <a:ext cx="132" cy="132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fa-IR" altLang="fa-IR" sz="1800"/>
            </a:p>
          </p:txBody>
        </p:sp>
        <p:sp>
          <p:nvSpPr>
            <p:cNvPr id="60440" name="Line 27"/>
            <p:cNvSpPr>
              <a:spLocks noChangeShapeType="1"/>
            </p:cNvSpPr>
            <p:nvPr/>
          </p:nvSpPr>
          <p:spPr bwMode="auto">
            <a:xfrm flipH="1">
              <a:off x="1228" y="2419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0441" name="Line 28"/>
            <p:cNvSpPr>
              <a:spLocks noChangeShapeType="1"/>
            </p:cNvSpPr>
            <p:nvPr/>
          </p:nvSpPr>
          <p:spPr bwMode="auto">
            <a:xfrm flipH="1">
              <a:off x="1225" y="2542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Outer Join – Example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6991350" cy="842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fa-IR" sz="1800"/>
              <a:t>Join </a:t>
            </a:r>
            <a:br>
              <a:rPr lang="en-US" altLang="fa-IR" sz="1800"/>
            </a:br>
            <a:br>
              <a:rPr lang="en-US" altLang="fa-IR" sz="1600" b="1"/>
            </a:br>
            <a:r>
              <a:rPr lang="en-US" altLang="fa-IR" sz="1800" i="1"/>
              <a:t>instructor      teaches</a:t>
            </a:r>
          </a:p>
        </p:txBody>
      </p:sp>
      <p:sp>
        <p:nvSpPr>
          <p:cNvPr id="60422" name="AutoShape 4"/>
          <p:cNvSpPr>
            <a:spLocks noChangeArrowheads="1"/>
          </p:cNvSpPr>
          <p:nvPr/>
        </p:nvSpPr>
        <p:spPr bwMode="auto">
          <a:xfrm rot="16200000" flipV="1">
            <a:off x="2309813" y="1641475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fa-IR" altLang="fa-IR" sz="1800"/>
          </a:p>
        </p:txBody>
      </p:sp>
      <p:sp>
        <p:nvSpPr>
          <p:cNvPr id="60423" name="Rectangle 6"/>
          <p:cNvSpPr>
            <a:spLocks noChangeArrowheads="1"/>
          </p:cNvSpPr>
          <p:nvPr/>
        </p:nvSpPr>
        <p:spPr bwMode="auto">
          <a:xfrm>
            <a:off x="1508125" y="2149475"/>
            <a:ext cx="1204913" cy="3190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 i="1"/>
              <a:t>ID</a:t>
            </a:r>
            <a:endParaRPr kumimoji="0" lang="en-US" altLang="fa-IR" sz="1800"/>
          </a:p>
        </p:txBody>
      </p:sp>
      <p:sp>
        <p:nvSpPr>
          <p:cNvPr id="60424" name="Rectangle 7"/>
          <p:cNvSpPr>
            <a:spLocks noChangeArrowheads="1"/>
          </p:cNvSpPr>
          <p:nvPr/>
        </p:nvSpPr>
        <p:spPr bwMode="auto">
          <a:xfrm>
            <a:off x="4327525" y="2149475"/>
            <a:ext cx="1325563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 i="1"/>
              <a:t>dept_name</a:t>
            </a:r>
            <a:endParaRPr kumimoji="0" lang="en-US" altLang="fa-IR" sz="1800"/>
          </a:p>
        </p:txBody>
      </p:sp>
      <p:sp>
        <p:nvSpPr>
          <p:cNvPr id="60425" name="Rectangle 8"/>
          <p:cNvSpPr>
            <a:spLocks noChangeArrowheads="1"/>
          </p:cNvSpPr>
          <p:nvPr/>
        </p:nvSpPr>
        <p:spPr bwMode="auto">
          <a:xfrm>
            <a:off x="1508125" y="2530475"/>
            <a:ext cx="1233488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/>
              <a:t>10101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/>
              <a:t>12121</a:t>
            </a:r>
          </a:p>
        </p:txBody>
      </p:sp>
      <p:sp>
        <p:nvSpPr>
          <p:cNvPr id="60426" name="Rectangle 9"/>
          <p:cNvSpPr>
            <a:spLocks noChangeArrowheads="1"/>
          </p:cNvSpPr>
          <p:nvPr/>
        </p:nvSpPr>
        <p:spPr bwMode="auto">
          <a:xfrm>
            <a:off x="4327525" y="2530475"/>
            <a:ext cx="1357313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/>
              <a:t>Comp. Sci.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/>
              <a:t>Finance</a:t>
            </a:r>
          </a:p>
        </p:txBody>
      </p:sp>
      <p:sp>
        <p:nvSpPr>
          <p:cNvPr id="60427" name="Rectangle 10"/>
          <p:cNvSpPr>
            <a:spLocks noChangeArrowheads="1"/>
          </p:cNvSpPr>
          <p:nvPr/>
        </p:nvSpPr>
        <p:spPr bwMode="auto">
          <a:xfrm>
            <a:off x="5621338" y="2149475"/>
            <a:ext cx="1463675" cy="3190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 i="1"/>
              <a:t>course_id</a:t>
            </a:r>
            <a:endParaRPr kumimoji="0" lang="en-US" altLang="fa-IR" sz="1800"/>
          </a:p>
        </p:txBody>
      </p:sp>
      <p:sp>
        <p:nvSpPr>
          <p:cNvPr id="60428" name="Rectangle 11"/>
          <p:cNvSpPr>
            <a:spLocks noChangeArrowheads="1"/>
          </p:cNvSpPr>
          <p:nvPr/>
        </p:nvSpPr>
        <p:spPr bwMode="auto">
          <a:xfrm>
            <a:off x="5635625" y="2530475"/>
            <a:ext cx="1462088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/>
              <a:t>  CS-101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/>
              <a:t>  FIN-201</a:t>
            </a:r>
          </a:p>
        </p:txBody>
      </p:sp>
      <p:sp>
        <p:nvSpPr>
          <p:cNvPr id="60429" name="Rectangle 12"/>
          <p:cNvSpPr>
            <a:spLocks noChangeArrowheads="1"/>
          </p:cNvSpPr>
          <p:nvPr/>
        </p:nvSpPr>
        <p:spPr bwMode="auto">
          <a:xfrm>
            <a:off x="2727325" y="2149475"/>
            <a:ext cx="160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 i="1"/>
              <a:t>name</a:t>
            </a:r>
            <a:endParaRPr kumimoji="0" lang="en-US" altLang="fa-IR" sz="1800"/>
          </a:p>
        </p:txBody>
      </p:sp>
      <p:sp>
        <p:nvSpPr>
          <p:cNvPr id="60430" name="Rectangle 13"/>
          <p:cNvSpPr>
            <a:spLocks noChangeArrowheads="1"/>
          </p:cNvSpPr>
          <p:nvPr/>
        </p:nvSpPr>
        <p:spPr bwMode="auto">
          <a:xfrm>
            <a:off x="2727325" y="2530475"/>
            <a:ext cx="1600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/>
              <a:t>Srinivasan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/>
              <a:t>Wu</a:t>
            </a:r>
          </a:p>
        </p:txBody>
      </p:sp>
      <p:sp>
        <p:nvSpPr>
          <p:cNvPr id="60431" name="Rectangle 29"/>
          <p:cNvSpPr>
            <a:spLocks noChangeArrowheads="1"/>
          </p:cNvSpPr>
          <p:nvPr/>
        </p:nvSpPr>
        <p:spPr bwMode="auto">
          <a:xfrm>
            <a:off x="1533525" y="4302125"/>
            <a:ext cx="1204913" cy="3190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 i="1"/>
              <a:t>ID</a:t>
            </a:r>
            <a:endParaRPr kumimoji="0" lang="en-US" altLang="fa-IR" sz="1800"/>
          </a:p>
        </p:txBody>
      </p:sp>
      <p:sp>
        <p:nvSpPr>
          <p:cNvPr id="60432" name="Rectangle 30"/>
          <p:cNvSpPr>
            <a:spLocks noChangeArrowheads="1"/>
          </p:cNvSpPr>
          <p:nvPr/>
        </p:nvSpPr>
        <p:spPr bwMode="auto">
          <a:xfrm>
            <a:off x="4352925" y="4302125"/>
            <a:ext cx="1325563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 i="1"/>
              <a:t>dept_name</a:t>
            </a:r>
            <a:endParaRPr kumimoji="0" lang="en-US" altLang="fa-IR" sz="1800"/>
          </a:p>
        </p:txBody>
      </p:sp>
      <p:sp>
        <p:nvSpPr>
          <p:cNvPr id="60433" name="Rectangle 31"/>
          <p:cNvSpPr>
            <a:spLocks noChangeArrowheads="1"/>
          </p:cNvSpPr>
          <p:nvPr/>
        </p:nvSpPr>
        <p:spPr bwMode="auto">
          <a:xfrm>
            <a:off x="1533525" y="4683125"/>
            <a:ext cx="1233488" cy="854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/>
              <a:t>10101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/>
              <a:t>12121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/>
              <a:t>15151</a:t>
            </a:r>
          </a:p>
        </p:txBody>
      </p:sp>
      <p:sp>
        <p:nvSpPr>
          <p:cNvPr id="60434" name="Rectangle 32"/>
          <p:cNvSpPr>
            <a:spLocks noChangeArrowheads="1"/>
          </p:cNvSpPr>
          <p:nvPr/>
        </p:nvSpPr>
        <p:spPr bwMode="auto">
          <a:xfrm>
            <a:off x="4352925" y="4683125"/>
            <a:ext cx="1357313" cy="847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/>
              <a:t>Comp. Sci.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/>
              <a:t>Finance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/>
              <a:t>Music</a:t>
            </a:r>
          </a:p>
        </p:txBody>
      </p:sp>
      <p:sp>
        <p:nvSpPr>
          <p:cNvPr id="60435" name="Rectangle 33"/>
          <p:cNvSpPr>
            <a:spLocks noChangeArrowheads="1"/>
          </p:cNvSpPr>
          <p:nvPr/>
        </p:nvSpPr>
        <p:spPr bwMode="auto">
          <a:xfrm>
            <a:off x="5646738" y="4302125"/>
            <a:ext cx="1463675" cy="3190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 i="1"/>
              <a:t>course_id</a:t>
            </a:r>
            <a:endParaRPr kumimoji="0" lang="en-US" altLang="fa-IR" sz="1800"/>
          </a:p>
        </p:txBody>
      </p:sp>
      <p:sp>
        <p:nvSpPr>
          <p:cNvPr id="60436" name="Rectangle 34"/>
          <p:cNvSpPr>
            <a:spLocks noChangeArrowheads="1"/>
          </p:cNvSpPr>
          <p:nvPr/>
        </p:nvSpPr>
        <p:spPr bwMode="auto">
          <a:xfrm>
            <a:off x="5710238" y="4683125"/>
            <a:ext cx="1412875" cy="8493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/>
              <a:t>  CS-101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/>
              <a:t>  FIN-201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 i="1"/>
              <a:t>  null</a:t>
            </a:r>
          </a:p>
        </p:txBody>
      </p:sp>
      <p:sp>
        <p:nvSpPr>
          <p:cNvPr id="60437" name="Rectangle 35"/>
          <p:cNvSpPr>
            <a:spLocks noChangeArrowheads="1"/>
          </p:cNvSpPr>
          <p:nvPr/>
        </p:nvSpPr>
        <p:spPr bwMode="auto">
          <a:xfrm>
            <a:off x="2752725" y="4302125"/>
            <a:ext cx="160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 i="1"/>
              <a:t>name</a:t>
            </a:r>
            <a:endParaRPr kumimoji="0" lang="en-US" altLang="fa-IR" sz="1800"/>
          </a:p>
        </p:txBody>
      </p:sp>
      <p:sp>
        <p:nvSpPr>
          <p:cNvPr id="60438" name="Rectangle 36"/>
          <p:cNvSpPr>
            <a:spLocks noChangeArrowheads="1"/>
          </p:cNvSpPr>
          <p:nvPr/>
        </p:nvSpPr>
        <p:spPr bwMode="auto">
          <a:xfrm>
            <a:off x="2752725" y="4668838"/>
            <a:ext cx="1600200" cy="8699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/>
              <a:t>Srinivasan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/>
              <a:t>Wu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/>
              <a:t>Mozart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Outer Join – Example</a:t>
            </a:r>
          </a:p>
        </p:txBody>
      </p:sp>
      <p:sp>
        <p:nvSpPr>
          <p:cNvPr id="62467" name="Rectangle 22"/>
          <p:cNvSpPr>
            <a:spLocks noChangeArrowheads="1"/>
          </p:cNvSpPr>
          <p:nvPr/>
        </p:nvSpPr>
        <p:spPr bwMode="auto">
          <a:xfrm>
            <a:off x="806450" y="3405188"/>
            <a:ext cx="40703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fa-IR" sz="1800"/>
              <a:t> Full Outer Join</a:t>
            </a:r>
          </a:p>
          <a:p>
            <a:pPr>
              <a:buFont typeface="Monotype Sorts" pitchFamily="2" charset="2"/>
              <a:buNone/>
            </a:pPr>
            <a:r>
              <a:rPr lang="en-US" altLang="fa-IR" sz="1800" i="1"/>
              <a:t>    instructor         teaches</a:t>
            </a:r>
          </a:p>
        </p:txBody>
      </p:sp>
      <p:grpSp>
        <p:nvGrpSpPr>
          <p:cNvPr id="62468" name="Group 23"/>
          <p:cNvGrpSpPr>
            <a:grpSpLocks/>
          </p:cNvGrpSpPr>
          <p:nvPr/>
        </p:nvGrpSpPr>
        <p:grpSpPr bwMode="auto">
          <a:xfrm>
            <a:off x="2139950" y="3898900"/>
            <a:ext cx="387350" cy="152400"/>
            <a:chOff x="1141" y="2444"/>
            <a:chExt cx="244" cy="96"/>
          </a:xfrm>
        </p:grpSpPr>
        <p:sp>
          <p:nvSpPr>
            <p:cNvPr id="62490" name="AutoShape 24"/>
            <p:cNvSpPr>
              <a:spLocks noChangeArrowheads="1"/>
            </p:cNvSpPr>
            <p:nvPr/>
          </p:nvSpPr>
          <p:spPr bwMode="auto">
            <a:xfrm rot="16200000" flipV="1">
              <a:off x="1213" y="2444"/>
              <a:ext cx="96" cy="96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fa-IR" altLang="fa-IR" sz="1800"/>
            </a:p>
          </p:txBody>
        </p:sp>
        <p:sp>
          <p:nvSpPr>
            <p:cNvPr id="62491" name="Line 25"/>
            <p:cNvSpPr>
              <a:spLocks noChangeShapeType="1"/>
            </p:cNvSpPr>
            <p:nvPr/>
          </p:nvSpPr>
          <p:spPr bwMode="auto">
            <a:xfrm flipH="1">
              <a:off x="1144" y="2450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492" name="Line 26"/>
            <p:cNvSpPr>
              <a:spLocks noChangeShapeType="1"/>
            </p:cNvSpPr>
            <p:nvPr/>
          </p:nvSpPr>
          <p:spPr bwMode="auto">
            <a:xfrm flipH="1">
              <a:off x="1141" y="2537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493" name="Line 27"/>
            <p:cNvSpPr>
              <a:spLocks noChangeShapeType="1"/>
            </p:cNvSpPr>
            <p:nvPr/>
          </p:nvSpPr>
          <p:spPr bwMode="auto">
            <a:xfrm flipH="1">
              <a:off x="1321" y="2537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494" name="Line 28"/>
            <p:cNvSpPr>
              <a:spLocks noChangeShapeType="1"/>
            </p:cNvSpPr>
            <p:nvPr/>
          </p:nvSpPr>
          <p:spPr bwMode="auto">
            <a:xfrm flipH="1">
              <a:off x="1309" y="2444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2469" name="Rectangle 30"/>
          <p:cNvSpPr>
            <a:spLocks noChangeArrowheads="1"/>
          </p:cNvSpPr>
          <p:nvPr/>
        </p:nvSpPr>
        <p:spPr bwMode="auto">
          <a:xfrm>
            <a:off x="849313" y="1103313"/>
            <a:ext cx="40703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fa-IR" sz="1800"/>
              <a:t> Right Outer Join</a:t>
            </a:r>
          </a:p>
          <a:p>
            <a:pPr>
              <a:buFont typeface="Monotype Sorts" pitchFamily="2" charset="2"/>
              <a:buNone/>
            </a:pPr>
            <a:r>
              <a:rPr lang="en-US" altLang="fa-IR" sz="1800" i="1"/>
              <a:t>    instructor        teaches</a:t>
            </a:r>
          </a:p>
        </p:txBody>
      </p:sp>
      <p:grpSp>
        <p:nvGrpSpPr>
          <p:cNvPr id="62470" name="Group 31"/>
          <p:cNvGrpSpPr>
            <a:grpSpLocks/>
          </p:cNvGrpSpPr>
          <p:nvPr/>
        </p:nvGrpSpPr>
        <p:grpSpPr bwMode="auto">
          <a:xfrm>
            <a:off x="2243138" y="1565275"/>
            <a:ext cx="265112" cy="157163"/>
            <a:chOff x="1050" y="991"/>
            <a:chExt cx="167" cy="99"/>
          </a:xfrm>
        </p:grpSpPr>
        <p:sp>
          <p:nvSpPr>
            <p:cNvPr id="62487" name="AutoShape 32"/>
            <p:cNvSpPr>
              <a:spLocks noChangeArrowheads="1"/>
            </p:cNvSpPr>
            <p:nvPr/>
          </p:nvSpPr>
          <p:spPr bwMode="auto">
            <a:xfrm rot="16200000" flipV="1">
              <a:off x="1050" y="992"/>
              <a:ext cx="96" cy="96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fa-IR" altLang="fa-IR" sz="1800"/>
            </a:p>
          </p:txBody>
        </p:sp>
        <p:sp>
          <p:nvSpPr>
            <p:cNvPr id="62488" name="Line 33"/>
            <p:cNvSpPr>
              <a:spLocks noChangeShapeType="1"/>
            </p:cNvSpPr>
            <p:nvPr/>
          </p:nvSpPr>
          <p:spPr bwMode="auto">
            <a:xfrm flipH="1">
              <a:off x="1153" y="991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489" name="Line 34"/>
            <p:cNvSpPr>
              <a:spLocks noChangeShapeType="1"/>
            </p:cNvSpPr>
            <p:nvPr/>
          </p:nvSpPr>
          <p:spPr bwMode="auto">
            <a:xfrm flipH="1">
              <a:off x="1153" y="1090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2471" name="Rectangle 39"/>
          <p:cNvSpPr>
            <a:spLocks noChangeArrowheads="1"/>
          </p:cNvSpPr>
          <p:nvPr/>
        </p:nvSpPr>
        <p:spPr bwMode="auto">
          <a:xfrm>
            <a:off x="1685925" y="2028825"/>
            <a:ext cx="1204913" cy="306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 i="1"/>
              <a:t>ID</a:t>
            </a:r>
            <a:endParaRPr kumimoji="0" lang="en-US" altLang="fa-IR" sz="1800"/>
          </a:p>
        </p:txBody>
      </p:sp>
      <p:sp>
        <p:nvSpPr>
          <p:cNvPr id="62472" name="Rectangle 40"/>
          <p:cNvSpPr>
            <a:spLocks noChangeArrowheads="1"/>
          </p:cNvSpPr>
          <p:nvPr/>
        </p:nvSpPr>
        <p:spPr bwMode="auto">
          <a:xfrm>
            <a:off x="4505325" y="2028825"/>
            <a:ext cx="1338263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 i="1"/>
              <a:t>dept_name</a:t>
            </a:r>
            <a:endParaRPr kumimoji="0" lang="en-US" altLang="fa-IR" sz="1800"/>
          </a:p>
        </p:txBody>
      </p:sp>
      <p:sp>
        <p:nvSpPr>
          <p:cNvPr id="62473" name="Rectangle 41"/>
          <p:cNvSpPr>
            <a:spLocks noChangeArrowheads="1"/>
          </p:cNvSpPr>
          <p:nvPr/>
        </p:nvSpPr>
        <p:spPr bwMode="auto">
          <a:xfrm>
            <a:off x="1685925" y="2398713"/>
            <a:ext cx="1233488" cy="865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/>
              <a:t>10101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/>
              <a:t>12121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/>
              <a:t>76766</a:t>
            </a:r>
          </a:p>
        </p:txBody>
      </p:sp>
      <p:sp>
        <p:nvSpPr>
          <p:cNvPr id="62474" name="Rectangle 42"/>
          <p:cNvSpPr>
            <a:spLocks noChangeArrowheads="1"/>
          </p:cNvSpPr>
          <p:nvPr/>
        </p:nvSpPr>
        <p:spPr bwMode="auto">
          <a:xfrm>
            <a:off x="4505325" y="2397125"/>
            <a:ext cx="1357313" cy="8604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/>
              <a:t>Comp. Sci.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/>
              <a:t>Finance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/>
              <a:t>null</a:t>
            </a:r>
          </a:p>
        </p:txBody>
      </p:sp>
      <p:sp>
        <p:nvSpPr>
          <p:cNvPr id="62475" name="Rectangle 43"/>
          <p:cNvSpPr>
            <a:spLocks noChangeArrowheads="1"/>
          </p:cNvSpPr>
          <p:nvPr/>
        </p:nvSpPr>
        <p:spPr bwMode="auto">
          <a:xfrm>
            <a:off x="5838825" y="2028825"/>
            <a:ext cx="1423988" cy="306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 i="1"/>
              <a:t>course_id</a:t>
            </a:r>
            <a:endParaRPr kumimoji="0" lang="en-US" altLang="fa-IR" sz="1800"/>
          </a:p>
        </p:txBody>
      </p:sp>
      <p:sp>
        <p:nvSpPr>
          <p:cNvPr id="62476" name="Rectangle 44"/>
          <p:cNvSpPr>
            <a:spLocks noChangeArrowheads="1"/>
          </p:cNvSpPr>
          <p:nvPr/>
        </p:nvSpPr>
        <p:spPr bwMode="auto">
          <a:xfrm>
            <a:off x="5862638" y="2397125"/>
            <a:ext cx="1412875" cy="8620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/>
              <a:t>  CS-101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/>
              <a:t>  FIN-201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 i="1"/>
              <a:t>  </a:t>
            </a:r>
            <a:r>
              <a:rPr kumimoji="0" lang="en-US" altLang="fa-IR" sz="1800"/>
              <a:t>BIO-101</a:t>
            </a:r>
            <a:endParaRPr kumimoji="0" lang="en-US" altLang="fa-IR" sz="1800" i="1"/>
          </a:p>
        </p:txBody>
      </p:sp>
      <p:sp>
        <p:nvSpPr>
          <p:cNvPr id="62477" name="Rectangle 45"/>
          <p:cNvSpPr>
            <a:spLocks noChangeArrowheads="1"/>
          </p:cNvSpPr>
          <p:nvPr/>
        </p:nvSpPr>
        <p:spPr bwMode="auto">
          <a:xfrm>
            <a:off x="2905125" y="2028825"/>
            <a:ext cx="160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 i="1"/>
              <a:t>name</a:t>
            </a:r>
            <a:endParaRPr kumimoji="0" lang="en-US" altLang="fa-IR" sz="1800"/>
          </a:p>
        </p:txBody>
      </p:sp>
      <p:sp>
        <p:nvSpPr>
          <p:cNvPr id="62478" name="Rectangle 46"/>
          <p:cNvSpPr>
            <a:spLocks noChangeArrowheads="1"/>
          </p:cNvSpPr>
          <p:nvPr/>
        </p:nvSpPr>
        <p:spPr bwMode="auto">
          <a:xfrm>
            <a:off x="2905125" y="2395538"/>
            <a:ext cx="1600200" cy="8699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/>
              <a:t>Srinivasan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/>
              <a:t>Wu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/>
              <a:t>null</a:t>
            </a:r>
          </a:p>
        </p:txBody>
      </p:sp>
      <p:sp>
        <p:nvSpPr>
          <p:cNvPr id="62479" name="Rectangle 47"/>
          <p:cNvSpPr>
            <a:spLocks noChangeArrowheads="1"/>
          </p:cNvSpPr>
          <p:nvPr/>
        </p:nvSpPr>
        <p:spPr bwMode="auto">
          <a:xfrm>
            <a:off x="1838325" y="4365625"/>
            <a:ext cx="1204913" cy="306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 i="1"/>
              <a:t>ID</a:t>
            </a:r>
            <a:endParaRPr kumimoji="0" lang="en-US" altLang="fa-IR" sz="1800"/>
          </a:p>
        </p:txBody>
      </p:sp>
      <p:sp>
        <p:nvSpPr>
          <p:cNvPr id="62480" name="Rectangle 48"/>
          <p:cNvSpPr>
            <a:spLocks noChangeArrowheads="1"/>
          </p:cNvSpPr>
          <p:nvPr/>
        </p:nvSpPr>
        <p:spPr bwMode="auto">
          <a:xfrm>
            <a:off x="4657725" y="4365625"/>
            <a:ext cx="1338263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 i="1"/>
              <a:t>dept_name</a:t>
            </a:r>
            <a:endParaRPr kumimoji="0" lang="en-US" altLang="fa-IR" sz="1800"/>
          </a:p>
        </p:txBody>
      </p:sp>
      <p:sp>
        <p:nvSpPr>
          <p:cNvPr id="62481" name="Rectangle 49"/>
          <p:cNvSpPr>
            <a:spLocks noChangeArrowheads="1"/>
          </p:cNvSpPr>
          <p:nvPr/>
        </p:nvSpPr>
        <p:spPr bwMode="auto">
          <a:xfrm>
            <a:off x="1838325" y="4735513"/>
            <a:ext cx="1233488" cy="11096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/>
              <a:t>10101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/>
              <a:t>12121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/>
              <a:t>15151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/>
              <a:t>76766</a:t>
            </a:r>
          </a:p>
        </p:txBody>
      </p:sp>
      <p:sp>
        <p:nvSpPr>
          <p:cNvPr id="62482" name="Rectangle 50"/>
          <p:cNvSpPr>
            <a:spLocks noChangeArrowheads="1"/>
          </p:cNvSpPr>
          <p:nvPr/>
        </p:nvSpPr>
        <p:spPr bwMode="auto">
          <a:xfrm>
            <a:off x="4657725" y="4733925"/>
            <a:ext cx="1357313" cy="1108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/>
              <a:t>Comp. Sci.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/>
              <a:t>Finance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/>
              <a:t>Music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/>
              <a:t>null</a:t>
            </a:r>
          </a:p>
        </p:txBody>
      </p:sp>
      <p:sp>
        <p:nvSpPr>
          <p:cNvPr id="62483" name="Rectangle 51"/>
          <p:cNvSpPr>
            <a:spLocks noChangeArrowheads="1"/>
          </p:cNvSpPr>
          <p:nvPr/>
        </p:nvSpPr>
        <p:spPr bwMode="auto">
          <a:xfrm>
            <a:off x="5991225" y="4365625"/>
            <a:ext cx="1423988" cy="306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 i="1"/>
              <a:t>course_id</a:t>
            </a:r>
            <a:endParaRPr kumimoji="0" lang="en-US" altLang="fa-IR" sz="1800"/>
          </a:p>
        </p:txBody>
      </p:sp>
      <p:sp>
        <p:nvSpPr>
          <p:cNvPr id="62484" name="Rectangle 52"/>
          <p:cNvSpPr>
            <a:spLocks noChangeArrowheads="1"/>
          </p:cNvSpPr>
          <p:nvPr/>
        </p:nvSpPr>
        <p:spPr bwMode="auto">
          <a:xfrm>
            <a:off x="6015038" y="4733925"/>
            <a:ext cx="1412875" cy="11064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/>
              <a:t>  CS-101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/>
              <a:t>  FIN-201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/>
              <a:t>  </a:t>
            </a:r>
            <a:r>
              <a:rPr kumimoji="0" lang="en-US" altLang="fa-IR" sz="1800" i="1"/>
              <a:t>null</a:t>
            </a:r>
            <a:endParaRPr kumimoji="0" lang="en-US" altLang="fa-IR" sz="18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 i="1"/>
              <a:t>  </a:t>
            </a:r>
            <a:r>
              <a:rPr kumimoji="0" lang="en-US" altLang="fa-IR" sz="1800"/>
              <a:t>BIO-101</a:t>
            </a:r>
            <a:endParaRPr kumimoji="0" lang="en-US" altLang="fa-IR" sz="1800" i="1"/>
          </a:p>
        </p:txBody>
      </p:sp>
      <p:sp>
        <p:nvSpPr>
          <p:cNvPr id="62485" name="Rectangle 53"/>
          <p:cNvSpPr>
            <a:spLocks noChangeArrowheads="1"/>
          </p:cNvSpPr>
          <p:nvPr/>
        </p:nvSpPr>
        <p:spPr bwMode="auto">
          <a:xfrm>
            <a:off x="3057525" y="4365625"/>
            <a:ext cx="160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 i="1"/>
              <a:t>name</a:t>
            </a:r>
            <a:endParaRPr kumimoji="0" lang="en-US" altLang="fa-IR" sz="1800"/>
          </a:p>
        </p:txBody>
      </p:sp>
      <p:sp>
        <p:nvSpPr>
          <p:cNvPr id="62486" name="Rectangle 54"/>
          <p:cNvSpPr>
            <a:spLocks noChangeArrowheads="1"/>
          </p:cNvSpPr>
          <p:nvPr/>
        </p:nvSpPr>
        <p:spPr bwMode="auto">
          <a:xfrm>
            <a:off x="3057525" y="4732338"/>
            <a:ext cx="1600200" cy="11160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/>
              <a:t>Srinivasan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/>
              <a:t>Wu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/>
              <a:t>Mozart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/>
              <a:t>null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Outer Join using Joins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a-IR" sz="1800"/>
              <a:t>Outer join can be expressed using basic operations</a:t>
            </a:r>
          </a:p>
          <a:p>
            <a:pPr lvl="1"/>
            <a:r>
              <a:rPr lang="en-US" altLang="fa-IR" sz="1800"/>
              <a:t>e.g. r      s can be written as</a:t>
            </a:r>
          </a:p>
          <a:p>
            <a:pPr lvl="1">
              <a:buFont typeface="Monotype Sorts" pitchFamily="2" charset="2"/>
              <a:buNone/>
            </a:pPr>
            <a:r>
              <a:rPr lang="en-US" altLang="fa-IR" sz="1800"/>
              <a:t>        (r      s)  U (</a:t>
            </a:r>
            <a:r>
              <a:rPr lang="en-US" altLang="fa-IR" sz="1800" i="1"/>
              <a:t>r </a:t>
            </a:r>
            <a:r>
              <a:rPr lang="en-US" altLang="fa-IR" sz="1800"/>
              <a:t>– ∏</a:t>
            </a:r>
            <a:r>
              <a:rPr lang="en-US" altLang="fa-IR" sz="2400" i="1" baseline="-25000"/>
              <a:t>R</a:t>
            </a:r>
            <a:r>
              <a:rPr lang="en-US" altLang="fa-IR" sz="1800"/>
              <a:t>(</a:t>
            </a:r>
            <a:r>
              <a:rPr lang="en-US" altLang="fa-IR" sz="1800" i="1"/>
              <a:t>r      s</a:t>
            </a:r>
            <a:r>
              <a:rPr lang="en-US" altLang="fa-IR" sz="1800"/>
              <a:t>)  x {(</a:t>
            </a:r>
            <a:r>
              <a:rPr lang="en-US" altLang="fa-IR" sz="1800" i="1"/>
              <a:t>null, …, null</a:t>
            </a:r>
            <a:r>
              <a:rPr lang="en-US" altLang="fa-IR" sz="1800"/>
              <a:t>)}</a:t>
            </a:r>
          </a:p>
        </p:txBody>
      </p:sp>
      <p:grpSp>
        <p:nvGrpSpPr>
          <p:cNvPr id="64516" name="Group 4"/>
          <p:cNvGrpSpPr>
            <a:grpSpLocks/>
          </p:cNvGrpSpPr>
          <p:nvPr/>
        </p:nvGrpSpPr>
        <p:grpSpPr bwMode="auto">
          <a:xfrm>
            <a:off x="2176463" y="1568450"/>
            <a:ext cx="307975" cy="193675"/>
            <a:chOff x="1225" y="2417"/>
            <a:chExt cx="261" cy="132"/>
          </a:xfrm>
        </p:grpSpPr>
        <p:sp>
          <p:nvSpPr>
            <p:cNvPr id="64519" name="AutoShape 5"/>
            <p:cNvSpPr>
              <a:spLocks noChangeArrowheads="1"/>
            </p:cNvSpPr>
            <p:nvPr/>
          </p:nvSpPr>
          <p:spPr bwMode="auto">
            <a:xfrm rot="16200000" flipV="1">
              <a:off x="1354" y="2417"/>
              <a:ext cx="132" cy="132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fa-IR" altLang="fa-IR" sz="1800"/>
            </a:p>
          </p:txBody>
        </p:sp>
        <p:sp>
          <p:nvSpPr>
            <p:cNvPr id="64520" name="Line 6"/>
            <p:cNvSpPr>
              <a:spLocks noChangeShapeType="1"/>
            </p:cNvSpPr>
            <p:nvPr/>
          </p:nvSpPr>
          <p:spPr bwMode="auto">
            <a:xfrm flipH="1">
              <a:off x="1228" y="2419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4521" name="Line 7"/>
            <p:cNvSpPr>
              <a:spLocks noChangeShapeType="1"/>
            </p:cNvSpPr>
            <p:nvPr/>
          </p:nvSpPr>
          <p:spPr bwMode="auto">
            <a:xfrm flipH="1">
              <a:off x="1225" y="2542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4517" name="AutoShape 8"/>
          <p:cNvSpPr>
            <a:spLocks noChangeArrowheads="1"/>
          </p:cNvSpPr>
          <p:nvPr/>
        </p:nvSpPr>
        <p:spPr bwMode="auto">
          <a:xfrm rot="16200000" flipV="1">
            <a:off x="2065338" y="1962150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fa-IR" altLang="fa-IR" sz="1800"/>
          </a:p>
        </p:txBody>
      </p:sp>
      <p:sp>
        <p:nvSpPr>
          <p:cNvPr id="64518" name="AutoShape 9"/>
          <p:cNvSpPr>
            <a:spLocks noChangeArrowheads="1"/>
          </p:cNvSpPr>
          <p:nvPr/>
        </p:nvSpPr>
        <p:spPr bwMode="auto">
          <a:xfrm rot="16200000" flipV="1">
            <a:off x="4016375" y="1978025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fa-IR" altLang="fa-IR" sz="1800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Null Values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063625"/>
            <a:ext cx="7620000" cy="4876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fa-IR" sz="1800"/>
              <a:t>It is possible for tuples to have a null value, denoted by </a:t>
            </a:r>
            <a:r>
              <a:rPr lang="en-US" altLang="fa-IR" sz="1800" i="1"/>
              <a:t>null</a:t>
            </a:r>
            <a:r>
              <a:rPr lang="en-US" altLang="fa-IR" sz="1800"/>
              <a:t>, for some of their attributes</a:t>
            </a:r>
          </a:p>
          <a:p>
            <a:pPr>
              <a:lnSpc>
                <a:spcPct val="120000"/>
              </a:lnSpc>
            </a:pPr>
            <a:r>
              <a:rPr lang="en-US" altLang="fa-IR" sz="1800" i="1"/>
              <a:t>null</a:t>
            </a:r>
            <a:r>
              <a:rPr lang="en-US" altLang="fa-IR" sz="1800"/>
              <a:t> signifies an unknown value or that a value does not exist.</a:t>
            </a:r>
          </a:p>
          <a:p>
            <a:pPr>
              <a:lnSpc>
                <a:spcPct val="120000"/>
              </a:lnSpc>
            </a:pPr>
            <a:r>
              <a:rPr lang="en-US" altLang="fa-IR" sz="1800"/>
              <a:t>The result of any arithmetic expression involving </a:t>
            </a:r>
            <a:r>
              <a:rPr lang="en-US" altLang="fa-IR" sz="1800" i="1"/>
              <a:t>null</a:t>
            </a:r>
            <a:r>
              <a:rPr lang="en-US" altLang="fa-IR" sz="1800"/>
              <a:t> is </a:t>
            </a:r>
            <a:r>
              <a:rPr lang="en-US" altLang="fa-IR" sz="1800" i="1"/>
              <a:t>null.</a:t>
            </a:r>
          </a:p>
          <a:p>
            <a:pPr>
              <a:lnSpc>
                <a:spcPct val="120000"/>
              </a:lnSpc>
            </a:pPr>
            <a:r>
              <a:rPr lang="en-US" altLang="fa-IR" sz="1800"/>
              <a:t>Aggregate functions simply ignore null values (as in SQL)</a:t>
            </a:r>
          </a:p>
          <a:p>
            <a:pPr>
              <a:lnSpc>
                <a:spcPct val="120000"/>
              </a:lnSpc>
            </a:pPr>
            <a:r>
              <a:rPr lang="en-US" altLang="fa-IR" sz="1800"/>
              <a:t>For duplicate elimination and grouping, null is treated like any other value, and two nulls are assumed to be  the same (as in SQL)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Null Values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9150" y="1104900"/>
            <a:ext cx="7791450" cy="4930775"/>
          </a:xfrm>
        </p:spPr>
        <p:txBody>
          <a:bodyPr/>
          <a:lstStyle/>
          <a:p>
            <a:r>
              <a:rPr lang="en-US" altLang="fa-IR" sz="1800"/>
              <a:t>Comparisons with null values return the special truth value: </a:t>
            </a:r>
            <a:r>
              <a:rPr lang="en-US" altLang="fa-IR" sz="1800" i="1"/>
              <a:t>unknown</a:t>
            </a:r>
          </a:p>
          <a:p>
            <a:pPr lvl="1"/>
            <a:r>
              <a:rPr lang="en-US" altLang="fa-IR" sz="1800"/>
              <a:t>If </a:t>
            </a:r>
            <a:r>
              <a:rPr lang="en-US" altLang="fa-IR" sz="1800" i="1"/>
              <a:t>false</a:t>
            </a:r>
            <a:r>
              <a:rPr lang="en-US" altLang="fa-IR" sz="1800"/>
              <a:t> was used instead of </a:t>
            </a:r>
            <a:r>
              <a:rPr lang="en-US" altLang="fa-IR" sz="1800" i="1"/>
              <a:t>unknown</a:t>
            </a:r>
            <a:r>
              <a:rPr lang="en-US" altLang="fa-IR" sz="1800"/>
              <a:t>, then    </a:t>
            </a:r>
            <a:r>
              <a:rPr lang="en-US" altLang="fa-IR" sz="1800" i="1"/>
              <a:t>not (A &lt; 5)</a:t>
            </a:r>
            <a:r>
              <a:rPr lang="en-US" altLang="fa-IR" sz="1800"/>
              <a:t> </a:t>
            </a:r>
            <a:br>
              <a:rPr lang="en-US" altLang="fa-IR" sz="1800"/>
            </a:br>
            <a:r>
              <a:rPr lang="en-US" altLang="fa-IR" sz="1800"/>
              <a:t>               would not be equivalent to               </a:t>
            </a:r>
            <a:r>
              <a:rPr lang="en-US" altLang="fa-IR" sz="1800" i="1"/>
              <a:t>A &gt;= 5</a:t>
            </a:r>
          </a:p>
          <a:p>
            <a:r>
              <a:rPr lang="en-US" altLang="fa-IR" sz="1800"/>
              <a:t>Three-valued logic using the truth value </a:t>
            </a:r>
            <a:r>
              <a:rPr lang="en-US" altLang="fa-IR" sz="1800" i="1"/>
              <a:t>unknown</a:t>
            </a:r>
            <a:r>
              <a:rPr lang="en-US" altLang="fa-IR" sz="1800"/>
              <a:t>:</a:t>
            </a:r>
          </a:p>
          <a:p>
            <a:pPr lvl="1"/>
            <a:r>
              <a:rPr lang="en-US" altLang="fa-IR" sz="1800"/>
              <a:t>OR: (</a:t>
            </a:r>
            <a:r>
              <a:rPr lang="en-US" altLang="fa-IR" sz="1800" i="1"/>
              <a:t>unknown</a:t>
            </a:r>
            <a:r>
              <a:rPr lang="en-US" altLang="fa-IR" sz="1800"/>
              <a:t> </a:t>
            </a:r>
            <a:r>
              <a:rPr lang="en-US" altLang="fa-IR" sz="1800" b="1"/>
              <a:t>or</a:t>
            </a:r>
            <a:r>
              <a:rPr lang="en-US" altLang="fa-IR" sz="1800"/>
              <a:t> </a:t>
            </a:r>
            <a:r>
              <a:rPr lang="en-US" altLang="fa-IR" sz="1800" i="1"/>
              <a:t>true</a:t>
            </a:r>
            <a:r>
              <a:rPr lang="en-US" altLang="fa-IR" sz="1800"/>
              <a:t>)         = </a:t>
            </a:r>
            <a:r>
              <a:rPr lang="en-US" altLang="fa-IR" sz="1800" i="1"/>
              <a:t>true</a:t>
            </a:r>
            <a:r>
              <a:rPr lang="en-US" altLang="fa-IR" sz="1800"/>
              <a:t>, </a:t>
            </a:r>
            <a:br>
              <a:rPr lang="en-US" altLang="fa-IR" sz="1800"/>
            </a:br>
            <a:r>
              <a:rPr lang="en-US" altLang="fa-IR" sz="1800"/>
              <a:t>       (</a:t>
            </a:r>
            <a:r>
              <a:rPr lang="en-US" altLang="fa-IR" sz="1800" i="1"/>
              <a:t>unknown</a:t>
            </a:r>
            <a:r>
              <a:rPr lang="en-US" altLang="fa-IR" sz="1800"/>
              <a:t> </a:t>
            </a:r>
            <a:r>
              <a:rPr lang="en-US" altLang="fa-IR" sz="1800" b="1"/>
              <a:t>or</a:t>
            </a:r>
            <a:r>
              <a:rPr lang="en-US" altLang="fa-IR" sz="1800"/>
              <a:t> </a:t>
            </a:r>
            <a:r>
              <a:rPr lang="en-US" altLang="fa-IR" sz="1800" i="1"/>
              <a:t>false</a:t>
            </a:r>
            <a:r>
              <a:rPr lang="en-US" altLang="fa-IR" sz="1800"/>
              <a:t>)        = </a:t>
            </a:r>
            <a:r>
              <a:rPr lang="en-US" altLang="fa-IR" sz="1800" i="1"/>
              <a:t>unknown</a:t>
            </a:r>
            <a:br>
              <a:rPr lang="en-US" altLang="fa-IR" sz="1800"/>
            </a:br>
            <a:r>
              <a:rPr lang="en-US" altLang="fa-IR" sz="1800"/>
              <a:t>       (</a:t>
            </a:r>
            <a:r>
              <a:rPr lang="en-US" altLang="fa-IR" sz="1800" i="1"/>
              <a:t>unknown </a:t>
            </a:r>
            <a:r>
              <a:rPr lang="en-US" altLang="fa-IR" sz="1800" b="1"/>
              <a:t>or</a:t>
            </a:r>
            <a:r>
              <a:rPr lang="en-US" altLang="fa-IR" sz="1800" i="1"/>
              <a:t> unknown</a:t>
            </a:r>
            <a:r>
              <a:rPr lang="en-US" altLang="fa-IR" sz="1800"/>
              <a:t>)</a:t>
            </a:r>
            <a:r>
              <a:rPr lang="en-US" altLang="fa-IR" sz="1800" i="1"/>
              <a:t> = unknown</a:t>
            </a:r>
          </a:p>
          <a:p>
            <a:pPr lvl="1"/>
            <a:r>
              <a:rPr lang="en-US" altLang="fa-IR" sz="1800"/>
              <a:t>AND:</a:t>
            </a:r>
            <a:r>
              <a:rPr lang="en-US" altLang="fa-IR" sz="1800" i="1"/>
              <a:t>   </a:t>
            </a:r>
            <a:r>
              <a:rPr lang="en-US" altLang="fa-IR" sz="1800"/>
              <a:t>(</a:t>
            </a:r>
            <a:r>
              <a:rPr lang="en-US" altLang="fa-IR" sz="1800" i="1"/>
              <a:t>true</a:t>
            </a:r>
            <a:r>
              <a:rPr lang="en-US" altLang="fa-IR" sz="1800" b="1"/>
              <a:t> and </a:t>
            </a:r>
            <a:r>
              <a:rPr lang="en-US" altLang="fa-IR" sz="1800" i="1"/>
              <a:t>unknown</a:t>
            </a:r>
            <a:r>
              <a:rPr lang="en-US" altLang="fa-IR" sz="1800"/>
              <a:t>)</a:t>
            </a:r>
            <a:r>
              <a:rPr lang="en-US" altLang="fa-IR" sz="1800" i="1"/>
              <a:t>         = unknown,   </a:t>
            </a:r>
            <a:br>
              <a:rPr lang="en-US" altLang="fa-IR" sz="1800" i="1"/>
            </a:br>
            <a:r>
              <a:rPr lang="en-US" altLang="fa-IR" sz="1800" i="1"/>
              <a:t>           </a:t>
            </a:r>
            <a:r>
              <a:rPr lang="en-US" altLang="fa-IR" sz="1800"/>
              <a:t>(</a:t>
            </a:r>
            <a:r>
              <a:rPr lang="en-US" altLang="fa-IR" sz="1800" i="1"/>
              <a:t>false</a:t>
            </a:r>
            <a:r>
              <a:rPr lang="en-US" altLang="fa-IR" sz="1800" b="1"/>
              <a:t> and </a:t>
            </a:r>
            <a:r>
              <a:rPr lang="en-US" altLang="fa-IR" sz="1800" i="1"/>
              <a:t>unknown</a:t>
            </a:r>
            <a:r>
              <a:rPr lang="en-US" altLang="fa-IR" sz="1800"/>
              <a:t>)</a:t>
            </a:r>
            <a:r>
              <a:rPr lang="en-US" altLang="fa-IR" sz="1800" i="1"/>
              <a:t>        = false,</a:t>
            </a:r>
            <a:br>
              <a:rPr lang="en-US" altLang="fa-IR" sz="1800" i="1"/>
            </a:br>
            <a:r>
              <a:rPr lang="en-US" altLang="fa-IR" sz="1800" i="1"/>
              <a:t>           </a:t>
            </a:r>
            <a:r>
              <a:rPr lang="en-US" altLang="fa-IR" sz="1800"/>
              <a:t>(</a:t>
            </a:r>
            <a:r>
              <a:rPr lang="en-US" altLang="fa-IR" sz="1800" i="1"/>
              <a:t>unknown </a:t>
            </a:r>
            <a:r>
              <a:rPr lang="en-US" altLang="fa-IR" sz="1800" b="1"/>
              <a:t>and</a:t>
            </a:r>
            <a:r>
              <a:rPr lang="en-US" altLang="fa-IR" sz="1800" i="1"/>
              <a:t> unknown</a:t>
            </a:r>
            <a:r>
              <a:rPr lang="en-US" altLang="fa-IR" sz="1800"/>
              <a:t>)</a:t>
            </a:r>
            <a:r>
              <a:rPr lang="en-US" altLang="fa-IR" sz="1800" i="1"/>
              <a:t> = unknown</a:t>
            </a:r>
          </a:p>
          <a:p>
            <a:pPr lvl="1"/>
            <a:r>
              <a:rPr lang="en-US" altLang="fa-IR" sz="1800"/>
              <a:t>NOT</a:t>
            </a:r>
            <a:r>
              <a:rPr lang="en-US" altLang="fa-IR" sz="1800" i="1"/>
              <a:t>:  </a:t>
            </a:r>
            <a:r>
              <a:rPr lang="en-US" altLang="fa-IR" sz="1800"/>
              <a:t>(</a:t>
            </a:r>
            <a:r>
              <a:rPr lang="en-US" altLang="fa-IR" sz="1800" b="1"/>
              <a:t>not</a:t>
            </a:r>
            <a:r>
              <a:rPr lang="en-US" altLang="fa-IR" sz="1800" i="1"/>
              <a:t> unknown</a:t>
            </a:r>
            <a:r>
              <a:rPr lang="en-US" altLang="fa-IR" sz="1800"/>
              <a:t>)</a:t>
            </a:r>
            <a:r>
              <a:rPr lang="en-US" altLang="fa-IR" sz="1800" i="1"/>
              <a:t> = unknown</a:t>
            </a:r>
          </a:p>
          <a:p>
            <a:pPr lvl="1"/>
            <a:r>
              <a:rPr lang="en-US" altLang="fa-IR" sz="1800"/>
              <a:t>In SQL “</a:t>
            </a:r>
            <a:r>
              <a:rPr lang="en-US" altLang="fa-IR" sz="1800" i="1"/>
              <a:t>P</a:t>
            </a:r>
            <a:r>
              <a:rPr lang="en-US" altLang="fa-IR" sz="1800" b="1"/>
              <a:t> is unknown</a:t>
            </a:r>
            <a:r>
              <a:rPr lang="en-US" altLang="fa-IR" sz="1800"/>
              <a:t>”</a:t>
            </a:r>
            <a:r>
              <a:rPr lang="en-US" altLang="fa-IR" sz="1800" b="1"/>
              <a:t> </a:t>
            </a:r>
            <a:r>
              <a:rPr lang="en-US" altLang="fa-IR" sz="1800"/>
              <a:t>evaluates to true if predicate </a:t>
            </a:r>
            <a:r>
              <a:rPr lang="en-US" altLang="fa-IR" sz="1800" i="1"/>
              <a:t>P</a:t>
            </a:r>
            <a:r>
              <a:rPr lang="en-US" altLang="fa-IR" sz="1800"/>
              <a:t> evaluates to </a:t>
            </a:r>
            <a:r>
              <a:rPr lang="en-US" altLang="fa-IR" sz="1800" i="1"/>
              <a:t>unknown</a:t>
            </a:r>
          </a:p>
          <a:p>
            <a:r>
              <a:rPr lang="en-US" altLang="fa-IR" sz="1800"/>
              <a:t>Result of select</a:t>
            </a:r>
            <a:r>
              <a:rPr lang="en-US" altLang="fa-IR" sz="1800" b="1"/>
              <a:t> </a:t>
            </a:r>
            <a:r>
              <a:rPr lang="en-US" altLang="fa-IR" sz="1800"/>
              <a:t> predicate is treated as </a:t>
            </a:r>
            <a:r>
              <a:rPr lang="en-US" altLang="fa-IR" sz="1800" i="1"/>
              <a:t>false </a:t>
            </a:r>
            <a:r>
              <a:rPr lang="en-US" altLang="fa-IR" sz="1800"/>
              <a:t>if it evaluates to </a:t>
            </a:r>
            <a:r>
              <a:rPr lang="en-US" altLang="fa-IR" sz="1800" i="1"/>
              <a:t>unknown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Division Operator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09663"/>
            <a:ext cx="7858125" cy="5199062"/>
          </a:xfrm>
        </p:spPr>
        <p:txBody>
          <a:bodyPr/>
          <a:lstStyle/>
          <a:p>
            <a:r>
              <a:rPr lang="en-US" altLang="fa-IR" sz="1800">
                <a:sym typeface="Symbol" panose="05050102010706020507" pitchFamily="18" charset="2"/>
              </a:rPr>
              <a:t>Given relations r(R) and s(S), such that S  R,  r  s is the largest relation t(R-S) such that </a:t>
            </a:r>
            <a:br>
              <a:rPr lang="en-US" altLang="fa-IR" sz="1800">
                <a:sym typeface="Symbol" panose="05050102010706020507" pitchFamily="18" charset="2"/>
              </a:rPr>
            </a:br>
            <a:r>
              <a:rPr lang="en-US" altLang="fa-IR" sz="1800">
                <a:sym typeface="Symbol" panose="05050102010706020507" pitchFamily="18" charset="2"/>
              </a:rPr>
              <a:t>                  t x s  r</a:t>
            </a:r>
          </a:p>
          <a:p>
            <a:r>
              <a:rPr lang="en-US" altLang="fa-IR" sz="1800">
                <a:sym typeface="Symbol" panose="05050102010706020507" pitchFamily="18" charset="2"/>
              </a:rPr>
              <a:t>E.g. let  </a:t>
            </a:r>
            <a:r>
              <a:rPr lang="en-US" altLang="fa-IR" sz="1800" i="1">
                <a:sym typeface="Symbol" panose="05050102010706020507" pitchFamily="18" charset="2"/>
              </a:rPr>
              <a:t>r</a:t>
            </a:r>
            <a:r>
              <a:rPr lang="en-US" altLang="fa-IR" sz="1800">
                <a:sym typeface="Symbol" panose="05050102010706020507" pitchFamily="18" charset="2"/>
              </a:rPr>
              <a:t>(</a:t>
            </a:r>
            <a:r>
              <a:rPr lang="en-US" altLang="fa-IR" sz="1800" i="1">
                <a:sym typeface="Symbol" panose="05050102010706020507" pitchFamily="18" charset="2"/>
              </a:rPr>
              <a:t>ID, course_id</a:t>
            </a:r>
            <a:r>
              <a:rPr lang="en-US" altLang="fa-IR" sz="1800">
                <a:sym typeface="Symbol" panose="05050102010706020507" pitchFamily="18" charset="2"/>
              </a:rPr>
              <a:t>) = </a:t>
            </a:r>
            <a:r>
              <a:rPr lang="en-US" altLang="fa-IR" sz="1800" i="1" baseline="-25000">
                <a:sym typeface="Symbol" panose="05050102010706020507" pitchFamily="18" charset="2"/>
              </a:rPr>
              <a:t>ID, course_id</a:t>
            </a:r>
            <a:r>
              <a:rPr lang="en-US" altLang="fa-IR" sz="1800">
                <a:sym typeface="Symbol" panose="05050102010706020507" pitchFamily="18" charset="2"/>
              </a:rPr>
              <a:t> (</a:t>
            </a:r>
            <a:r>
              <a:rPr lang="en-US" altLang="fa-IR" sz="1800" i="1">
                <a:sym typeface="Symbol" panose="05050102010706020507" pitchFamily="18" charset="2"/>
              </a:rPr>
              <a:t>takes </a:t>
            </a:r>
            <a:r>
              <a:rPr lang="en-US" altLang="fa-IR" sz="1800">
                <a:sym typeface="Symbol" panose="05050102010706020507" pitchFamily="18" charset="2"/>
              </a:rPr>
              <a:t>) and</a:t>
            </a:r>
            <a:br>
              <a:rPr lang="en-US" altLang="fa-IR" sz="1800">
                <a:sym typeface="Symbol" panose="05050102010706020507" pitchFamily="18" charset="2"/>
              </a:rPr>
            </a:br>
            <a:r>
              <a:rPr lang="en-US" altLang="fa-IR" sz="1800">
                <a:sym typeface="Symbol" panose="05050102010706020507" pitchFamily="18" charset="2"/>
              </a:rPr>
              <a:t>             s(course_id) = </a:t>
            </a:r>
            <a:r>
              <a:rPr lang="en-US" altLang="fa-IR" sz="1800" i="1" baseline="-25000">
                <a:sym typeface="Symbol" panose="05050102010706020507" pitchFamily="18" charset="2"/>
              </a:rPr>
              <a:t>course_id</a:t>
            </a:r>
            <a:r>
              <a:rPr lang="en-US" altLang="fa-IR" sz="1800">
                <a:sym typeface="Symbol" panose="05050102010706020507" pitchFamily="18" charset="2"/>
              </a:rPr>
              <a:t> (</a:t>
            </a:r>
            <a:r>
              <a:rPr lang="en-US" altLang="fa-IR" sz="2400">
                <a:sym typeface="Symbol" panose="05050102010706020507" pitchFamily="18" charset="2"/>
              </a:rPr>
              <a:t></a:t>
            </a:r>
            <a:r>
              <a:rPr lang="en-US" altLang="fa-IR" sz="2400" baseline="-25000">
                <a:sym typeface="Symbol" panose="05050102010706020507" pitchFamily="18" charset="2"/>
              </a:rPr>
              <a:t>dept_name=“Biology”</a:t>
            </a:r>
            <a:r>
              <a:rPr lang="en-US" altLang="fa-IR" sz="1800">
                <a:sym typeface="Symbol" panose="05050102010706020507" pitchFamily="18" charset="2"/>
              </a:rPr>
              <a:t>(</a:t>
            </a:r>
            <a:r>
              <a:rPr lang="en-US" altLang="fa-IR" sz="1800" i="1">
                <a:sym typeface="Symbol" panose="05050102010706020507" pitchFamily="18" charset="2"/>
              </a:rPr>
              <a:t>course </a:t>
            </a:r>
            <a:r>
              <a:rPr lang="en-US" altLang="fa-IR" sz="1800">
                <a:sym typeface="Symbol" panose="05050102010706020507" pitchFamily="18" charset="2"/>
              </a:rPr>
              <a:t>) </a:t>
            </a:r>
            <a:br>
              <a:rPr lang="en-US" altLang="fa-IR" sz="1800">
                <a:sym typeface="Symbol" panose="05050102010706020507" pitchFamily="18" charset="2"/>
              </a:rPr>
            </a:br>
            <a:r>
              <a:rPr lang="en-US" altLang="fa-IR" sz="1800">
                <a:sym typeface="Symbol" panose="05050102010706020507" pitchFamily="18" charset="2"/>
              </a:rPr>
              <a:t>then r  s gives us students who have taken all courses in the Biology department</a:t>
            </a:r>
          </a:p>
          <a:p>
            <a:r>
              <a:rPr lang="en-US" altLang="fa-IR" sz="1800">
                <a:sym typeface="Symbol" panose="05050102010706020507" pitchFamily="18" charset="2"/>
              </a:rPr>
              <a:t>Can  write </a:t>
            </a:r>
            <a:r>
              <a:rPr lang="en-US" altLang="fa-IR" sz="1800" i="1">
                <a:sym typeface="Symbol" panose="05050102010706020507" pitchFamily="18" charset="2"/>
              </a:rPr>
              <a:t>r</a:t>
            </a:r>
            <a:r>
              <a:rPr lang="en-US" altLang="fa-IR" sz="1800">
                <a:sym typeface="Symbol" panose="05050102010706020507" pitchFamily="18" charset="2"/>
              </a:rPr>
              <a:t>  </a:t>
            </a:r>
            <a:r>
              <a:rPr lang="en-US" altLang="fa-IR" sz="1800" i="1">
                <a:sym typeface="Symbol" panose="05050102010706020507" pitchFamily="18" charset="2"/>
              </a:rPr>
              <a:t>s</a:t>
            </a:r>
            <a:r>
              <a:rPr lang="en-US" altLang="fa-IR" sz="1800">
                <a:sym typeface="Symbol" panose="05050102010706020507" pitchFamily="18" charset="2"/>
              </a:rPr>
              <a:t> as </a:t>
            </a:r>
          </a:p>
          <a:p>
            <a:pPr>
              <a:lnSpc>
                <a:spcPct val="130000"/>
              </a:lnSpc>
              <a:buFont typeface="Monotype Sorts" pitchFamily="2" charset="2"/>
              <a:buNone/>
            </a:pPr>
            <a:r>
              <a:rPr lang="en-US" altLang="fa-IR" sz="1800"/>
              <a:t>			</a:t>
            </a:r>
            <a:r>
              <a:rPr lang="en-US" altLang="fa-IR" sz="1800" i="1"/>
              <a:t>temp1</a:t>
            </a:r>
            <a:r>
              <a:rPr lang="en-US" altLang="fa-IR" sz="1800" baseline="30000"/>
              <a:t> </a:t>
            </a:r>
            <a:r>
              <a:rPr lang="en-US" altLang="fa-IR" sz="1800">
                <a:sym typeface="Symbol" panose="05050102010706020507" pitchFamily="18" charset="2"/>
              </a:rPr>
              <a:t> </a:t>
            </a:r>
            <a:r>
              <a:rPr lang="en-US" altLang="fa-IR" sz="1800" i="1" baseline="-25000">
                <a:sym typeface="Symbol" panose="05050102010706020507" pitchFamily="18" charset="2"/>
              </a:rPr>
              <a:t>R-S</a:t>
            </a:r>
            <a:r>
              <a:rPr lang="en-US" altLang="fa-IR" sz="1800">
                <a:sym typeface="Symbol" panose="05050102010706020507" pitchFamily="18" charset="2"/>
              </a:rPr>
              <a:t> (</a:t>
            </a:r>
            <a:r>
              <a:rPr lang="en-US" altLang="fa-IR" sz="1800" i="1">
                <a:sym typeface="Symbol" panose="05050102010706020507" pitchFamily="18" charset="2"/>
              </a:rPr>
              <a:t>r </a:t>
            </a:r>
            <a:r>
              <a:rPr lang="en-US" altLang="fa-IR" sz="1800">
                <a:sym typeface="Symbol" panose="05050102010706020507" pitchFamily="18" charset="2"/>
              </a:rPr>
              <a:t>)</a:t>
            </a:r>
            <a:r>
              <a:rPr lang="en-US" altLang="fa-IR" sz="1800"/>
              <a:t> </a:t>
            </a:r>
            <a:br>
              <a:rPr lang="en-US" altLang="fa-IR" sz="1800"/>
            </a:br>
            <a:r>
              <a:rPr lang="en-US" altLang="fa-IR" sz="1800"/>
              <a:t>		</a:t>
            </a:r>
            <a:r>
              <a:rPr lang="en-US" altLang="fa-IR" sz="1800" i="1"/>
              <a:t>temp2</a:t>
            </a:r>
            <a:r>
              <a:rPr lang="en-US" altLang="fa-IR" sz="1800"/>
              <a:t> </a:t>
            </a:r>
            <a:r>
              <a:rPr lang="en-US" altLang="fa-IR" sz="1800">
                <a:sym typeface="Symbol" panose="05050102010706020507" pitchFamily="18" charset="2"/>
              </a:rPr>
              <a:t> </a:t>
            </a:r>
            <a:r>
              <a:rPr lang="en-US" altLang="fa-IR" sz="1800" i="1" baseline="-25000">
                <a:sym typeface="Symbol" panose="05050102010706020507" pitchFamily="18" charset="2"/>
              </a:rPr>
              <a:t>R-S</a:t>
            </a:r>
            <a:r>
              <a:rPr lang="en-US" altLang="fa-IR" sz="1800">
                <a:sym typeface="Symbol" panose="05050102010706020507" pitchFamily="18" charset="2"/>
              </a:rPr>
              <a:t> ((</a:t>
            </a:r>
            <a:r>
              <a:rPr lang="en-US" altLang="fa-IR" sz="1800" i="1">
                <a:sym typeface="Symbol" panose="05050102010706020507" pitchFamily="18" charset="2"/>
              </a:rPr>
              <a:t>temp1</a:t>
            </a:r>
            <a:r>
              <a:rPr lang="en-US" altLang="fa-IR" sz="1800">
                <a:sym typeface="Symbol" panose="05050102010706020507" pitchFamily="18" charset="2"/>
              </a:rPr>
              <a:t> x </a:t>
            </a:r>
            <a:r>
              <a:rPr lang="en-US" altLang="fa-IR" sz="1800" i="1">
                <a:sym typeface="Symbol" panose="05050102010706020507" pitchFamily="18" charset="2"/>
              </a:rPr>
              <a:t>s </a:t>
            </a:r>
            <a:r>
              <a:rPr lang="en-US" altLang="fa-IR" sz="1800">
                <a:sym typeface="Symbol" panose="05050102010706020507" pitchFamily="18" charset="2"/>
              </a:rPr>
              <a:t>) – </a:t>
            </a:r>
            <a:r>
              <a:rPr lang="en-US" altLang="fa-IR" sz="1800" i="1" baseline="-25000">
                <a:sym typeface="Symbol" panose="05050102010706020507" pitchFamily="18" charset="2"/>
              </a:rPr>
              <a:t>R-S,S </a:t>
            </a:r>
            <a:r>
              <a:rPr lang="en-US" altLang="fa-IR" sz="1800">
                <a:sym typeface="Symbol" panose="05050102010706020507" pitchFamily="18" charset="2"/>
              </a:rPr>
              <a:t>(</a:t>
            </a:r>
            <a:r>
              <a:rPr lang="en-US" altLang="fa-IR" sz="1800" i="1">
                <a:sym typeface="Symbol" panose="05050102010706020507" pitchFamily="18" charset="2"/>
              </a:rPr>
              <a:t>r </a:t>
            </a:r>
            <a:r>
              <a:rPr lang="en-US" altLang="fa-IR" sz="1800">
                <a:sym typeface="Symbol" panose="05050102010706020507" pitchFamily="18" charset="2"/>
              </a:rPr>
              <a:t>))</a:t>
            </a:r>
            <a:br>
              <a:rPr lang="en-US" altLang="fa-IR" sz="1800">
                <a:sym typeface="Symbol" panose="05050102010706020507" pitchFamily="18" charset="2"/>
              </a:rPr>
            </a:br>
            <a:r>
              <a:rPr lang="en-US" altLang="fa-IR" sz="1800">
                <a:sym typeface="Symbol" panose="05050102010706020507" pitchFamily="18" charset="2"/>
              </a:rPr>
              <a:t>		</a:t>
            </a:r>
            <a:r>
              <a:rPr lang="en-US" altLang="fa-IR" sz="1800" i="1">
                <a:sym typeface="Symbol" panose="05050102010706020507" pitchFamily="18" charset="2"/>
              </a:rPr>
              <a:t>result</a:t>
            </a:r>
            <a:r>
              <a:rPr lang="en-US" altLang="fa-IR" sz="1800">
                <a:sym typeface="Symbol" panose="05050102010706020507" pitchFamily="18" charset="2"/>
              </a:rPr>
              <a:t> = </a:t>
            </a:r>
            <a:r>
              <a:rPr lang="en-US" altLang="fa-IR" sz="1800" i="1">
                <a:sym typeface="Symbol" panose="05050102010706020507" pitchFamily="18" charset="2"/>
              </a:rPr>
              <a:t>temp1</a:t>
            </a:r>
            <a:r>
              <a:rPr lang="en-US" altLang="fa-IR" sz="1800">
                <a:sym typeface="Symbol" panose="05050102010706020507" pitchFamily="18" charset="2"/>
              </a:rPr>
              <a:t> –</a:t>
            </a:r>
            <a:r>
              <a:rPr lang="en-US" altLang="fa-IR" sz="1800" i="1">
                <a:sym typeface="Symbol" panose="05050102010706020507" pitchFamily="18" charset="2"/>
              </a:rPr>
              <a:t> temp2</a:t>
            </a:r>
            <a:endParaRPr lang="en-US" altLang="fa-IR" sz="1800">
              <a:sym typeface="Symbol" panose="05050102010706020507" pitchFamily="18" charset="2"/>
            </a:endParaRPr>
          </a:p>
          <a:p>
            <a:pPr marL="628650" lvl="1">
              <a:lnSpc>
                <a:spcPct val="130000"/>
              </a:lnSpc>
            </a:pPr>
            <a:r>
              <a:rPr lang="en-US" altLang="fa-IR" sz="1800">
                <a:sym typeface="Symbol" panose="05050102010706020507" pitchFamily="18" charset="2"/>
              </a:rPr>
              <a:t>The result to the right of the  is assigned to the relation variable on the left of the .</a:t>
            </a:r>
          </a:p>
          <a:p>
            <a:pPr marL="628650" lvl="1">
              <a:lnSpc>
                <a:spcPct val="130000"/>
              </a:lnSpc>
            </a:pPr>
            <a:r>
              <a:rPr lang="en-US" altLang="fa-IR" sz="1800">
                <a:sym typeface="Symbol" panose="05050102010706020507" pitchFamily="18" charset="2"/>
              </a:rPr>
              <a:t>May use variable in subsequent expressions.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8301038" cy="442913"/>
          </a:xfrm>
        </p:spPr>
        <p:txBody>
          <a:bodyPr/>
          <a:lstStyle/>
          <a:p>
            <a:pPr>
              <a:defRPr/>
            </a:pPr>
            <a:r>
              <a:rPr lang="en-US"/>
              <a:t>Extended Relational-Algebra-Operations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661275" cy="1747837"/>
          </a:xfrm>
        </p:spPr>
        <p:txBody>
          <a:bodyPr/>
          <a:lstStyle/>
          <a:p>
            <a:r>
              <a:rPr lang="en-US" altLang="fa-IR" sz="1800"/>
              <a:t>Generalized Projection</a:t>
            </a:r>
          </a:p>
          <a:p>
            <a:r>
              <a:rPr lang="en-US" altLang="fa-IR" sz="1800"/>
              <a:t>Aggregate Functions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Generalized Projection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5511800"/>
          </a:xfrm>
        </p:spPr>
        <p:txBody>
          <a:bodyPr/>
          <a:lstStyle/>
          <a:p>
            <a:pPr>
              <a:tabLst>
                <a:tab pos="3195638" algn="ctr"/>
              </a:tabLst>
            </a:pPr>
            <a:r>
              <a:rPr lang="en-US" altLang="fa-IR" sz="1800"/>
              <a:t>Extends the projection operation by allowing arithmetic functions to be used in the projection list.</a:t>
            </a:r>
            <a:br>
              <a:rPr lang="en-US" altLang="fa-IR" sz="1800"/>
            </a:br>
            <a:br>
              <a:rPr lang="en-US" altLang="fa-IR" sz="1800"/>
            </a:br>
            <a:br>
              <a:rPr lang="en-US" altLang="fa-IR" sz="1800"/>
            </a:br>
            <a:r>
              <a:rPr lang="en-US" altLang="fa-IR" sz="1800"/>
              <a:t>	</a:t>
            </a:r>
          </a:p>
          <a:p>
            <a:pPr>
              <a:tabLst>
                <a:tab pos="3195638" algn="ctr"/>
              </a:tabLst>
            </a:pPr>
            <a:r>
              <a:rPr lang="en-US" altLang="fa-IR" sz="1800" i="1"/>
              <a:t>E</a:t>
            </a:r>
            <a:r>
              <a:rPr lang="en-US" altLang="fa-IR" sz="1800"/>
              <a:t> is any relational-algebra expression</a:t>
            </a:r>
          </a:p>
          <a:p>
            <a:pPr>
              <a:lnSpc>
                <a:spcPct val="120000"/>
              </a:lnSpc>
              <a:tabLst>
                <a:tab pos="3195638" algn="ctr"/>
              </a:tabLst>
            </a:pPr>
            <a:r>
              <a:rPr lang="en-US" altLang="fa-IR" sz="1800"/>
              <a:t>Each of </a:t>
            </a:r>
            <a:r>
              <a:rPr lang="en-US" altLang="fa-IR" sz="1800" i="1"/>
              <a:t>F</a:t>
            </a:r>
            <a:r>
              <a:rPr lang="en-US" altLang="fa-IR" sz="1900" baseline="-25000"/>
              <a:t>1</a:t>
            </a:r>
            <a:r>
              <a:rPr lang="en-US" altLang="fa-IR" sz="1800"/>
              <a:t>, </a:t>
            </a:r>
            <a:r>
              <a:rPr lang="en-US" altLang="fa-IR" sz="1800" i="1"/>
              <a:t>F</a:t>
            </a:r>
            <a:r>
              <a:rPr lang="en-US" altLang="fa-IR" sz="1900" baseline="-25000"/>
              <a:t>2</a:t>
            </a:r>
            <a:r>
              <a:rPr lang="en-US" altLang="fa-IR" sz="1800"/>
              <a:t>, …, </a:t>
            </a:r>
            <a:r>
              <a:rPr lang="en-US" altLang="fa-IR" sz="1800" i="1"/>
              <a:t>F</a:t>
            </a:r>
            <a:r>
              <a:rPr lang="en-US" altLang="fa-IR" sz="1900" i="1" baseline="-25000"/>
              <a:t>n</a:t>
            </a:r>
            <a:r>
              <a:rPr lang="en-US" altLang="fa-IR" sz="1800" i="1" baseline="-25000"/>
              <a:t> </a:t>
            </a:r>
            <a:r>
              <a:rPr lang="en-US" altLang="fa-IR" sz="1800" i="1"/>
              <a:t> </a:t>
            </a:r>
            <a:r>
              <a:rPr lang="en-US" altLang="fa-IR" sz="1800"/>
              <a:t>are are arithmetic expressions involving constants and attributes in the schema of </a:t>
            </a:r>
            <a:r>
              <a:rPr lang="en-US" altLang="fa-IR" sz="1800" i="1"/>
              <a:t>E</a:t>
            </a:r>
            <a:r>
              <a:rPr lang="en-US" altLang="fa-IR" sz="1800"/>
              <a:t>.</a:t>
            </a:r>
          </a:p>
          <a:p>
            <a:pPr>
              <a:tabLst>
                <a:tab pos="3195638" algn="ctr"/>
              </a:tabLst>
            </a:pPr>
            <a:r>
              <a:rPr lang="en-US" altLang="fa-IR" sz="1800"/>
              <a:t>Given relation </a:t>
            </a:r>
            <a:r>
              <a:rPr lang="en-US" altLang="fa-IR" sz="1800" i="1"/>
              <a:t>instructor(ID, name, dept_name, </a:t>
            </a:r>
            <a:r>
              <a:rPr lang="en-US" altLang="fa-IR" sz="1800"/>
              <a:t>salary) where salary is annual salary, get the same information but with monthly salary </a:t>
            </a:r>
          </a:p>
          <a:p>
            <a:pPr>
              <a:buFont typeface="Monotype Sorts" pitchFamily="2" charset="2"/>
              <a:buNone/>
              <a:tabLst>
                <a:tab pos="3195638" algn="ctr"/>
              </a:tabLst>
            </a:pPr>
            <a:r>
              <a:rPr lang="en-US" altLang="fa-IR" sz="1800"/>
              <a:t>		</a:t>
            </a:r>
            <a:r>
              <a:rPr lang="en-US" altLang="fa-IR" sz="1800">
                <a:sym typeface="Symbol" panose="05050102010706020507" pitchFamily="18" charset="2"/>
              </a:rPr>
              <a:t></a:t>
            </a:r>
            <a:r>
              <a:rPr lang="en-US" altLang="fa-IR" sz="2300" i="1" baseline="-25000"/>
              <a:t>ID, name, dept_name, salary/12</a:t>
            </a:r>
            <a:r>
              <a:rPr lang="en-US" altLang="fa-IR" sz="1800" i="1"/>
              <a:t> (instructor)</a:t>
            </a:r>
            <a:endParaRPr lang="en-US" altLang="fa-IR" sz="1800"/>
          </a:p>
        </p:txBody>
      </p:sp>
      <p:graphicFrame>
        <p:nvGraphicFramePr>
          <p:cNvPr id="74756" name="Object 4"/>
          <p:cNvGraphicFramePr>
            <a:graphicFrameLocks noChangeAspect="1"/>
          </p:cNvGraphicFramePr>
          <p:nvPr/>
        </p:nvGraphicFramePr>
        <p:xfrm>
          <a:off x="3517900" y="2179638"/>
          <a:ext cx="950913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3" name="Equation" r:id="rId4" imgW="990170" imgH="241195" progId="Equation.3">
                  <p:embed/>
                </p:oleObj>
              </mc:Choice>
              <mc:Fallback>
                <p:oleObj name="Equation" r:id="rId4" imgW="990170" imgH="24119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900" y="2179638"/>
                        <a:ext cx="950913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1746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/>
              <a:t>Aggregate Functions and Operations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5227637"/>
          </a:xfrm>
        </p:spPr>
        <p:txBody>
          <a:bodyPr/>
          <a:lstStyle/>
          <a:p>
            <a:pPr>
              <a:tabLst>
                <a:tab pos="2119313" algn="l"/>
                <a:tab pos="2689225" algn="ctr"/>
              </a:tabLst>
            </a:pPr>
            <a:r>
              <a:rPr lang="en-US" altLang="fa-IR" sz="1800" b="1">
                <a:solidFill>
                  <a:schemeClr val="tx2"/>
                </a:solidFill>
              </a:rPr>
              <a:t>Aggregation function</a:t>
            </a:r>
            <a:r>
              <a:rPr lang="en-US" altLang="fa-IR" sz="1800"/>
              <a:t> takes a collection of values and returns a single value as a result.</a:t>
            </a:r>
          </a:p>
          <a:p>
            <a:pPr>
              <a:buFont typeface="Monotype Sorts" pitchFamily="2" charset="2"/>
              <a:buNone/>
              <a:tabLst>
                <a:tab pos="2119313" algn="l"/>
                <a:tab pos="2689225" algn="ctr"/>
              </a:tabLst>
            </a:pPr>
            <a:r>
              <a:rPr lang="en-US" altLang="fa-IR" sz="1800"/>
              <a:t>		</a:t>
            </a:r>
            <a:r>
              <a:rPr lang="en-US" altLang="fa-IR" sz="1800" b="1"/>
              <a:t>avg</a:t>
            </a:r>
            <a:r>
              <a:rPr lang="en-US" altLang="fa-IR" sz="1800"/>
              <a:t>:  average value</a:t>
            </a:r>
            <a:br>
              <a:rPr lang="en-US" altLang="fa-IR" sz="1800"/>
            </a:br>
            <a:r>
              <a:rPr lang="en-US" altLang="fa-IR" sz="1800"/>
              <a:t>	</a:t>
            </a:r>
            <a:r>
              <a:rPr lang="en-US" altLang="fa-IR" sz="1800" b="1"/>
              <a:t>min</a:t>
            </a:r>
            <a:r>
              <a:rPr lang="en-US" altLang="fa-IR" sz="1800"/>
              <a:t>:  minimum value</a:t>
            </a:r>
            <a:br>
              <a:rPr lang="en-US" altLang="fa-IR" sz="1800"/>
            </a:br>
            <a:r>
              <a:rPr lang="en-US" altLang="fa-IR" sz="1800"/>
              <a:t>	</a:t>
            </a:r>
            <a:r>
              <a:rPr lang="en-US" altLang="fa-IR" sz="1800" b="1"/>
              <a:t>max</a:t>
            </a:r>
            <a:r>
              <a:rPr lang="en-US" altLang="fa-IR" sz="1800"/>
              <a:t>:  maximum value</a:t>
            </a:r>
            <a:br>
              <a:rPr lang="en-US" altLang="fa-IR" sz="1800"/>
            </a:br>
            <a:r>
              <a:rPr lang="en-US" altLang="fa-IR" sz="1800"/>
              <a:t>	</a:t>
            </a:r>
            <a:r>
              <a:rPr lang="en-US" altLang="fa-IR" sz="1800" b="1"/>
              <a:t>sum</a:t>
            </a:r>
            <a:r>
              <a:rPr lang="en-US" altLang="fa-IR" sz="1800"/>
              <a:t>:  sum of values</a:t>
            </a:r>
            <a:br>
              <a:rPr lang="en-US" altLang="fa-IR" sz="1800"/>
            </a:br>
            <a:r>
              <a:rPr lang="en-US" altLang="fa-IR" sz="1800"/>
              <a:t>	</a:t>
            </a:r>
            <a:r>
              <a:rPr lang="en-US" altLang="fa-IR" sz="1800" b="1"/>
              <a:t>count</a:t>
            </a:r>
            <a:r>
              <a:rPr lang="en-US" altLang="fa-IR" sz="1800"/>
              <a:t>:  number of values</a:t>
            </a:r>
          </a:p>
          <a:p>
            <a:pPr>
              <a:tabLst>
                <a:tab pos="2119313" algn="l"/>
                <a:tab pos="2689225" algn="ctr"/>
              </a:tabLst>
            </a:pPr>
            <a:r>
              <a:rPr lang="en-US" altLang="fa-IR" sz="1800" b="1">
                <a:solidFill>
                  <a:schemeClr val="tx2"/>
                </a:solidFill>
              </a:rPr>
              <a:t>Aggregate operation</a:t>
            </a:r>
            <a:r>
              <a:rPr lang="en-US" altLang="fa-IR" sz="1800"/>
              <a:t> in relational algebra </a:t>
            </a:r>
          </a:p>
          <a:p>
            <a:pPr>
              <a:buFont typeface="Monotype Sorts" pitchFamily="2" charset="2"/>
              <a:buNone/>
              <a:tabLst>
                <a:tab pos="2119313" algn="l"/>
                <a:tab pos="2689225" algn="ctr"/>
              </a:tabLst>
            </a:pPr>
            <a:r>
              <a:rPr lang="en-US" altLang="fa-IR" sz="1800"/>
              <a:t>		</a:t>
            </a:r>
          </a:p>
          <a:p>
            <a:pPr>
              <a:buFont typeface="Monotype Sorts" pitchFamily="2" charset="2"/>
              <a:buNone/>
              <a:tabLst>
                <a:tab pos="2119313" algn="l"/>
                <a:tab pos="2689225" algn="ctr"/>
              </a:tabLst>
            </a:pPr>
            <a:r>
              <a:rPr lang="en-US" altLang="fa-IR" sz="1800"/>
              <a:t>	</a:t>
            </a:r>
            <a:br>
              <a:rPr lang="en-US" altLang="fa-IR" sz="1800"/>
            </a:br>
            <a:r>
              <a:rPr lang="en-US" altLang="fa-IR" sz="1800" i="1"/>
              <a:t>E</a:t>
            </a:r>
            <a:r>
              <a:rPr lang="en-US" altLang="fa-IR" sz="1800"/>
              <a:t> is any relational-algebra expression</a:t>
            </a:r>
          </a:p>
          <a:p>
            <a:pPr lvl="1">
              <a:tabLst>
                <a:tab pos="2119313" algn="l"/>
                <a:tab pos="2689225" algn="ctr"/>
              </a:tabLst>
            </a:pPr>
            <a:r>
              <a:rPr lang="en-US" altLang="fa-IR" sz="1800" i="1"/>
              <a:t>G</a:t>
            </a:r>
            <a:r>
              <a:rPr lang="en-US" altLang="fa-IR" sz="1800" i="1" baseline="-25000"/>
              <a:t>1</a:t>
            </a:r>
            <a:r>
              <a:rPr lang="en-US" altLang="fa-IR" sz="1800"/>
              <a:t>, </a:t>
            </a:r>
            <a:r>
              <a:rPr lang="en-US" altLang="fa-IR" sz="1800" i="1"/>
              <a:t>G</a:t>
            </a:r>
            <a:r>
              <a:rPr lang="en-US" altLang="fa-IR" sz="1800" i="1" baseline="-25000"/>
              <a:t>2</a:t>
            </a:r>
            <a:r>
              <a:rPr lang="en-US" altLang="fa-IR" sz="1800"/>
              <a:t> …, </a:t>
            </a:r>
            <a:r>
              <a:rPr lang="en-US" altLang="fa-IR" sz="1800" i="1"/>
              <a:t>G</a:t>
            </a:r>
            <a:r>
              <a:rPr lang="en-US" altLang="fa-IR" sz="1800" i="1" baseline="-25000"/>
              <a:t>n</a:t>
            </a:r>
            <a:r>
              <a:rPr lang="en-US" altLang="fa-IR" sz="1800"/>
              <a:t> is a list of attributes on which to group (can be empty)</a:t>
            </a:r>
          </a:p>
          <a:p>
            <a:pPr lvl="1">
              <a:tabLst>
                <a:tab pos="2119313" algn="l"/>
                <a:tab pos="2689225" algn="ctr"/>
              </a:tabLst>
            </a:pPr>
            <a:r>
              <a:rPr lang="en-US" altLang="fa-IR" sz="1800"/>
              <a:t>Each </a:t>
            </a:r>
            <a:r>
              <a:rPr lang="en-US" altLang="fa-IR" sz="1800" i="1"/>
              <a:t>F</a:t>
            </a:r>
            <a:r>
              <a:rPr lang="en-US" altLang="fa-IR" sz="2000" i="1" baseline="-25000"/>
              <a:t>i</a:t>
            </a:r>
            <a:r>
              <a:rPr lang="en-US" altLang="fa-IR" sz="1800" i="1"/>
              <a:t> </a:t>
            </a:r>
            <a:r>
              <a:rPr lang="en-US" altLang="fa-IR" sz="1800"/>
              <a:t>is an aggregate function</a:t>
            </a:r>
            <a:endParaRPr lang="en-US" altLang="fa-IR" sz="1800" i="1"/>
          </a:p>
          <a:p>
            <a:pPr lvl="1">
              <a:tabLst>
                <a:tab pos="2119313" algn="l"/>
                <a:tab pos="2689225" algn="ctr"/>
              </a:tabLst>
            </a:pPr>
            <a:r>
              <a:rPr lang="en-US" altLang="fa-IR" sz="1800"/>
              <a:t>Each </a:t>
            </a:r>
            <a:r>
              <a:rPr lang="en-US" altLang="fa-IR" sz="1800" i="1"/>
              <a:t>A</a:t>
            </a:r>
            <a:r>
              <a:rPr lang="en-US" altLang="fa-IR" sz="2000" i="1" baseline="-25000"/>
              <a:t>i</a:t>
            </a:r>
            <a:r>
              <a:rPr lang="en-US" altLang="fa-IR" sz="1800" i="1"/>
              <a:t> </a:t>
            </a:r>
            <a:r>
              <a:rPr lang="en-US" altLang="fa-IR" sz="1800"/>
              <a:t>is an attribute name</a:t>
            </a:r>
          </a:p>
          <a:p>
            <a:pPr>
              <a:tabLst>
                <a:tab pos="2119313" algn="l"/>
                <a:tab pos="2689225" algn="ctr"/>
              </a:tabLst>
            </a:pPr>
            <a:r>
              <a:rPr lang="en-US" altLang="fa-IR" sz="1800"/>
              <a:t>Note: </a:t>
            </a:r>
            <a:r>
              <a:rPr lang="en-US" altLang="fa-IR" sz="1800">
                <a:sym typeface="Symbol" panose="05050102010706020507" pitchFamily="18" charset="2"/>
              </a:rPr>
              <a:t>Some books/articles use </a:t>
            </a:r>
            <a:r>
              <a:rPr lang="en-US" altLang="fa-IR" sz="2400">
                <a:sym typeface="Symbol" panose="05050102010706020507" pitchFamily="18" charset="2"/>
              </a:rPr>
              <a:t></a:t>
            </a:r>
            <a:r>
              <a:rPr lang="en-US" altLang="fa-IR" sz="1800">
                <a:sym typeface="Symbol" panose="05050102010706020507" pitchFamily="18" charset="2"/>
              </a:rPr>
              <a:t> instead of      (Calligraphic G)</a:t>
            </a:r>
          </a:p>
        </p:txBody>
      </p:sp>
      <p:graphicFrame>
        <p:nvGraphicFramePr>
          <p:cNvPr id="76804" name="Object 4"/>
          <p:cNvGraphicFramePr>
            <a:graphicFrameLocks noChangeAspect="1"/>
          </p:cNvGraphicFramePr>
          <p:nvPr/>
        </p:nvGraphicFramePr>
        <p:xfrm>
          <a:off x="1889125" y="3438525"/>
          <a:ext cx="3703638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3" name="Equation" r:id="rId4" imgW="1816100" imgH="241300" progId="Equation.3">
                  <p:embed/>
                </p:oleObj>
              </mc:Choice>
              <mc:Fallback>
                <p:oleObj name="Equation" r:id="rId4" imgW="18161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125" y="3438525"/>
                        <a:ext cx="3703638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6805" name="Picture 6" descr="Cal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988"/>
          <a:stretch>
            <a:fillRect/>
          </a:stretch>
        </p:blipFill>
        <p:spPr bwMode="auto">
          <a:xfrm>
            <a:off x="2930525" y="3514725"/>
            <a:ext cx="3365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6" name="Picture 7" descr="Cal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988"/>
          <a:stretch>
            <a:fillRect/>
          </a:stretch>
        </p:blipFill>
        <p:spPr bwMode="auto">
          <a:xfrm>
            <a:off x="5649913" y="5724525"/>
            <a:ext cx="3365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Select Operation – Example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798513" y="1077913"/>
            <a:ext cx="16398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fa-IR" sz="1800"/>
              <a:t>Relation r</a:t>
            </a:r>
          </a:p>
        </p:txBody>
      </p:sp>
      <p:pic>
        <p:nvPicPr>
          <p:cNvPr id="1126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850" y="1449388"/>
            <a:ext cx="1887538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971550" y="3748088"/>
            <a:ext cx="2038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230188" indent="-230188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SzTx/>
              <a:buFont typeface="Wingdings 2" panose="05020102010507070707" pitchFamily="18" charset="2"/>
              <a:buChar char="¡"/>
            </a:pPr>
            <a:r>
              <a:rPr kumimoji="0" lang="en-US" altLang="fa-IR" sz="2400">
                <a:sym typeface="Symbol" panose="05050102010706020507" pitchFamily="18" charset="2"/>
              </a:rPr>
              <a:t></a:t>
            </a:r>
            <a:r>
              <a:rPr kumimoji="0" lang="en-US" altLang="fa-IR" sz="2400" baseline="-25000">
                <a:sym typeface="Symbol" panose="05050102010706020507" pitchFamily="18" charset="2"/>
              </a:rPr>
              <a:t>A=B ^ D &gt; 5</a:t>
            </a:r>
            <a:r>
              <a:rPr kumimoji="0" lang="en-US" altLang="fa-IR" sz="2000" baseline="-25000">
                <a:sym typeface="Symbol" panose="05050102010706020507" pitchFamily="18" charset="2"/>
              </a:rPr>
              <a:t> </a:t>
            </a:r>
            <a:r>
              <a:rPr kumimoji="0" lang="en-US" altLang="fa-IR" sz="2400">
                <a:sym typeface="Symbol" panose="05050102010706020507" pitchFamily="18" charset="2"/>
              </a:rPr>
              <a:t>(r)</a:t>
            </a:r>
            <a:endParaRPr kumimoji="0" lang="en-US" altLang="fa-IR" sz="2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Aggregate Operation – Example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1765300" cy="579437"/>
          </a:xfrm>
        </p:spPr>
        <p:txBody>
          <a:bodyPr/>
          <a:lstStyle/>
          <a:p>
            <a:r>
              <a:rPr lang="en-US" altLang="fa-IR" sz="1800"/>
              <a:t>Relation </a:t>
            </a:r>
            <a:r>
              <a:rPr lang="en-US" altLang="fa-IR" sz="1800" i="1"/>
              <a:t>r</a:t>
            </a:r>
            <a:r>
              <a:rPr lang="en-US" altLang="fa-IR" sz="1800"/>
              <a:t>:</a:t>
            </a: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3886200" y="14478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 i="1"/>
              <a:t>A</a:t>
            </a:r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4343400" y="14478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 i="1"/>
              <a:t>B</a:t>
            </a:r>
          </a:p>
        </p:txBody>
      </p:sp>
      <p:sp>
        <p:nvSpPr>
          <p:cNvPr id="78854" name="Rectangle 6"/>
          <p:cNvSpPr>
            <a:spLocks noChangeArrowheads="1"/>
          </p:cNvSpPr>
          <p:nvPr/>
        </p:nvSpPr>
        <p:spPr bwMode="auto">
          <a:xfrm>
            <a:off x="3886200" y="2057400"/>
            <a:ext cx="4572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 i="1">
                <a:sym typeface="Symbol" panose="05050102010706020507" pitchFamily="18" charset="2"/>
              </a:rPr>
              <a:t></a:t>
            </a:r>
          </a:p>
          <a:p>
            <a:pPr algn="ctr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 i="1">
                <a:sym typeface="Symbol" panose="05050102010706020507" pitchFamily="18" charset="2"/>
              </a:rPr>
              <a:t></a:t>
            </a:r>
          </a:p>
          <a:p>
            <a:pPr algn="ctr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 i="1">
                <a:sym typeface="Symbol" panose="05050102010706020507" pitchFamily="18" charset="2"/>
              </a:rPr>
              <a:t></a:t>
            </a:r>
          </a:p>
          <a:p>
            <a:pPr algn="ctr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 i="1">
                <a:sym typeface="Symbol" panose="05050102010706020507" pitchFamily="18" charset="2"/>
              </a:rPr>
              <a:t></a:t>
            </a:r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4343400" y="2057400"/>
            <a:ext cx="4572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 i="1">
                <a:sym typeface="Symbol" panose="05050102010706020507" pitchFamily="18" charset="2"/>
              </a:rPr>
              <a:t></a:t>
            </a:r>
          </a:p>
          <a:p>
            <a:pPr algn="ctr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 i="1">
                <a:sym typeface="Symbol" panose="05050102010706020507" pitchFamily="18" charset="2"/>
              </a:rPr>
              <a:t></a:t>
            </a:r>
          </a:p>
          <a:p>
            <a:pPr algn="ctr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 i="1">
                <a:sym typeface="Symbol" panose="05050102010706020507" pitchFamily="18" charset="2"/>
              </a:rPr>
              <a:t></a:t>
            </a:r>
          </a:p>
          <a:p>
            <a:pPr algn="ctr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 i="1">
                <a:sym typeface="Symbol" panose="05050102010706020507" pitchFamily="18" charset="2"/>
              </a:rPr>
              <a:t></a:t>
            </a:r>
          </a:p>
        </p:txBody>
      </p: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4800600" y="14478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 i="1"/>
              <a:t>C</a:t>
            </a:r>
          </a:p>
        </p:txBody>
      </p:sp>
      <p:sp>
        <p:nvSpPr>
          <p:cNvPr id="78857" name="Rectangle 9"/>
          <p:cNvSpPr>
            <a:spLocks noChangeArrowheads="1"/>
          </p:cNvSpPr>
          <p:nvPr/>
        </p:nvSpPr>
        <p:spPr bwMode="auto">
          <a:xfrm>
            <a:off x="4800600" y="2057400"/>
            <a:ext cx="4572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>
                <a:sym typeface="Symbol" panose="05050102010706020507" pitchFamily="18" charset="2"/>
              </a:rPr>
              <a:t>7</a:t>
            </a:r>
          </a:p>
          <a:p>
            <a:pPr algn="ctr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>
                <a:sym typeface="Symbol" panose="05050102010706020507" pitchFamily="18" charset="2"/>
              </a:rPr>
              <a:t>7</a:t>
            </a:r>
          </a:p>
          <a:p>
            <a:pPr algn="ctr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>
                <a:sym typeface="Symbol" panose="05050102010706020507" pitchFamily="18" charset="2"/>
              </a:rPr>
              <a:t>3</a:t>
            </a:r>
          </a:p>
          <a:p>
            <a:pPr algn="ctr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>
                <a:sym typeface="Symbol" panose="05050102010706020507" pitchFamily="18" charset="2"/>
              </a:rPr>
              <a:t>10</a:t>
            </a:r>
          </a:p>
        </p:txBody>
      </p:sp>
      <p:sp>
        <p:nvSpPr>
          <p:cNvPr id="78858" name="Rectangle 10"/>
          <p:cNvSpPr>
            <a:spLocks noChangeArrowheads="1"/>
          </p:cNvSpPr>
          <p:nvPr/>
        </p:nvSpPr>
        <p:spPr bwMode="auto">
          <a:xfrm>
            <a:off x="798513" y="4343400"/>
            <a:ext cx="201295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fa-IR" sz="2400">
                <a:sym typeface="Symbol" panose="05050102010706020507" pitchFamily="18" charset="2"/>
              </a:rPr>
              <a:t>  </a:t>
            </a:r>
            <a:r>
              <a:rPr lang="en-US" altLang="fa-IR" sz="2800" b="1">
                <a:latin typeface="Times New Roman" panose="02020603050405020304" pitchFamily="18" charset="0"/>
              </a:rPr>
              <a:t> </a:t>
            </a:r>
            <a:r>
              <a:rPr lang="en-US" altLang="fa-IR" sz="2800" b="1" baseline="-25000">
                <a:latin typeface="Times New Roman" panose="02020603050405020304" pitchFamily="18" charset="0"/>
              </a:rPr>
              <a:t>sum(c</a:t>
            </a:r>
            <a:r>
              <a:rPr lang="en-US" altLang="fa-IR" sz="2400" b="1" baseline="-25000">
                <a:latin typeface="Times New Roman" panose="02020603050405020304" pitchFamily="18" charset="0"/>
              </a:rPr>
              <a:t>) </a:t>
            </a:r>
            <a:r>
              <a:rPr lang="en-US" altLang="fa-IR" sz="2400">
                <a:latin typeface="Times New Roman" panose="02020603050405020304" pitchFamily="18" charset="0"/>
              </a:rPr>
              <a:t>(r)</a:t>
            </a:r>
          </a:p>
        </p:txBody>
      </p:sp>
      <p:sp>
        <p:nvSpPr>
          <p:cNvPr id="78859" name="Rectangle 11"/>
          <p:cNvSpPr>
            <a:spLocks noChangeArrowheads="1"/>
          </p:cNvSpPr>
          <p:nvPr/>
        </p:nvSpPr>
        <p:spPr bwMode="auto">
          <a:xfrm>
            <a:off x="3962400" y="43434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 b="1"/>
              <a:t>sum</a:t>
            </a:r>
            <a:r>
              <a:rPr kumimoji="0" lang="en-US" altLang="fa-IR" sz="1800"/>
              <a:t>(</a:t>
            </a:r>
            <a:r>
              <a:rPr kumimoji="0" lang="en-US" altLang="fa-IR" sz="1800" i="1"/>
              <a:t>c </a:t>
            </a:r>
            <a:r>
              <a:rPr kumimoji="0" lang="en-US" altLang="fa-IR" sz="1800"/>
              <a:t>)</a:t>
            </a:r>
          </a:p>
        </p:txBody>
      </p:sp>
      <p:sp>
        <p:nvSpPr>
          <p:cNvPr id="78860" name="Rectangle 12"/>
          <p:cNvSpPr>
            <a:spLocks noChangeArrowheads="1"/>
          </p:cNvSpPr>
          <p:nvPr/>
        </p:nvSpPr>
        <p:spPr bwMode="auto">
          <a:xfrm>
            <a:off x="3962400" y="48768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/>
              <a:t>27</a:t>
            </a:r>
          </a:p>
        </p:txBody>
      </p:sp>
      <p:pic>
        <p:nvPicPr>
          <p:cNvPr id="78861" name="Picture 13" descr="Cal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988"/>
          <a:stretch>
            <a:fillRect/>
          </a:stretch>
        </p:blipFill>
        <p:spPr bwMode="auto">
          <a:xfrm>
            <a:off x="1165225" y="4383088"/>
            <a:ext cx="3365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Aggregate Operation – Example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1119188"/>
            <a:ext cx="6862762" cy="1616075"/>
          </a:xfrm>
        </p:spPr>
        <p:txBody>
          <a:bodyPr/>
          <a:lstStyle/>
          <a:p>
            <a:r>
              <a:rPr lang="en-US" altLang="fa-IR" sz="1800"/>
              <a:t>Find the average salary in each department</a:t>
            </a:r>
          </a:p>
          <a:p>
            <a:pPr>
              <a:buFont typeface="Monotype Sorts" pitchFamily="2" charset="2"/>
              <a:buNone/>
            </a:pPr>
            <a:r>
              <a:rPr lang="en-US" altLang="fa-IR" sz="1800"/>
              <a:t>      </a:t>
            </a:r>
            <a:r>
              <a:rPr kumimoji="0" lang="en-US" altLang="fa-IR" sz="2400" i="1" baseline="-25000"/>
              <a:t>dept_name</a:t>
            </a:r>
            <a:r>
              <a:rPr kumimoji="0" lang="en-US" altLang="fa-IR" sz="1800"/>
              <a:t> </a:t>
            </a:r>
            <a:r>
              <a:rPr kumimoji="0" lang="en-US" altLang="fa-IR" sz="2400" i="1">
                <a:sym typeface="Symbol" panose="05050102010706020507" pitchFamily="18" charset="2"/>
              </a:rPr>
              <a:t>   </a:t>
            </a:r>
            <a:r>
              <a:rPr kumimoji="0" lang="en-US" altLang="fa-IR" sz="2400" b="1" baseline="-25000">
                <a:sym typeface="Symbol" panose="05050102010706020507" pitchFamily="18" charset="2"/>
              </a:rPr>
              <a:t>avg</a:t>
            </a:r>
            <a:r>
              <a:rPr kumimoji="0" lang="en-US" altLang="fa-IR" sz="2400" baseline="-25000">
                <a:sym typeface="Symbol" panose="05050102010706020507" pitchFamily="18" charset="2"/>
              </a:rPr>
              <a:t>(</a:t>
            </a:r>
            <a:r>
              <a:rPr kumimoji="0" lang="en-US" altLang="fa-IR" sz="2400" i="1" baseline="-25000">
                <a:sym typeface="Symbol" panose="05050102010706020507" pitchFamily="18" charset="2"/>
              </a:rPr>
              <a:t>salary</a:t>
            </a:r>
            <a:r>
              <a:rPr kumimoji="0" lang="en-US" altLang="fa-IR" sz="2400" baseline="-25000">
                <a:sym typeface="Symbol" panose="05050102010706020507" pitchFamily="18" charset="2"/>
              </a:rPr>
              <a:t>)</a:t>
            </a:r>
            <a:r>
              <a:rPr kumimoji="0" lang="en-US" altLang="fa-IR" sz="1800">
                <a:sym typeface="Symbol" panose="05050102010706020507" pitchFamily="18" charset="2"/>
              </a:rPr>
              <a:t> (</a:t>
            </a:r>
            <a:r>
              <a:rPr kumimoji="0" lang="en-US" altLang="fa-IR" sz="1800" i="1">
                <a:sym typeface="Symbol" panose="05050102010706020507" pitchFamily="18" charset="2"/>
              </a:rPr>
              <a:t>instructor</a:t>
            </a:r>
            <a:r>
              <a:rPr kumimoji="0" lang="en-US" altLang="fa-IR" sz="1800">
                <a:sym typeface="Symbol" panose="05050102010706020507" pitchFamily="18" charset="2"/>
              </a:rPr>
              <a:t>)</a:t>
            </a:r>
            <a:endParaRPr kumimoji="0" lang="en-US" altLang="fa-IR" sz="1800"/>
          </a:p>
          <a:p>
            <a:pPr>
              <a:buFont typeface="Monotype Sorts" pitchFamily="2" charset="2"/>
              <a:buNone/>
            </a:pPr>
            <a:endParaRPr lang="en-US" altLang="fa-IR" sz="1800"/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1066800" y="3835400"/>
            <a:ext cx="70294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fa-IR" altLang="fa-IR" sz="2400">
              <a:latin typeface="Times New Roman" panose="02020603050405020304" pitchFamily="18" charset="0"/>
            </a:endParaRPr>
          </a:p>
        </p:txBody>
      </p:sp>
      <p:pic>
        <p:nvPicPr>
          <p:cNvPr id="80901" name="Picture 16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2571750"/>
            <a:ext cx="4056062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2" name="Picture 17" descr="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275" y="3122613"/>
            <a:ext cx="2411413" cy="267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3" name="Text Box 18"/>
          <p:cNvSpPr txBox="1">
            <a:spLocks noChangeArrowheads="1"/>
          </p:cNvSpPr>
          <p:nvPr/>
        </p:nvSpPr>
        <p:spPr bwMode="auto">
          <a:xfrm>
            <a:off x="7129463" y="3228975"/>
            <a:ext cx="882650" cy="212725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400" i="1"/>
              <a:t>avg_salary</a:t>
            </a:r>
          </a:p>
        </p:txBody>
      </p:sp>
      <p:pic>
        <p:nvPicPr>
          <p:cNvPr id="80904" name="Picture 19" descr="Cal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" r="90234"/>
          <a:stretch>
            <a:fillRect/>
          </a:stretch>
        </p:blipFill>
        <p:spPr bwMode="auto">
          <a:xfrm>
            <a:off x="2455863" y="1589088"/>
            <a:ext cx="2730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Aggregate Functions (Cont.)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4876800"/>
          </a:xfrm>
        </p:spPr>
        <p:txBody>
          <a:bodyPr/>
          <a:lstStyle/>
          <a:p>
            <a:r>
              <a:rPr lang="en-US" altLang="fa-IR" sz="1800"/>
              <a:t>Result of aggregation does not have a name</a:t>
            </a:r>
          </a:p>
          <a:p>
            <a:pPr lvl="1"/>
            <a:r>
              <a:rPr lang="en-US" altLang="fa-IR" sz="1800"/>
              <a:t>Can use rename operation to give it a name</a:t>
            </a:r>
          </a:p>
          <a:p>
            <a:pPr lvl="1"/>
            <a:r>
              <a:rPr lang="en-US" altLang="fa-IR" sz="1800"/>
              <a:t>For convenience, we permit renaming as part of aggregate operation</a:t>
            </a:r>
            <a:br>
              <a:rPr lang="en-US" altLang="fa-IR" sz="1800"/>
            </a:br>
            <a:endParaRPr lang="en-US" altLang="fa-IR" sz="1800"/>
          </a:p>
          <a:p>
            <a:pPr lvl="1"/>
            <a:endParaRPr lang="en-US" altLang="fa-IR" sz="1800"/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1498600" y="2717800"/>
            <a:ext cx="66548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2800" i="1" baseline="-25000"/>
              <a:t>dept_name</a:t>
            </a:r>
            <a:r>
              <a:rPr kumimoji="0" lang="en-US" altLang="fa-IR" sz="2400">
                <a:latin typeface="Times New Roman" panose="02020603050405020304" pitchFamily="18" charset="0"/>
              </a:rPr>
              <a:t>     </a:t>
            </a:r>
            <a:r>
              <a:rPr kumimoji="0" lang="en-US" altLang="fa-IR" sz="2800" b="1" i="1" baseline="-25000">
                <a:sym typeface="Symbol" panose="05050102010706020507" pitchFamily="18" charset="2"/>
              </a:rPr>
              <a:t>avg</a:t>
            </a:r>
            <a:r>
              <a:rPr kumimoji="0" lang="en-US" altLang="fa-IR" sz="2800" i="1" baseline="-25000">
                <a:sym typeface="Symbol" panose="05050102010706020507" pitchFamily="18" charset="2"/>
              </a:rPr>
              <a:t>(salary) </a:t>
            </a:r>
            <a:r>
              <a:rPr kumimoji="0" lang="en-US" altLang="fa-IR" sz="2800" b="1" i="1" baseline="-25000">
                <a:sym typeface="Symbol" panose="05050102010706020507" pitchFamily="18" charset="2"/>
              </a:rPr>
              <a:t>as</a:t>
            </a:r>
            <a:r>
              <a:rPr kumimoji="0" lang="en-US" altLang="fa-IR" sz="2800" i="1" baseline="-25000">
                <a:sym typeface="Symbol" panose="05050102010706020507" pitchFamily="18" charset="2"/>
              </a:rPr>
              <a:t> avg_sal </a:t>
            </a:r>
            <a:r>
              <a:rPr kumimoji="0" lang="en-US" altLang="fa-IR" sz="2400">
                <a:sym typeface="Symbol" panose="05050102010706020507" pitchFamily="18" charset="2"/>
              </a:rPr>
              <a:t>(</a:t>
            </a:r>
            <a:r>
              <a:rPr kumimoji="0" lang="en-US" altLang="fa-IR" sz="2000" i="1">
                <a:sym typeface="Symbol" panose="05050102010706020507" pitchFamily="18" charset="2"/>
              </a:rPr>
              <a:t>instructor</a:t>
            </a:r>
            <a:r>
              <a:rPr kumimoji="0" lang="en-US" altLang="fa-IR" sz="2400">
                <a:sym typeface="Symbol" panose="05050102010706020507" pitchFamily="18" charset="2"/>
              </a:rPr>
              <a:t>)</a:t>
            </a:r>
          </a:p>
        </p:txBody>
      </p:sp>
      <p:pic>
        <p:nvPicPr>
          <p:cNvPr id="82949" name="Picture 5" descr="Cal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" r="90234"/>
          <a:stretch>
            <a:fillRect/>
          </a:stretch>
        </p:blipFill>
        <p:spPr bwMode="auto">
          <a:xfrm>
            <a:off x="2913063" y="2795588"/>
            <a:ext cx="2730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Modification of the Database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165975" cy="4597400"/>
          </a:xfrm>
        </p:spPr>
        <p:txBody>
          <a:bodyPr/>
          <a:lstStyle/>
          <a:p>
            <a:r>
              <a:rPr lang="en-US" altLang="fa-IR" sz="1800"/>
              <a:t>The content of the database may be modified using the following operations:</a:t>
            </a:r>
          </a:p>
          <a:p>
            <a:pPr lvl="1"/>
            <a:r>
              <a:rPr lang="en-US" altLang="fa-IR" sz="1800"/>
              <a:t>Deletion</a:t>
            </a:r>
          </a:p>
          <a:p>
            <a:pPr lvl="1"/>
            <a:r>
              <a:rPr lang="en-US" altLang="fa-IR" sz="1800"/>
              <a:t>Insertion</a:t>
            </a:r>
          </a:p>
          <a:p>
            <a:pPr lvl="1"/>
            <a:r>
              <a:rPr lang="en-US" altLang="fa-IR" sz="1800"/>
              <a:t>Updating</a:t>
            </a:r>
          </a:p>
          <a:p>
            <a:r>
              <a:rPr lang="en-US" altLang="fa-IR" sz="1800"/>
              <a:t>All these operations can be expressed using the assignment operator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Multiset Relational Algebra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a-IR" sz="1800"/>
              <a:t>Pure relational algebra removes all duplicates</a:t>
            </a:r>
          </a:p>
          <a:p>
            <a:pPr lvl="1"/>
            <a:r>
              <a:rPr lang="en-US" altLang="fa-IR" sz="1800"/>
              <a:t> e.g. after projection</a:t>
            </a:r>
          </a:p>
          <a:p>
            <a:r>
              <a:rPr lang="en-US" altLang="fa-IR" sz="1800"/>
              <a:t>Multiset relational algebra retains duplicates, to match SQL semantics</a:t>
            </a:r>
          </a:p>
          <a:p>
            <a:pPr lvl="1"/>
            <a:r>
              <a:rPr lang="en-US" altLang="fa-IR" sz="1800"/>
              <a:t>SQL duplicate retention was initially for efficiency, but is now a feature</a:t>
            </a:r>
          </a:p>
          <a:p>
            <a:r>
              <a:rPr lang="en-US" altLang="fa-IR" sz="1800"/>
              <a:t>Multiset relational algebra defined as follows</a:t>
            </a:r>
          </a:p>
          <a:p>
            <a:pPr lvl="1"/>
            <a:r>
              <a:rPr lang="en-US" altLang="fa-IR" sz="1800"/>
              <a:t>selection: has as many duplicates of a tuple as in  the input, if the tuple satisfies the selection</a:t>
            </a:r>
          </a:p>
          <a:p>
            <a:pPr lvl="1"/>
            <a:r>
              <a:rPr lang="en-US" altLang="fa-IR" sz="1800"/>
              <a:t>projection: one tuple per input tuple, even if it is a duplicate</a:t>
            </a:r>
          </a:p>
          <a:p>
            <a:pPr lvl="1"/>
            <a:r>
              <a:rPr lang="en-US" altLang="fa-IR" sz="1800"/>
              <a:t>cross product:  If there are  </a:t>
            </a:r>
            <a:r>
              <a:rPr lang="en-US" altLang="fa-IR" sz="1800" i="1"/>
              <a:t>m </a:t>
            </a:r>
            <a:r>
              <a:rPr lang="en-US" altLang="fa-IR" sz="1800"/>
              <a:t> copies of </a:t>
            </a:r>
            <a:r>
              <a:rPr lang="en-US" altLang="fa-IR" sz="1800" i="1"/>
              <a:t>t1</a:t>
            </a:r>
            <a:r>
              <a:rPr lang="en-US" altLang="fa-IR" sz="1800"/>
              <a:t> in </a:t>
            </a:r>
            <a:r>
              <a:rPr lang="en-US" altLang="fa-IR" sz="1800" i="1"/>
              <a:t>r</a:t>
            </a:r>
            <a:r>
              <a:rPr lang="en-US" altLang="fa-IR" sz="1800"/>
              <a:t>, and </a:t>
            </a:r>
            <a:r>
              <a:rPr lang="en-US" altLang="fa-IR" sz="1800" i="1"/>
              <a:t>n</a:t>
            </a:r>
            <a:r>
              <a:rPr lang="en-US" altLang="fa-IR" sz="1800"/>
              <a:t> copies of </a:t>
            </a:r>
            <a:r>
              <a:rPr lang="en-US" altLang="fa-IR" sz="1800" i="1"/>
              <a:t>t2</a:t>
            </a:r>
            <a:r>
              <a:rPr lang="en-US" altLang="fa-IR" sz="1800"/>
              <a:t> in </a:t>
            </a:r>
            <a:r>
              <a:rPr lang="en-US" altLang="fa-IR" sz="1800" i="1"/>
              <a:t>s</a:t>
            </a:r>
            <a:r>
              <a:rPr lang="en-US" altLang="fa-IR" sz="1800"/>
              <a:t>, there are </a:t>
            </a:r>
            <a:r>
              <a:rPr lang="en-US" altLang="fa-IR" sz="1800" i="1"/>
              <a:t>m </a:t>
            </a:r>
            <a:r>
              <a:rPr lang="en-US" altLang="fa-IR" sz="1800"/>
              <a:t>x </a:t>
            </a:r>
            <a:r>
              <a:rPr lang="en-US" altLang="fa-IR" sz="1800" i="1"/>
              <a:t>n</a:t>
            </a:r>
            <a:r>
              <a:rPr lang="en-US" altLang="fa-IR" sz="1800"/>
              <a:t> copies of </a:t>
            </a:r>
            <a:r>
              <a:rPr lang="en-US" altLang="fa-IR" sz="1800" i="1"/>
              <a:t>t1.t2</a:t>
            </a:r>
            <a:r>
              <a:rPr lang="en-US" altLang="fa-IR" sz="1800"/>
              <a:t> in </a:t>
            </a:r>
            <a:r>
              <a:rPr lang="en-US" altLang="fa-IR" sz="1800" i="1"/>
              <a:t>r </a:t>
            </a:r>
            <a:r>
              <a:rPr lang="en-US" altLang="fa-IR" sz="1800"/>
              <a:t> x </a:t>
            </a:r>
            <a:r>
              <a:rPr lang="en-US" altLang="fa-IR" sz="1800" i="1"/>
              <a:t>s</a:t>
            </a:r>
          </a:p>
          <a:p>
            <a:pPr lvl="1"/>
            <a:r>
              <a:rPr lang="en-US" altLang="fa-IR" sz="1800"/>
              <a:t>Other operators similarly defined </a:t>
            </a:r>
          </a:p>
          <a:p>
            <a:pPr lvl="2"/>
            <a:r>
              <a:rPr lang="en-US" altLang="fa-IR" sz="1800"/>
              <a:t>E.g. union: </a:t>
            </a:r>
            <a:r>
              <a:rPr lang="en-US" altLang="fa-IR" sz="1800" i="1"/>
              <a:t>m </a:t>
            </a:r>
            <a:r>
              <a:rPr lang="en-US" altLang="fa-IR" sz="1800"/>
              <a:t>+ </a:t>
            </a:r>
            <a:r>
              <a:rPr lang="en-US" altLang="fa-IR" sz="1800" i="1"/>
              <a:t>n copies, </a:t>
            </a:r>
            <a:r>
              <a:rPr lang="en-US" altLang="fa-IR" sz="1800"/>
              <a:t> intersection: min(</a:t>
            </a:r>
            <a:r>
              <a:rPr lang="en-US" altLang="fa-IR" sz="1800" i="1"/>
              <a:t>m, n</a:t>
            </a:r>
            <a:r>
              <a:rPr lang="en-US" altLang="fa-IR" sz="1800"/>
              <a:t>) copies</a:t>
            </a:r>
            <a:br>
              <a:rPr lang="en-US" altLang="fa-IR" sz="1800"/>
            </a:br>
            <a:r>
              <a:rPr lang="en-US" altLang="fa-IR" sz="1800"/>
              <a:t>   difference: min(0, </a:t>
            </a:r>
            <a:r>
              <a:rPr lang="en-US" altLang="fa-IR" sz="1800" i="1"/>
              <a:t>m</a:t>
            </a:r>
            <a:r>
              <a:rPr lang="en-US" altLang="fa-IR" sz="1800"/>
              <a:t> – </a:t>
            </a:r>
            <a:r>
              <a:rPr lang="en-US" altLang="fa-IR" sz="1800" i="1"/>
              <a:t>n</a:t>
            </a:r>
            <a:r>
              <a:rPr lang="en-US" altLang="fa-IR" sz="1800"/>
              <a:t>) copies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SQL and Relational Algebra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a-IR" sz="1800" b="1"/>
              <a:t>select</a:t>
            </a:r>
            <a:r>
              <a:rPr lang="en-US" altLang="fa-IR" sz="1800"/>
              <a:t> </a:t>
            </a:r>
            <a:r>
              <a:rPr lang="en-US" altLang="fa-IR" sz="1800" i="1"/>
              <a:t>A1, A2, .. An</a:t>
            </a:r>
            <a:br>
              <a:rPr lang="en-US" altLang="fa-IR" sz="1800" i="1"/>
            </a:br>
            <a:r>
              <a:rPr lang="en-US" altLang="fa-IR" sz="1800" b="1"/>
              <a:t>from   </a:t>
            </a:r>
            <a:r>
              <a:rPr lang="en-US" altLang="fa-IR" sz="1800" i="1"/>
              <a:t>r1, r2, …, rm</a:t>
            </a:r>
            <a:br>
              <a:rPr lang="en-US" altLang="fa-IR" sz="1800" i="1"/>
            </a:br>
            <a:r>
              <a:rPr lang="en-US" altLang="fa-IR" sz="1800" b="1"/>
              <a:t>where P</a:t>
            </a:r>
          </a:p>
          <a:p>
            <a:pPr>
              <a:buFont typeface="Monotype Sorts" pitchFamily="2" charset="2"/>
              <a:buNone/>
            </a:pPr>
            <a:r>
              <a:rPr lang="en-US" altLang="fa-IR" sz="1800"/>
              <a:t>    is equivalent to the following expression in multiset relational algebra</a:t>
            </a:r>
          </a:p>
          <a:p>
            <a:pPr>
              <a:buFont typeface="Monotype Sorts" pitchFamily="2" charset="2"/>
              <a:buNone/>
            </a:pPr>
            <a:r>
              <a:rPr lang="en-US" altLang="fa-IR" sz="1800"/>
              <a:t>        </a:t>
            </a:r>
            <a:r>
              <a:rPr lang="en-US" altLang="fa-IR" sz="1800">
                <a:sym typeface="Symbol" panose="05050102010706020507" pitchFamily="18" charset="2"/>
              </a:rPr>
              <a:t></a:t>
            </a:r>
            <a:r>
              <a:rPr lang="en-US" altLang="fa-IR" sz="1800"/>
              <a:t> </a:t>
            </a:r>
            <a:r>
              <a:rPr lang="en-US" altLang="fa-IR" sz="2400" i="1" baseline="-25000"/>
              <a:t>A1, .., An</a:t>
            </a:r>
            <a:r>
              <a:rPr lang="en-US" altLang="fa-IR" sz="1800"/>
              <a:t> (</a:t>
            </a:r>
            <a:r>
              <a:rPr lang="en-US" altLang="fa-IR" sz="2400">
                <a:sym typeface="Symbol" panose="05050102010706020507" pitchFamily="18" charset="2"/>
              </a:rPr>
              <a:t></a:t>
            </a:r>
            <a:r>
              <a:rPr lang="en-US" altLang="fa-IR" sz="1800"/>
              <a:t> </a:t>
            </a:r>
            <a:r>
              <a:rPr lang="en-US" altLang="fa-IR" sz="2400" i="1" baseline="-25000"/>
              <a:t>P</a:t>
            </a:r>
            <a:r>
              <a:rPr lang="en-US" altLang="fa-IR" sz="1800"/>
              <a:t> (</a:t>
            </a:r>
            <a:r>
              <a:rPr lang="en-US" altLang="fa-IR" sz="1800" i="1"/>
              <a:t>r1 </a:t>
            </a:r>
            <a:r>
              <a:rPr lang="en-US" altLang="fa-IR" sz="1800"/>
              <a:t>x </a:t>
            </a:r>
            <a:r>
              <a:rPr lang="en-US" altLang="fa-IR" sz="1800" i="1"/>
              <a:t> r2  </a:t>
            </a:r>
            <a:r>
              <a:rPr lang="en-US" altLang="fa-IR" sz="1800"/>
              <a:t>x .. x</a:t>
            </a:r>
            <a:r>
              <a:rPr lang="en-US" altLang="fa-IR" sz="1800" i="1"/>
              <a:t>  rm</a:t>
            </a:r>
            <a:r>
              <a:rPr lang="en-US" altLang="fa-IR" sz="1800"/>
              <a:t>))</a:t>
            </a:r>
          </a:p>
          <a:p>
            <a:r>
              <a:rPr lang="en-US" altLang="fa-IR" sz="1800" b="1"/>
              <a:t>select</a:t>
            </a:r>
            <a:r>
              <a:rPr lang="en-US" altLang="fa-IR" sz="1800"/>
              <a:t> </a:t>
            </a:r>
            <a:r>
              <a:rPr lang="en-US" altLang="fa-IR" sz="1800" i="1"/>
              <a:t>A1, A2, </a:t>
            </a:r>
            <a:r>
              <a:rPr lang="en-US" altLang="fa-IR" sz="1800" b="1"/>
              <a:t>sum</a:t>
            </a:r>
            <a:r>
              <a:rPr lang="en-US" altLang="fa-IR" sz="1800" i="1"/>
              <a:t>(A3)</a:t>
            </a:r>
            <a:br>
              <a:rPr lang="en-US" altLang="fa-IR" sz="1800" i="1"/>
            </a:br>
            <a:r>
              <a:rPr lang="en-US" altLang="fa-IR" sz="1800" b="1"/>
              <a:t>from   </a:t>
            </a:r>
            <a:r>
              <a:rPr lang="en-US" altLang="fa-IR" sz="1800" i="1"/>
              <a:t>r1, r2, …, rm</a:t>
            </a:r>
            <a:br>
              <a:rPr lang="en-US" altLang="fa-IR" sz="1800" i="1"/>
            </a:br>
            <a:r>
              <a:rPr lang="en-US" altLang="fa-IR" sz="1800" b="1"/>
              <a:t>where P</a:t>
            </a:r>
            <a:br>
              <a:rPr lang="en-US" altLang="fa-IR" sz="1800" b="1"/>
            </a:br>
            <a:r>
              <a:rPr lang="en-US" altLang="fa-IR" sz="1800" b="1"/>
              <a:t>group by </a:t>
            </a:r>
            <a:r>
              <a:rPr lang="en-US" altLang="fa-IR" sz="1800" i="1"/>
              <a:t>A1, A2</a:t>
            </a:r>
          </a:p>
          <a:p>
            <a:pPr>
              <a:buFont typeface="Monotype Sorts" pitchFamily="2" charset="2"/>
              <a:buNone/>
            </a:pPr>
            <a:r>
              <a:rPr lang="en-US" altLang="fa-IR" sz="1800"/>
              <a:t>    is equivalent to the following expression in multiset relational algebra</a:t>
            </a:r>
          </a:p>
          <a:p>
            <a:pPr>
              <a:buFont typeface="Monotype Sorts" pitchFamily="2" charset="2"/>
              <a:buNone/>
            </a:pPr>
            <a:r>
              <a:rPr lang="en-US" altLang="fa-IR" sz="2400" baseline="-25000"/>
              <a:t>                      A1, A2</a:t>
            </a:r>
            <a:r>
              <a:rPr lang="en-US" altLang="fa-IR" sz="1800"/>
              <a:t> </a:t>
            </a:r>
            <a:r>
              <a:rPr lang="en-US" altLang="fa-IR" sz="2400">
                <a:sym typeface="Symbol" panose="05050102010706020507" pitchFamily="18" charset="2"/>
              </a:rPr>
              <a:t>   </a:t>
            </a:r>
            <a:r>
              <a:rPr lang="en-US" altLang="fa-IR" sz="2400" b="1" baseline="-25000">
                <a:sym typeface="Symbol" panose="05050102010706020507" pitchFamily="18" charset="2"/>
              </a:rPr>
              <a:t>sum</a:t>
            </a:r>
            <a:r>
              <a:rPr lang="en-US" altLang="fa-IR" sz="2400" baseline="-25000">
                <a:sym typeface="Symbol" panose="05050102010706020507" pitchFamily="18" charset="2"/>
              </a:rPr>
              <a:t>(</a:t>
            </a:r>
            <a:r>
              <a:rPr lang="en-US" altLang="fa-IR" sz="2400" i="1" baseline="-25000">
                <a:sym typeface="Symbol" panose="05050102010706020507" pitchFamily="18" charset="2"/>
              </a:rPr>
              <a:t>A3</a:t>
            </a:r>
            <a:r>
              <a:rPr lang="en-US" altLang="fa-IR" sz="2400" baseline="-25000">
                <a:sym typeface="Symbol" panose="05050102010706020507" pitchFamily="18" charset="2"/>
              </a:rPr>
              <a:t>)</a:t>
            </a:r>
            <a:r>
              <a:rPr lang="en-US" altLang="fa-IR" sz="1800">
                <a:sym typeface="Symbol" panose="05050102010706020507" pitchFamily="18" charset="2"/>
              </a:rPr>
              <a:t> (</a:t>
            </a:r>
            <a:r>
              <a:rPr lang="en-US" altLang="fa-IR" sz="2400">
                <a:sym typeface="Symbol" panose="05050102010706020507" pitchFamily="18" charset="2"/>
              </a:rPr>
              <a:t></a:t>
            </a:r>
            <a:r>
              <a:rPr lang="en-US" altLang="fa-IR" sz="1800"/>
              <a:t> </a:t>
            </a:r>
            <a:r>
              <a:rPr lang="en-US" altLang="fa-IR" sz="2400" i="1" baseline="-25000"/>
              <a:t>P</a:t>
            </a:r>
            <a:r>
              <a:rPr lang="en-US" altLang="fa-IR" sz="1800"/>
              <a:t> (</a:t>
            </a:r>
            <a:r>
              <a:rPr lang="en-US" altLang="fa-IR" sz="1800" i="1"/>
              <a:t>r1 </a:t>
            </a:r>
            <a:r>
              <a:rPr lang="en-US" altLang="fa-IR" sz="1800"/>
              <a:t>x </a:t>
            </a:r>
            <a:r>
              <a:rPr lang="en-US" altLang="fa-IR" sz="1800" i="1"/>
              <a:t> r2  </a:t>
            </a:r>
            <a:r>
              <a:rPr lang="en-US" altLang="fa-IR" sz="1800"/>
              <a:t>x .. x</a:t>
            </a:r>
            <a:r>
              <a:rPr lang="en-US" altLang="fa-IR" sz="1800" i="1"/>
              <a:t>  rm</a:t>
            </a:r>
            <a:r>
              <a:rPr lang="en-US" altLang="fa-IR" sz="1800"/>
              <a:t>)))</a:t>
            </a:r>
          </a:p>
          <a:p>
            <a:endParaRPr lang="en-US" altLang="fa-IR" sz="1800" b="1"/>
          </a:p>
          <a:p>
            <a:pPr>
              <a:buFont typeface="Monotype Sorts" pitchFamily="2" charset="2"/>
              <a:buNone/>
            </a:pPr>
            <a:endParaRPr lang="en-US" altLang="fa-IR" sz="1800"/>
          </a:p>
        </p:txBody>
      </p:sp>
      <p:pic>
        <p:nvPicPr>
          <p:cNvPr id="89092" name="Picture 4" descr="Cal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" r="90234"/>
          <a:stretch>
            <a:fillRect/>
          </a:stretch>
        </p:blipFill>
        <p:spPr bwMode="auto">
          <a:xfrm>
            <a:off x="2806700" y="4557713"/>
            <a:ext cx="2730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SQL and Relational Algebra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a-IR" sz="1800"/>
              <a:t>More generally, the non-aggregated attributes in the </a:t>
            </a:r>
            <a:r>
              <a:rPr lang="en-US" altLang="fa-IR" sz="1800" b="1"/>
              <a:t>select</a:t>
            </a:r>
            <a:r>
              <a:rPr lang="en-US" altLang="fa-IR" sz="1800"/>
              <a:t> clause may be a subset of the </a:t>
            </a:r>
            <a:r>
              <a:rPr lang="en-US" altLang="fa-IR" sz="1800" b="1"/>
              <a:t>group by</a:t>
            </a:r>
            <a:r>
              <a:rPr lang="en-US" altLang="fa-IR" sz="1800"/>
              <a:t> attributes, in which case the equivalence is as follows:</a:t>
            </a:r>
            <a:br>
              <a:rPr lang="en-US" altLang="fa-IR" sz="1800" b="1"/>
            </a:br>
            <a:br>
              <a:rPr lang="en-US" altLang="fa-IR" sz="1800" b="1"/>
            </a:br>
            <a:r>
              <a:rPr lang="en-US" altLang="fa-IR" sz="1800" b="1"/>
              <a:t>select</a:t>
            </a:r>
            <a:r>
              <a:rPr lang="en-US" altLang="fa-IR" sz="1800"/>
              <a:t> </a:t>
            </a:r>
            <a:r>
              <a:rPr lang="en-US" altLang="fa-IR" sz="1800" i="1"/>
              <a:t>A1, </a:t>
            </a:r>
            <a:r>
              <a:rPr lang="en-US" altLang="fa-IR" sz="1800" b="1"/>
              <a:t>sum</a:t>
            </a:r>
            <a:r>
              <a:rPr lang="en-US" altLang="fa-IR" sz="1800" i="1"/>
              <a:t>(A3)</a:t>
            </a:r>
            <a:br>
              <a:rPr lang="en-US" altLang="fa-IR" sz="1800" i="1"/>
            </a:br>
            <a:r>
              <a:rPr lang="en-US" altLang="fa-IR" sz="1800" b="1"/>
              <a:t>from   </a:t>
            </a:r>
            <a:r>
              <a:rPr lang="en-US" altLang="fa-IR" sz="1800" i="1"/>
              <a:t>r1, r2, …, rm</a:t>
            </a:r>
            <a:br>
              <a:rPr lang="en-US" altLang="fa-IR" sz="1800" i="1"/>
            </a:br>
            <a:r>
              <a:rPr lang="en-US" altLang="fa-IR" sz="1800" b="1"/>
              <a:t>where P</a:t>
            </a:r>
            <a:br>
              <a:rPr lang="en-US" altLang="fa-IR" sz="1800" b="1"/>
            </a:br>
            <a:r>
              <a:rPr lang="en-US" altLang="fa-IR" sz="1800" b="1"/>
              <a:t>group by </a:t>
            </a:r>
            <a:r>
              <a:rPr lang="en-US" altLang="fa-IR" sz="1800" i="1"/>
              <a:t>A1, A2</a:t>
            </a:r>
          </a:p>
          <a:p>
            <a:pPr>
              <a:buFont typeface="Monotype Sorts" pitchFamily="2" charset="2"/>
              <a:buNone/>
            </a:pPr>
            <a:r>
              <a:rPr lang="en-US" altLang="fa-IR" sz="1800"/>
              <a:t>    is equivalent to the following expression in multiset relational algebra</a:t>
            </a:r>
          </a:p>
          <a:p>
            <a:pPr>
              <a:buFont typeface="Monotype Sorts" pitchFamily="2" charset="2"/>
              <a:buNone/>
            </a:pPr>
            <a:r>
              <a:rPr lang="en-US" altLang="fa-IR" sz="1800"/>
              <a:t>        </a:t>
            </a:r>
            <a:r>
              <a:rPr lang="en-US" altLang="fa-IR" sz="1800">
                <a:sym typeface="Symbol" panose="05050102010706020507" pitchFamily="18" charset="2"/>
              </a:rPr>
              <a:t></a:t>
            </a:r>
            <a:r>
              <a:rPr lang="en-US" altLang="fa-IR" sz="1800"/>
              <a:t> </a:t>
            </a:r>
            <a:r>
              <a:rPr lang="en-US" altLang="fa-IR" sz="2400" i="1" baseline="-25000"/>
              <a:t>A1,sumA3</a:t>
            </a:r>
            <a:r>
              <a:rPr lang="en-US" altLang="fa-IR" sz="1800"/>
              <a:t>( </a:t>
            </a:r>
            <a:r>
              <a:rPr lang="en-US" altLang="fa-IR" sz="2400" baseline="-25000">
                <a:latin typeface="Arial" panose="020B0604020202020204" pitchFamily="34" charset="0"/>
              </a:rPr>
              <a:t>A1,A2</a:t>
            </a:r>
            <a:r>
              <a:rPr lang="en-US" altLang="fa-IR" sz="1800"/>
              <a:t> </a:t>
            </a:r>
            <a:r>
              <a:rPr lang="en-US" altLang="fa-IR" sz="2400">
                <a:sym typeface="Symbol" panose="05050102010706020507" pitchFamily="18" charset="2"/>
              </a:rPr>
              <a:t>   </a:t>
            </a:r>
            <a:r>
              <a:rPr lang="en-US" altLang="fa-IR" sz="2400" b="1" baseline="-25000">
                <a:sym typeface="Symbol" panose="05050102010706020507" pitchFamily="18" charset="2"/>
              </a:rPr>
              <a:t>sum</a:t>
            </a:r>
            <a:r>
              <a:rPr lang="en-US" altLang="fa-IR" sz="2400" baseline="-25000">
                <a:sym typeface="Symbol" panose="05050102010706020507" pitchFamily="18" charset="2"/>
              </a:rPr>
              <a:t>(</a:t>
            </a:r>
            <a:r>
              <a:rPr lang="en-US" altLang="fa-IR" sz="2400" i="1" baseline="-25000">
                <a:sym typeface="Symbol" panose="05050102010706020507" pitchFamily="18" charset="2"/>
              </a:rPr>
              <a:t>A3</a:t>
            </a:r>
            <a:r>
              <a:rPr lang="en-US" altLang="fa-IR" sz="2400" baseline="-25000">
                <a:sym typeface="Symbol" panose="05050102010706020507" pitchFamily="18" charset="2"/>
              </a:rPr>
              <a:t>)</a:t>
            </a:r>
            <a:r>
              <a:rPr lang="en-US" altLang="fa-IR" sz="1800">
                <a:sym typeface="Symbol" panose="05050102010706020507" pitchFamily="18" charset="2"/>
              </a:rPr>
              <a:t> </a:t>
            </a:r>
            <a:r>
              <a:rPr lang="en-US" altLang="fa-IR" sz="2400" b="1" baseline="-25000">
                <a:sym typeface="Symbol" panose="05050102010706020507" pitchFamily="18" charset="2"/>
              </a:rPr>
              <a:t>as</a:t>
            </a:r>
            <a:r>
              <a:rPr lang="en-US" altLang="fa-IR" sz="2400" baseline="-25000">
                <a:sym typeface="Symbol" panose="05050102010706020507" pitchFamily="18" charset="2"/>
              </a:rPr>
              <a:t> sumA3</a:t>
            </a:r>
            <a:r>
              <a:rPr lang="en-US" altLang="fa-IR" sz="1800">
                <a:sym typeface="Symbol" panose="05050102010706020507" pitchFamily="18" charset="2"/>
              </a:rPr>
              <a:t>(</a:t>
            </a:r>
            <a:r>
              <a:rPr lang="en-US" altLang="fa-IR" sz="2400">
                <a:sym typeface="Symbol" panose="05050102010706020507" pitchFamily="18" charset="2"/>
              </a:rPr>
              <a:t></a:t>
            </a:r>
            <a:r>
              <a:rPr lang="en-US" altLang="fa-IR" sz="1800"/>
              <a:t> </a:t>
            </a:r>
            <a:r>
              <a:rPr lang="en-US" altLang="fa-IR" sz="2400" i="1" baseline="-25000"/>
              <a:t>P</a:t>
            </a:r>
            <a:r>
              <a:rPr lang="en-US" altLang="fa-IR" sz="1800"/>
              <a:t> (</a:t>
            </a:r>
            <a:r>
              <a:rPr lang="en-US" altLang="fa-IR" sz="1800" i="1"/>
              <a:t>r1 </a:t>
            </a:r>
            <a:r>
              <a:rPr lang="en-US" altLang="fa-IR" sz="1800"/>
              <a:t>x </a:t>
            </a:r>
            <a:r>
              <a:rPr lang="en-US" altLang="fa-IR" sz="1800" i="1"/>
              <a:t> r2  </a:t>
            </a:r>
            <a:r>
              <a:rPr lang="en-US" altLang="fa-IR" sz="1800"/>
              <a:t>x .. x</a:t>
            </a:r>
            <a:r>
              <a:rPr lang="en-US" altLang="fa-IR" sz="1800" i="1"/>
              <a:t>  rm</a:t>
            </a:r>
            <a:r>
              <a:rPr lang="en-US" altLang="fa-IR" sz="1800"/>
              <a:t>)))</a:t>
            </a:r>
          </a:p>
          <a:p>
            <a:endParaRPr lang="en-US" altLang="fa-IR" sz="1800"/>
          </a:p>
        </p:txBody>
      </p:sp>
      <p:pic>
        <p:nvPicPr>
          <p:cNvPr id="91140" name="Picture 4" descr="Cal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" r="90234"/>
          <a:stretch>
            <a:fillRect/>
          </a:stretch>
        </p:blipFill>
        <p:spPr bwMode="auto">
          <a:xfrm>
            <a:off x="3332163" y="3867150"/>
            <a:ext cx="2730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4415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/>
              <a:t>Tuple Relational Calculus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Tuple Relational Calculus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1538" y="1165225"/>
            <a:ext cx="8137525" cy="3162300"/>
          </a:xfrm>
        </p:spPr>
        <p:txBody>
          <a:bodyPr/>
          <a:lstStyle/>
          <a:p>
            <a:pPr>
              <a:tabLst>
                <a:tab pos="3195638" algn="ctr"/>
              </a:tabLst>
            </a:pPr>
            <a:r>
              <a:rPr lang="en-US" altLang="fa-IR" sz="1800"/>
              <a:t>A nonprocedural query language, where each query is of the form</a:t>
            </a:r>
          </a:p>
          <a:p>
            <a:pPr>
              <a:buFont typeface="Monotype Sorts" pitchFamily="2" charset="2"/>
              <a:buNone/>
              <a:tabLst>
                <a:tab pos="3195638" algn="ctr"/>
              </a:tabLst>
            </a:pPr>
            <a:r>
              <a:rPr lang="en-US" altLang="fa-IR" sz="1800"/>
              <a:t>		{</a:t>
            </a:r>
            <a:r>
              <a:rPr lang="en-US" altLang="fa-IR" sz="1800" i="1"/>
              <a:t>t</a:t>
            </a:r>
            <a:r>
              <a:rPr lang="en-US" altLang="fa-IR" sz="1800"/>
              <a:t> | </a:t>
            </a:r>
            <a:r>
              <a:rPr lang="en-US" altLang="fa-IR" sz="1800" i="1"/>
              <a:t>P</a:t>
            </a:r>
            <a:r>
              <a:rPr lang="en-US" altLang="fa-IR" sz="1800"/>
              <a:t> (</a:t>
            </a:r>
            <a:r>
              <a:rPr lang="en-US" altLang="fa-IR" sz="1800" i="1"/>
              <a:t>t </a:t>
            </a:r>
            <a:r>
              <a:rPr lang="en-US" altLang="fa-IR" sz="1800"/>
              <a:t>) }</a:t>
            </a:r>
          </a:p>
          <a:p>
            <a:pPr>
              <a:tabLst>
                <a:tab pos="3195638" algn="ctr"/>
              </a:tabLst>
            </a:pPr>
            <a:r>
              <a:rPr lang="en-US" altLang="fa-IR" sz="1800"/>
              <a:t>It is the set of all tuples </a:t>
            </a:r>
            <a:r>
              <a:rPr lang="en-US" altLang="fa-IR" sz="1800" i="1"/>
              <a:t>t</a:t>
            </a:r>
            <a:r>
              <a:rPr lang="en-US" altLang="fa-IR" sz="1800"/>
              <a:t> such that predicate </a:t>
            </a:r>
            <a:r>
              <a:rPr lang="en-US" altLang="fa-IR" sz="1800" i="1"/>
              <a:t>P</a:t>
            </a:r>
            <a:r>
              <a:rPr lang="en-US" altLang="fa-IR" sz="1800"/>
              <a:t> is true for </a:t>
            </a:r>
            <a:r>
              <a:rPr lang="en-US" altLang="fa-IR" sz="1800" i="1"/>
              <a:t>t</a:t>
            </a:r>
          </a:p>
          <a:p>
            <a:pPr>
              <a:tabLst>
                <a:tab pos="3195638" algn="ctr"/>
              </a:tabLst>
            </a:pPr>
            <a:r>
              <a:rPr lang="en-US" altLang="fa-IR" sz="1800" i="1"/>
              <a:t>t</a:t>
            </a:r>
            <a:r>
              <a:rPr lang="en-US" altLang="fa-IR" sz="1800"/>
              <a:t> is a </a:t>
            </a:r>
            <a:r>
              <a:rPr lang="en-US" altLang="fa-IR" sz="1800" i="1"/>
              <a:t>tuple variable</a:t>
            </a:r>
            <a:r>
              <a:rPr lang="en-US" altLang="fa-IR" sz="1800"/>
              <a:t>, </a:t>
            </a:r>
            <a:r>
              <a:rPr lang="en-US" altLang="fa-IR" sz="1800" i="1"/>
              <a:t>t </a:t>
            </a:r>
            <a:r>
              <a:rPr lang="en-US" altLang="fa-IR" sz="1800"/>
              <a:t>[</a:t>
            </a:r>
            <a:r>
              <a:rPr lang="en-US" altLang="fa-IR" sz="1800" i="1"/>
              <a:t>A </a:t>
            </a:r>
            <a:r>
              <a:rPr lang="en-US" altLang="fa-IR" sz="1800"/>
              <a:t>] denotes the value of tuple </a:t>
            </a:r>
            <a:r>
              <a:rPr lang="en-US" altLang="fa-IR" sz="1800" i="1"/>
              <a:t>t</a:t>
            </a:r>
            <a:r>
              <a:rPr lang="en-US" altLang="fa-IR" sz="1800"/>
              <a:t> on attribute </a:t>
            </a:r>
            <a:r>
              <a:rPr lang="en-US" altLang="fa-IR" sz="1800" i="1"/>
              <a:t>A</a:t>
            </a:r>
            <a:endParaRPr lang="en-US" altLang="fa-IR" sz="1800"/>
          </a:p>
          <a:p>
            <a:pPr>
              <a:tabLst>
                <a:tab pos="3195638" algn="ctr"/>
              </a:tabLst>
            </a:pPr>
            <a:r>
              <a:rPr lang="en-US" altLang="fa-IR" sz="1800" i="1"/>
              <a:t>t</a:t>
            </a:r>
            <a:r>
              <a:rPr lang="en-US" altLang="fa-IR" sz="1800"/>
              <a:t> </a:t>
            </a:r>
            <a:r>
              <a:rPr lang="en-US" altLang="fa-IR" sz="1800">
                <a:sym typeface="Symbol" panose="05050102010706020507" pitchFamily="18" charset="2"/>
              </a:rPr>
              <a:t> </a:t>
            </a:r>
            <a:r>
              <a:rPr lang="en-US" altLang="fa-IR" sz="1800" i="1">
                <a:sym typeface="Symbol" panose="05050102010706020507" pitchFamily="18" charset="2"/>
              </a:rPr>
              <a:t>r</a:t>
            </a:r>
            <a:r>
              <a:rPr lang="en-US" altLang="fa-IR" sz="1800">
                <a:sym typeface="Symbol" panose="05050102010706020507" pitchFamily="18" charset="2"/>
              </a:rPr>
              <a:t> denotes that tuple </a:t>
            </a:r>
            <a:r>
              <a:rPr lang="en-US" altLang="fa-IR" sz="1800" i="1">
                <a:sym typeface="Symbol" panose="05050102010706020507" pitchFamily="18" charset="2"/>
              </a:rPr>
              <a:t>t</a:t>
            </a:r>
            <a:r>
              <a:rPr lang="en-US" altLang="fa-IR" sz="1800">
                <a:sym typeface="Symbol" panose="05050102010706020507" pitchFamily="18" charset="2"/>
              </a:rPr>
              <a:t> is in relation </a:t>
            </a:r>
            <a:r>
              <a:rPr lang="en-US" altLang="fa-IR" sz="1800" i="1">
                <a:sym typeface="Symbol" panose="05050102010706020507" pitchFamily="18" charset="2"/>
              </a:rPr>
              <a:t>r</a:t>
            </a:r>
            <a:endParaRPr lang="en-US" altLang="fa-IR" sz="1800">
              <a:sym typeface="Symbol" panose="05050102010706020507" pitchFamily="18" charset="2"/>
            </a:endParaRPr>
          </a:p>
          <a:p>
            <a:pPr>
              <a:tabLst>
                <a:tab pos="3195638" algn="ctr"/>
              </a:tabLst>
            </a:pPr>
            <a:r>
              <a:rPr lang="en-US" altLang="fa-IR" sz="1800" i="1">
                <a:sym typeface="Symbol" panose="05050102010706020507" pitchFamily="18" charset="2"/>
              </a:rPr>
              <a:t>P</a:t>
            </a:r>
            <a:r>
              <a:rPr lang="en-US" altLang="fa-IR" sz="1800">
                <a:sym typeface="Symbol" panose="05050102010706020507" pitchFamily="18" charset="2"/>
              </a:rPr>
              <a:t> is a </a:t>
            </a:r>
            <a:r>
              <a:rPr lang="en-US" altLang="fa-IR" sz="1800" i="1">
                <a:sym typeface="Symbol" panose="05050102010706020507" pitchFamily="18" charset="2"/>
              </a:rPr>
              <a:t>formula </a:t>
            </a:r>
            <a:r>
              <a:rPr lang="en-US" altLang="fa-IR" sz="1800">
                <a:sym typeface="Symbol" panose="05050102010706020507" pitchFamily="18" charset="2"/>
              </a:rPr>
              <a:t>similar to that of the predicate calculus</a:t>
            </a:r>
            <a:endParaRPr lang="en-US" altLang="fa-IR" sz="18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Predicate Calculus Formula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1538" y="1165225"/>
            <a:ext cx="7848600" cy="4876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fa-IR" sz="1800"/>
              <a:t>1.	Set of attributes and constants</a:t>
            </a:r>
          </a:p>
          <a:p>
            <a:pPr>
              <a:buFont typeface="Monotype Sorts" pitchFamily="2" charset="2"/>
              <a:buNone/>
            </a:pPr>
            <a:r>
              <a:rPr lang="en-US" altLang="fa-IR" sz="1800"/>
              <a:t>2.	Set of comparison operators:  (e.g., </a:t>
            </a:r>
            <a:r>
              <a:rPr lang="en-US" altLang="fa-IR" sz="1800">
                <a:sym typeface="Symbol" panose="05050102010706020507" pitchFamily="18" charset="2"/>
              </a:rPr>
              <a:t></a:t>
            </a:r>
            <a:r>
              <a:rPr lang="en-US" altLang="fa-IR" sz="1800"/>
              <a:t>, </a:t>
            </a:r>
            <a:r>
              <a:rPr lang="en-US" altLang="fa-IR" sz="1800">
                <a:sym typeface="Symbol" panose="05050102010706020507" pitchFamily="18" charset="2"/>
              </a:rPr>
              <a:t>, , , , )</a:t>
            </a:r>
          </a:p>
          <a:p>
            <a:pPr>
              <a:buFont typeface="Monotype Sorts" pitchFamily="2" charset="2"/>
              <a:buNone/>
            </a:pPr>
            <a:r>
              <a:rPr lang="en-US" altLang="fa-IR" sz="1800">
                <a:sym typeface="Symbol" panose="05050102010706020507" pitchFamily="18" charset="2"/>
              </a:rPr>
              <a:t>3.	Set of connectives:  and (), or (v)‚ not ()</a:t>
            </a:r>
          </a:p>
          <a:p>
            <a:pPr>
              <a:buFont typeface="Monotype Sorts" pitchFamily="2" charset="2"/>
              <a:buNone/>
            </a:pPr>
            <a:r>
              <a:rPr lang="en-US" altLang="fa-IR" sz="1800">
                <a:sym typeface="Symbol" panose="05050102010706020507" pitchFamily="18" charset="2"/>
              </a:rPr>
              <a:t>4.	Implication (): x  y, if x if true, then y is true</a:t>
            </a:r>
          </a:p>
          <a:p>
            <a:pPr>
              <a:buFont typeface="Monotype Sorts" pitchFamily="2" charset="2"/>
              <a:buNone/>
            </a:pPr>
            <a:r>
              <a:rPr lang="en-US" altLang="fa-IR" sz="1800" i="1">
                <a:sym typeface="Symbol" panose="05050102010706020507" pitchFamily="18" charset="2"/>
              </a:rPr>
              <a:t>				x</a:t>
            </a:r>
            <a:r>
              <a:rPr lang="en-US" altLang="fa-IR" sz="1800">
                <a:sym typeface="Symbol" panose="05050102010706020507" pitchFamily="18" charset="2"/>
              </a:rPr>
              <a:t>  </a:t>
            </a:r>
            <a:r>
              <a:rPr lang="en-US" altLang="fa-IR" sz="1800" i="1">
                <a:sym typeface="Symbol" panose="05050102010706020507" pitchFamily="18" charset="2"/>
              </a:rPr>
              <a:t>y</a:t>
            </a:r>
            <a:r>
              <a:rPr lang="en-US" altLang="fa-IR" sz="1800">
                <a:sym typeface="Symbol" panose="05050102010706020507" pitchFamily="18" charset="2"/>
              </a:rPr>
              <a:t> </a:t>
            </a:r>
            <a:r>
              <a:rPr lang="en-US" altLang="fa-IR" sz="1800" i="1">
                <a:sym typeface="Symbol" panose="05050102010706020507" pitchFamily="18" charset="2"/>
              </a:rPr>
              <a:t>x</a:t>
            </a:r>
            <a:r>
              <a:rPr lang="en-US" altLang="fa-IR" sz="1800">
                <a:sym typeface="Symbol" panose="05050102010706020507" pitchFamily="18" charset="2"/>
              </a:rPr>
              <a:t> v </a:t>
            </a:r>
            <a:r>
              <a:rPr lang="en-US" altLang="fa-IR" sz="1800" i="1">
                <a:sym typeface="Symbol" panose="05050102010706020507" pitchFamily="18" charset="2"/>
              </a:rPr>
              <a:t>y</a:t>
            </a:r>
          </a:p>
          <a:p>
            <a:pPr>
              <a:buFont typeface="Monotype Sorts" pitchFamily="2" charset="2"/>
              <a:buNone/>
            </a:pPr>
            <a:r>
              <a:rPr lang="en-US" altLang="fa-IR" sz="1800">
                <a:sym typeface="Symbol" panose="05050102010706020507" pitchFamily="18" charset="2"/>
              </a:rPr>
              <a:t>5.	Set of quantifiers:</a:t>
            </a:r>
          </a:p>
          <a:p>
            <a:pPr lvl="1">
              <a:buFont typeface="Wingdings 3" panose="05040102010807070707" pitchFamily="18" charset="2"/>
              <a:buChar char=""/>
            </a:pPr>
            <a:r>
              <a:rPr lang="en-US" altLang="fa-IR" sz="1800">
                <a:sym typeface="Symbol" panose="05050102010706020507" pitchFamily="18" charset="2"/>
              </a:rPr>
              <a:t></a:t>
            </a:r>
            <a:r>
              <a:rPr lang="en-US" altLang="fa-IR" sz="1800" i="1">
                <a:sym typeface="Symbol" panose="05050102010706020507" pitchFamily="18" charset="2"/>
              </a:rPr>
              <a:t>t </a:t>
            </a:r>
            <a:r>
              <a:rPr lang="en-US" altLang="fa-IR" sz="1800">
                <a:sym typeface="Symbol" panose="05050102010706020507" pitchFamily="18" charset="2"/>
              </a:rPr>
              <a:t></a:t>
            </a:r>
            <a:r>
              <a:rPr lang="en-US" altLang="fa-IR" sz="1800" i="1">
                <a:sym typeface="Symbol" panose="05050102010706020507" pitchFamily="18" charset="2"/>
              </a:rPr>
              <a:t>r </a:t>
            </a:r>
            <a:r>
              <a:rPr lang="en-US" altLang="fa-IR" sz="1800">
                <a:sym typeface="Symbol" panose="05050102010706020507" pitchFamily="18" charset="2"/>
              </a:rPr>
              <a:t>(</a:t>
            </a:r>
            <a:r>
              <a:rPr lang="en-US" altLang="fa-IR" sz="1800" i="1">
                <a:sym typeface="Symbol" panose="05050102010706020507" pitchFamily="18" charset="2"/>
              </a:rPr>
              <a:t>Q </a:t>
            </a:r>
            <a:r>
              <a:rPr lang="en-US" altLang="fa-IR" sz="1800">
                <a:sym typeface="Symbol" panose="05050102010706020507" pitchFamily="18" charset="2"/>
              </a:rPr>
              <a:t>(</a:t>
            </a:r>
            <a:r>
              <a:rPr lang="en-US" altLang="fa-IR" sz="1800" i="1">
                <a:sym typeface="Symbol" panose="05050102010706020507" pitchFamily="18" charset="2"/>
              </a:rPr>
              <a:t>t </a:t>
            </a:r>
            <a:r>
              <a:rPr lang="en-US" altLang="fa-IR" sz="1800">
                <a:sym typeface="Symbol" panose="05050102010706020507" pitchFamily="18" charset="2"/>
              </a:rPr>
              <a:t>))</a:t>
            </a:r>
            <a:r>
              <a:rPr lang="en-US" altLang="fa-IR" sz="1800" i="1">
                <a:sym typeface="Symbol" panose="05050102010706020507" pitchFamily="18" charset="2"/>
              </a:rPr>
              <a:t> </a:t>
            </a:r>
            <a:r>
              <a:rPr lang="en-US" altLang="fa-IR" sz="1800">
                <a:sym typeface="Symbol" panose="05050102010706020507" pitchFamily="18" charset="2"/>
              </a:rPr>
              <a:t></a:t>
            </a:r>
            <a:r>
              <a:rPr lang="en-US" altLang="fa-IR" sz="1800" i="1">
                <a:sym typeface="Symbol" panose="05050102010706020507" pitchFamily="18" charset="2"/>
              </a:rPr>
              <a:t></a:t>
            </a:r>
            <a:r>
              <a:rPr lang="en-US" altLang="fa-IR" sz="1800">
                <a:sym typeface="Symbol" panose="05050102010706020507" pitchFamily="18" charset="2"/>
              </a:rPr>
              <a:t>”there exists” a tuple in </a:t>
            </a:r>
            <a:r>
              <a:rPr lang="en-US" altLang="fa-IR" sz="1800" i="1">
                <a:sym typeface="Symbol" panose="05050102010706020507" pitchFamily="18" charset="2"/>
              </a:rPr>
              <a:t>t</a:t>
            </a:r>
            <a:r>
              <a:rPr lang="en-US" altLang="fa-IR" sz="1800">
                <a:sym typeface="Symbol" panose="05050102010706020507" pitchFamily="18" charset="2"/>
              </a:rPr>
              <a:t> in relation </a:t>
            </a:r>
            <a:r>
              <a:rPr lang="en-US" altLang="fa-IR" sz="1800" i="1">
                <a:sym typeface="Symbol" panose="05050102010706020507" pitchFamily="18" charset="2"/>
              </a:rPr>
              <a:t>r</a:t>
            </a:r>
            <a:br>
              <a:rPr lang="en-US" altLang="fa-IR" sz="1800">
                <a:sym typeface="Symbol" panose="05050102010706020507" pitchFamily="18" charset="2"/>
              </a:rPr>
            </a:br>
            <a:r>
              <a:rPr lang="en-US" altLang="fa-IR" sz="1800">
                <a:sym typeface="Symbol" panose="05050102010706020507" pitchFamily="18" charset="2"/>
              </a:rPr>
              <a:t>                        such that predicate </a:t>
            </a:r>
            <a:r>
              <a:rPr lang="en-US" altLang="fa-IR" sz="1800" i="1">
                <a:sym typeface="Symbol" panose="05050102010706020507" pitchFamily="18" charset="2"/>
              </a:rPr>
              <a:t>Q </a:t>
            </a:r>
            <a:r>
              <a:rPr lang="en-US" altLang="fa-IR" sz="1800">
                <a:sym typeface="Symbol" panose="05050102010706020507" pitchFamily="18" charset="2"/>
              </a:rPr>
              <a:t>(</a:t>
            </a:r>
            <a:r>
              <a:rPr lang="en-US" altLang="fa-IR" sz="1800" i="1">
                <a:sym typeface="Symbol" panose="05050102010706020507" pitchFamily="18" charset="2"/>
              </a:rPr>
              <a:t>t </a:t>
            </a:r>
            <a:r>
              <a:rPr lang="en-US" altLang="fa-IR" sz="1800">
                <a:sym typeface="Symbol" panose="05050102010706020507" pitchFamily="18" charset="2"/>
              </a:rPr>
              <a:t>) is true</a:t>
            </a:r>
          </a:p>
          <a:p>
            <a:pPr lvl="1">
              <a:buFont typeface="Wingdings 3" panose="05040102010807070707" pitchFamily="18" charset="2"/>
              <a:buChar char=""/>
            </a:pPr>
            <a:r>
              <a:rPr lang="en-US" altLang="fa-IR" sz="1800">
                <a:sym typeface="Symbol" panose="05050102010706020507" pitchFamily="18" charset="2"/>
              </a:rPr>
              <a:t></a:t>
            </a:r>
            <a:r>
              <a:rPr lang="en-US" altLang="fa-IR" sz="1800" i="1">
                <a:sym typeface="Symbol" panose="05050102010706020507" pitchFamily="18" charset="2"/>
              </a:rPr>
              <a:t>t </a:t>
            </a:r>
            <a:r>
              <a:rPr lang="en-US" altLang="fa-IR" sz="1800">
                <a:sym typeface="Symbol" panose="05050102010706020507" pitchFamily="18" charset="2"/>
              </a:rPr>
              <a:t></a:t>
            </a:r>
            <a:r>
              <a:rPr lang="en-US" altLang="fa-IR" sz="1800" i="1">
                <a:sym typeface="Symbol" panose="05050102010706020507" pitchFamily="18" charset="2"/>
              </a:rPr>
              <a:t>r</a:t>
            </a:r>
            <a:r>
              <a:rPr lang="en-US" altLang="fa-IR" sz="1800">
                <a:sym typeface="Symbol" panose="05050102010706020507" pitchFamily="18" charset="2"/>
              </a:rPr>
              <a:t> (</a:t>
            </a:r>
            <a:r>
              <a:rPr lang="en-US" altLang="fa-IR" sz="1800" i="1">
                <a:sym typeface="Symbol" panose="05050102010706020507" pitchFamily="18" charset="2"/>
              </a:rPr>
              <a:t>Q </a:t>
            </a:r>
            <a:r>
              <a:rPr lang="en-US" altLang="fa-IR" sz="1800">
                <a:sym typeface="Symbol" panose="05050102010706020507" pitchFamily="18" charset="2"/>
              </a:rPr>
              <a:t>(</a:t>
            </a:r>
            <a:r>
              <a:rPr lang="en-US" altLang="fa-IR" sz="1800" i="1">
                <a:sym typeface="Symbol" panose="05050102010706020507" pitchFamily="18" charset="2"/>
              </a:rPr>
              <a:t>t </a:t>
            </a:r>
            <a:r>
              <a:rPr lang="en-US" altLang="fa-IR" sz="1800">
                <a:sym typeface="Symbol" panose="05050102010706020507" pitchFamily="18" charset="2"/>
              </a:rPr>
              <a:t>)) </a:t>
            </a:r>
            <a:r>
              <a:rPr lang="en-US" altLang="fa-IR" sz="1800" i="1">
                <a:sym typeface="Symbol" panose="05050102010706020507" pitchFamily="18" charset="2"/>
              </a:rPr>
              <a:t>Q</a:t>
            </a:r>
            <a:r>
              <a:rPr lang="en-US" altLang="fa-IR" sz="1800">
                <a:sym typeface="Symbol" panose="05050102010706020507" pitchFamily="18" charset="2"/>
              </a:rPr>
              <a:t> is true “for all” tuples </a:t>
            </a:r>
            <a:r>
              <a:rPr lang="en-US" altLang="fa-IR" sz="1800" i="1">
                <a:sym typeface="Symbol" panose="05050102010706020507" pitchFamily="18" charset="2"/>
              </a:rPr>
              <a:t>t</a:t>
            </a:r>
            <a:r>
              <a:rPr lang="en-US" altLang="fa-IR" sz="1800">
                <a:sym typeface="Symbol" panose="05050102010706020507" pitchFamily="18" charset="2"/>
              </a:rPr>
              <a:t> in relation </a:t>
            </a:r>
            <a:r>
              <a:rPr lang="en-US" altLang="fa-IR" sz="1800" i="1">
                <a:sym typeface="Symbol" panose="05050102010706020507" pitchFamily="18" charset="2"/>
              </a:rPr>
              <a:t>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Select Operation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6861175" cy="413702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fa-IR" sz="1600"/>
              <a:t>Notation:  </a:t>
            </a:r>
            <a:r>
              <a:rPr lang="en-US" altLang="fa-IR" sz="1600" i="1">
                <a:sym typeface="Symbol" panose="05050102010706020507" pitchFamily="18" charset="2"/>
              </a:rPr>
              <a:t></a:t>
            </a:r>
            <a:r>
              <a:rPr lang="en-US" altLang="fa-IR" sz="1600">
                <a:sym typeface="Symbol" panose="05050102010706020507" pitchFamily="18" charset="2"/>
              </a:rPr>
              <a:t> </a:t>
            </a:r>
            <a:r>
              <a:rPr lang="en-US" altLang="fa-IR" sz="1800" i="1" baseline="-25000">
                <a:sym typeface="Symbol" panose="05050102010706020507" pitchFamily="18" charset="2"/>
              </a:rPr>
              <a:t>p</a:t>
            </a:r>
            <a:r>
              <a:rPr lang="en-US" altLang="fa-IR" sz="1600">
                <a:sym typeface="Symbol" panose="05050102010706020507" pitchFamily="18" charset="2"/>
              </a:rPr>
              <a:t>(</a:t>
            </a:r>
            <a:r>
              <a:rPr lang="en-US" altLang="fa-IR" sz="1600" i="1">
                <a:sym typeface="Symbol" panose="05050102010706020507" pitchFamily="18" charset="2"/>
              </a:rPr>
              <a:t>r</a:t>
            </a:r>
            <a:r>
              <a:rPr lang="en-US" altLang="fa-IR" sz="160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fa-IR" sz="1600" i="1">
                <a:sym typeface="Symbol" panose="05050102010706020507" pitchFamily="18" charset="2"/>
              </a:rPr>
              <a:t>p</a:t>
            </a:r>
            <a:r>
              <a:rPr lang="en-US" altLang="fa-IR" sz="1600">
                <a:sym typeface="Symbol" panose="05050102010706020507" pitchFamily="18" charset="2"/>
              </a:rPr>
              <a:t> is called the </a:t>
            </a:r>
            <a:r>
              <a:rPr lang="en-US" altLang="fa-IR" sz="1600" b="1">
                <a:solidFill>
                  <a:schemeClr val="tx2"/>
                </a:solidFill>
                <a:sym typeface="Symbol" panose="05050102010706020507" pitchFamily="18" charset="2"/>
              </a:rPr>
              <a:t>selection predicate</a:t>
            </a:r>
            <a:endParaRPr lang="en-US" altLang="fa-IR" sz="1600" b="1" i="1">
              <a:solidFill>
                <a:schemeClr val="tx2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fa-IR" sz="1600"/>
              <a:t>Defined as:</a:t>
            </a:r>
            <a:br>
              <a:rPr lang="en-US" altLang="fa-IR" sz="1600"/>
            </a:br>
            <a:br>
              <a:rPr lang="en-US" altLang="fa-IR" sz="1600"/>
            </a:br>
            <a:r>
              <a:rPr lang="en-US" altLang="fa-IR" sz="1600"/>
              <a:t>	 </a:t>
            </a:r>
            <a:r>
              <a:rPr lang="en-US" altLang="fa-IR" sz="1600" i="1">
                <a:sym typeface="Symbol" panose="05050102010706020507" pitchFamily="18" charset="2"/>
              </a:rPr>
              <a:t></a:t>
            </a:r>
            <a:r>
              <a:rPr lang="en-US" altLang="fa-IR" sz="1800" i="1" baseline="-25000">
                <a:sym typeface="Symbol" panose="05050102010706020507" pitchFamily="18" charset="2"/>
              </a:rPr>
              <a:t>p</a:t>
            </a:r>
            <a:r>
              <a:rPr lang="en-US" altLang="fa-IR" sz="1600">
                <a:sym typeface="Symbol" panose="05050102010706020507" pitchFamily="18" charset="2"/>
              </a:rPr>
              <a:t>(</a:t>
            </a:r>
            <a:r>
              <a:rPr lang="en-US" altLang="fa-IR" sz="1600" b="1" i="1">
                <a:sym typeface="Symbol" panose="05050102010706020507" pitchFamily="18" charset="2"/>
              </a:rPr>
              <a:t>r</a:t>
            </a:r>
            <a:r>
              <a:rPr lang="en-US" altLang="fa-IR" sz="1600">
                <a:sym typeface="Symbol" panose="05050102010706020507" pitchFamily="18" charset="2"/>
              </a:rPr>
              <a:t>) = {</a:t>
            </a:r>
            <a:r>
              <a:rPr lang="en-US" altLang="fa-IR" sz="1600" i="1">
                <a:sym typeface="Symbol" panose="05050102010706020507" pitchFamily="18" charset="2"/>
              </a:rPr>
              <a:t>t</a:t>
            </a:r>
            <a:r>
              <a:rPr lang="en-US" altLang="fa-IR" sz="1600">
                <a:sym typeface="Symbol" panose="05050102010706020507" pitchFamily="18" charset="2"/>
              </a:rPr>
              <a:t> | </a:t>
            </a:r>
            <a:r>
              <a:rPr lang="en-US" altLang="fa-IR" sz="1600" i="1">
                <a:sym typeface="Symbol" panose="05050102010706020507" pitchFamily="18" charset="2"/>
              </a:rPr>
              <a:t>t</a:t>
            </a:r>
            <a:r>
              <a:rPr lang="en-US" altLang="fa-IR" sz="1600">
                <a:sym typeface="Symbol" panose="05050102010706020507" pitchFamily="18" charset="2"/>
              </a:rPr>
              <a:t>  </a:t>
            </a:r>
            <a:r>
              <a:rPr lang="en-US" altLang="fa-IR" sz="1600" i="1">
                <a:sym typeface="Symbol" panose="05050102010706020507" pitchFamily="18" charset="2"/>
              </a:rPr>
              <a:t>r</a:t>
            </a:r>
            <a:r>
              <a:rPr lang="en-US" altLang="fa-IR" sz="1600">
                <a:sym typeface="Symbol" panose="05050102010706020507" pitchFamily="18" charset="2"/>
              </a:rPr>
              <a:t> </a:t>
            </a:r>
            <a:r>
              <a:rPr lang="en-US" altLang="fa-IR" sz="1600" b="1">
                <a:sym typeface="Symbol" panose="05050102010706020507" pitchFamily="18" charset="2"/>
              </a:rPr>
              <a:t>and </a:t>
            </a:r>
            <a:r>
              <a:rPr lang="en-US" altLang="fa-IR" sz="1600" i="1">
                <a:sym typeface="Symbol" panose="05050102010706020507" pitchFamily="18" charset="2"/>
              </a:rPr>
              <a:t>p(t)</a:t>
            </a:r>
            <a:r>
              <a:rPr lang="en-US" altLang="fa-IR" sz="1600">
                <a:sym typeface="Symbol" panose="05050102010706020507" pitchFamily="18" charset="2"/>
              </a:rPr>
              <a:t>}</a:t>
            </a:r>
            <a:br>
              <a:rPr lang="en-US" altLang="fa-IR" sz="1600">
                <a:sym typeface="Symbol" panose="05050102010706020507" pitchFamily="18" charset="2"/>
              </a:rPr>
            </a:br>
            <a:endParaRPr lang="en-US" altLang="fa-IR" sz="160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fa-IR" sz="1600">
                <a:sym typeface="Symbol" panose="05050102010706020507" pitchFamily="18" charset="2"/>
              </a:rPr>
              <a:t>	Where</a:t>
            </a:r>
            <a:r>
              <a:rPr lang="en-US" altLang="fa-IR" sz="1600" i="1">
                <a:sym typeface="Symbol" panose="05050102010706020507" pitchFamily="18" charset="2"/>
              </a:rPr>
              <a:t> p</a:t>
            </a:r>
            <a:r>
              <a:rPr lang="en-US" altLang="fa-IR" sz="1600">
                <a:sym typeface="Symbol" panose="05050102010706020507" pitchFamily="18" charset="2"/>
              </a:rPr>
              <a:t> is a formula in propositional calculus consisting of </a:t>
            </a:r>
            <a:r>
              <a:rPr lang="en-US" altLang="fa-IR" sz="1600" b="1">
                <a:solidFill>
                  <a:schemeClr val="tx2"/>
                </a:solidFill>
                <a:sym typeface="Symbol" panose="05050102010706020507" pitchFamily="18" charset="2"/>
              </a:rPr>
              <a:t>terms</a:t>
            </a:r>
            <a:r>
              <a:rPr lang="en-US" altLang="fa-IR" sz="1600">
                <a:solidFill>
                  <a:schemeClr val="tx2"/>
                </a:solidFill>
                <a:sym typeface="Symbol" panose="05050102010706020507" pitchFamily="18" charset="2"/>
              </a:rPr>
              <a:t> </a:t>
            </a:r>
            <a:r>
              <a:rPr lang="en-US" altLang="fa-IR" sz="1600">
                <a:sym typeface="Symbol" panose="05050102010706020507" pitchFamily="18" charset="2"/>
              </a:rPr>
              <a:t>connected by :  (</a:t>
            </a:r>
            <a:r>
              <a:rPr lang="en-US" altLang="fa-IR" sz="1600" b="1">
                <a:sym typeface="Symbol" panose="05050102010706020507" pitchFamily="18" charset="2"/>
              </a:rPr>
              <a:t>and</a:t>
            </a:r>
            <a:r>
              <a:rPr lang="en-US" altLang="fa-IR" sz="1600">
                <a:sym typeface="Symbol" panose="05050102010706020507" pitchFamily="18" charset="2"/>
              </a:rPr>
              <a:t>),  (</a:t>
            </a:r>
            <a:r>
              <a:rPr lang="en-US" altLang="fa-IR" sz="1600" b="1">
                <a:sym typeface="Symbol" panose="05050102010706020507" pitchFamily="18" charset="2"/>
              </a:rPr>
              <a:t>or</a:t>
            </a:r>
            <a:r>
              <a:rPr lang="en-US" altLang="fa-IR" sz="1600">
                <a:sym typeface="Symbol" panose="05050102010706020507" pitchFamily="18" charset="2"/>
              </a:rPr>
              <a:t>),  (</a:t>
            </a:r>
            <a:r>
              <a:rPr lang="en-US" altLang="fa-IR" sz="1600" b="1">
                <a:sym typeface="Symbol" panose="05050102010706020507" pitchFamily="18" charset="2"/>
              </a:rPr>
              <a:t>not</a:t>
            </a:r>
            <a:r>
              <a:rPr lang="en-US" altLang="fa-IR" sz="1600">
                <a:sym typeface="Symbol" panose="05050102010706020507" pitchFamily="18" charset="2"/>
              </a:rPr>
              <a:t>)</a:t>
            </a:r>
            <a:br>
              <a:rPr lang="en-US" altLang="fa-IR" sz="1600">
                <a:sym typeface="Symbol" panose="05050102010706020507" pitchFamily="18" charset="2"/>
              </a:rPr>
            </a:br>
            <a:r>
              <a:rPr lang="en-US" altLang="fa-IR" sz="1600">
                <a:sym typeface="Symbol" panose="05050102010706020507" pitchFamily="18" charset="2"/>
              </a:rPr>
              <a:t>Each </a:t>
            </a:r>
            <a:r>
              <a:rPr lang="en-US" altLang="fa-IR" sz="1600" b="1">
                <a:solidFill>
                  <a:schemeClr val="tx2"/>
                </a:solidFill>
                <a:sym typeface="Symbol" panose="05050102010706020507" pitchFamily="18" charset="2"/>
              </a:rPr>
              <a:t>term</a:t>
            </a:r>
            <a:r>
              <a:rPr lang="en-US" altLang="fa-IR" sz="1600">
                <a:sym typeface="Symbol" panose="05050102010706020507" pitchFamily="18" charset="2"/>
              </a:rPr>
              <a:t> is one of:</a:t>
            </a:r>
          </a:p>
          <a:p>
            <a:pPr>
              <a:lnSpc>
                <a:spcPct val="110000"/>
              </a:lnSpc>
              <a:buFont typeface="Monotype Sorts" pitchFamily="2" charset="2"/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fa-IR" sz="1600">
                <a:sym typeface="Symbol" panose="05050102010706020507" pitchFamily="18" charset="2"/>
              </a:rPr>
              <a:t>		&lt;attribute&gt;	</a:t>
            </a:r>
            <a:r>
              <a:rPr lang="en-US" altLang="fa-IR" sz="1600" i="1">
                <a:sym typeface="Symbol" panose="05050102010706020507" pitchFamily="18" charset="2"/>
              </a:rPr>
              <a:t>op</a:t>
            </a:r>
            <a:r>
              <a:rPr lang="en-US" altLang="fa-IR" sz="1600">
                <a:sym typeface="Symbol" panose="05050102010706020507" pitchFamily="18" charset="2"/>
              </a:rPr>
              <a:t> 	&lt;attribute&gt; or &lt;constant&gt;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fa-IR" sz="1600">
                <a:sym typeface="Symbol" panose="05050102010706020507" pitchFamily="18" charset="2"/>
              </a:rPr>
              <a:t>     where </a:t>
            </a:r>
            <a:r>
              <a:rPr lang="en-US" altLang="fa-IR" sz="1600" i="1">
                <a:sym typeface="Symbol" panose="05050102010706020507" pitchFamily="18" charset="2"/>
              </a:rPr>
              <a:t>op</a:t>
            </a:r>
            <a:r>
              <a:rPr lang="en-US" altLang="fa-IR" sz="1600">
                <a:sym typeface="Symbol" panose="05050102010706020507" pitchFamily="18" charset="2"/>
              </a:rPr>
              <a:t> is one of:  =, , &gt;, . &lt;. </a:t>
            </a:r>
            <a:br>
              <a:rPr lang="en-US" altLang="fa-IR" sz="1600">
                <a:sym typeface="Symbol" panose="05050102010706020507" pitchFamily="18" charset="2"/>
              </a:rPr>
            </a:br>
            <a:endParaRPr lang="en-US" altLang="fa-IR" sz="160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fa-IR" sz="1600">
                <a:sym typeface="Symbol" panose="05050102010706020507" pitchFamily="18" charset="2"/>
              </a:rPr>
              <a:t>Example of selection:</a:t>
            </a:r>
            <a:br>
              <a:rPr lang="en-US" altLang="fa-IR" sz="1600">
                <a:sym typeface="Symbol" panose="05050102010706020507" pitchFamily="18" charset="2"/>
              </a:rPr>
            </a:br>
            <a:br>
              <a:rPr lang="en-US" altLang="fa-IR" sz="1600">
                <a:sym typeface="Symbol" panose="05050102010706020507" pitchFamily="18" charset="2"/>
              </a:rPr>
            </a:br>
            <a:r>
              <a:rPr lang="en-US" altLang="fa-IR" sz="1600">
                <a:sym typeface="Symbol" panose="05050102010706020507" pitchFamily="18" charset="2"/>
              </a:rPr>
              <a:t>  </a:t>
            </a:r>
            <a:r>
              <a:rPr lang="en-US" altLang="fa-IR" sz="2000">
                <a:sym typeface="Symbol" panose="05050102010706020507" pitchFamily="18" charset="2"/>
              </a:rPr>
              <a:t>	</a:t>
            </a:r>
            <a:r>
              <a:rPr lang="en-US" altLang="fa-IR" sz="2000" i="1">
                <a:sym typeface="Symbol" panose="05050102010706020507" pitchFamily="18" charset="2"/>
              </a:rPr>
              <a:t></a:t>
            </a:r>
            <a:r>
              <a:rPr lang="en-US" altLang="fa-IR" sz="2000">
                <a:sym typeface="Symbol" panose="05050102010706020507" pitchFamily="18" charset="2"/>
              </a:rPr>
              <a:t> </a:t>
            </a:r>
            <a:r>
              <a:rPr lang="en-US" altLang="fa-IR" sz="2400" i="1" baseline="-25000">
                <a:sym typeface="Symbol" panose="05050102010706020507" pitchFamily="18" charset="2"/>
              </a:rPr>
              <a:t>dept_name=“Physics”</a:t>
            </a:r>
            <a:r>
              <a:rPr lang="en-US" altLang="fa-IR" sz="2000">
                <a:sym typeface="Symbol" panose="05050102010706020507" pitchFamily="18" charset="2"/>
              </a:rPr>
              <a:t>(</a:t>
            </a:r>
            <a:r>
              <a:rPr lang="en-US" altLang="fa-IR" sz="2000" i="1">
                <a:sym typeface="Symbol" panose="05050102010706020507" pitchFamily="18" charset="2"/>
              </a:rPr>
              <a:t>instructor</a:t>
            </a:r>
            <a:r>
              <a:rPr lang="en-US" altLang="fa-IR" sz="2000">
                <a:sym typeface="Symbol" panose="05050102010706020507" pitchFamily="18" charset="2"/>
              </a:rPr>
              <a:t>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Example Queries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6300" y="1165225"/>
            <a:ext cx="7593013" cy="800100"/>
          </a:xfrm>
        </p:spPr>
        <p:txBody>
          <a:bodyPr/>
          <a:lstStyle/>
          <a:p>
            <a:pPr>
              <a:tabLst>
                <a:tab pos="3195638" algn="ctr"/>
              </a:tabLst>
            </a:pPr>
            <a:r>
              <a:rPr lang="en-US" altLang="fa-IR" sz="1800"/>
              <a:t>Find the </a:t>
            </a:r>
            <a:r>
              <a:rPr lang="en-US" altLang="fa-IR" sz="1800" i="1"/>
              <a:t>ID, name, dept_name, salary  </a:t>
            </a:r>
            <a:r>
              <a:rPr lang="en-US" altLang="fa-IR" sz="1800"/>
              <a:t>for instructors whose salary is greater than $80,000</a:t>
            </a:r>
            <a:endParaRPr lang="en-US" altLang="fa-IR" sz="1800">
              <a:sym typeface="Symbol" panose="05050102010706020507" pitchFamily="18" charset="2"/>
            </a:endParaRPr>
          </a:p>
        </p:txBody>
      </p:sp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871538" y="2755900"/>
            <a:ext cx="7412037" cy="333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fa-IR" sz="1800"/>
              <a:t>  As in the previous query, but output only the </a:t>
            </a:r>
            <a:r>
              <a:rPr lang="en-US" altLang="fa-IR" sz="1800" i="1"/>
              <a:t>ID</a:t>
            </a:r>
            <a:r>
              <a:rPr lang="en-US" altLang="fa-IR" sz="1800"/>
              <a:t> attribute value</a:t>
            </a:r>
          </a:p>
          <a:p>
            <a:pPr>
              <a:buFont typeface="Monotype Sorts" pitchFamily="2" charset="2"/>
              <a:buNone/>
            </a:pPr>
            <a:endParaRPr lang="en-US" altLang="fa-IR" sz="1800" i="1"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altLang="fa-IR" sz="1800"/>
              <a:t>        {</a:t>
            </a:r>
            <a:r>
              <a:rPr lang="en-US" altLang="fa-IR" sz="1800" i="1"/>
              <a:t>t </a:t>
            </a:r>
            <a:r>
              <a:rPr lang="en-US" altLang="fa-IR" sz="1800"/>
              <a:t>|</a:t>
            </a:r>
            <a:r>
              <a:rPr lang="en-US" altLang="fa-IR" sz="1800" i="1"/>
              <a:t> </a:t>
            </a:r>
            <a:r>
              <a:rPr lang="en-US" altLang="fa-IR" sz="1800">
                <a:sym typeface="Symbol" panose="05050102010706020507" pitchFamily="18" charset="2"/>
              </a:rPr>
              <a:t></a:t>
            </a:r>
            <a:r>
              <a:rPr lang="en-US" altLang="fa-IR" sz="1800" i="1">
                <a:sym typeface="Symbol" panose="05050102010706020507" pitchFamily="18" charset="2"/>
              </a:rPr>
              <a:t> s </a:t>
            </a:r>
            <a:r>
              <a:rPr lang="en-US" altLang="fa-IR" sz="1800">
                <a:sym typeface="Symbol" panose="05050102010706020507" pitchFamily="18" charset="2"/>
              </a:rPr>
              <a:t>instructor (</a:t>
            </a:r>
            <a:r>
              <a:rPr lang="en-US" altLang="fa-IR" sz="1800" i="1">
                <a:sym typeface="Symbol" panose="05050102010706020507" pitchFamily="18" charset="2"/>
              </a:rPr>
              <a:t>t </a:t>
            </a:r>
            <a:r>
              <a:rPr lang="en-US" altLang="fa-IR" sz="1800">
                <a:sym typeface="Symbol" panose="05050102010706020507" pitchFamily="18" charset="2"/>
              </a:rPr>
              <a:t>[</a:t>
            </a:r>
            <a:r>
              <a:rPr lang="en-US" altLang="fa-IR" sz="1800" i="1">
                <a:sym typeface="Symbol" panose="05050102010706020507" pitchFamily="18" charset="2"/>
              </a:rPr>
              <a:t>ID </a:t>
            </a:r>
            <a:r>
              <a:rPr lang="en-US" altLang="fa-IR" sz="1800">
                <a:sym typeface="Symbol" panose="05050102010706020507" pitchFamily="18" charset="2"/>
              </a:rPr>
              <a:t>] = </a:t>
            </a:r>
            <a:r>
              <a:rPr lang="en-US" altLang="fa-IR" sz="1800" i="1">
                <a:sym typeface="Symbol" panose="05050102010706020507" pitchFamily="18" charset="2"/>
              </a:rPr>
              <a:t>s </a:t>
            </a:r>
            <a:r>
              <a:rPr lang="en-US" altLang="fa-IR" sz="1800">
                <a:sym typeface="Symbol" panose="05050102010706020507" pitchFamily="18" charset="2"/>
              </a:rPr>
              <a:t>[</a:t>
            </a:r>
            <a:r>
              <a:rPr lang="en-US" altLang="fa-IR" sz="1800" i="1">
                <a:sym typeface="Symbol" panose="05050102010706020507" pitchFamily="18" charset="2"/>
              </a:rPr>
              <a:t>ID </a:t>
            </a:r>
            <a:r>
              <a:rPr lang="en-US" altLang="fa-IR" sz="1800">
                <a:sym typeface="Symbol" panose="05050102010706020507" pitchFamily="18" charset="2"/>
              </a:rPr>
              <a:t>]  </a:t>
            </a:r>
            <a:r>
              <a:rPr lang="en-US" altLang="fa-IR" sz="1800" i="1">
                <a:sym typeface="Symbol" panose="05050102010706020507" pitchFamily="18" charset="2"/>
              </a:rPr>
              <a:t>s</a:t>
            </a:r>
            <a:r>
              <a:rPr lang="en-US" altLang="fa-IR" sz="1800">
                <a:sym typeface="Symbol" panose="05050102010706020507" pitchFamily="18" charset="2"/>
              </a:rPr>
              <a:t> [</a:t>
            </a:r>
            <a:r>
              <a:rPr lang="en-US" altLang="fa-IR" sz="1800" i="1">
                <a:sym typeface="Symbol" panose="05050102010706020507" pitchFamily="18" charset="2"/>
              </a:rPr>
              <a:t>salary </a:t>
            </a:r>
            <a:r>
              <a:rPr lang="en-US" altLang="fa-IR" sz="1800">
                <a:sym typeface="Symbol" panose="05050102010706020507" pitchFamily="18" charset="2"/>
              </a:rPr>
              <a:t>]  80000)}</a:t>
            </a:r>
          </a:p>
          <a:p>
            <a:pPr>
              <a:buFont typeface="Monotype Sorts" pitchFamily="2" charset="2"/>
              <a:buNone/>
            </a:pPr>
            <a:endParaRPr lang="en-US" altLang="fa-IR" sz="1800"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altLang="fa-IR" sz="1800">
                <a:sym typeface="Symbol" panose="05050102010706020507" pitchFamily="18" charset="2"/>
              </a:rPr>
              <a:t>     Notice that a relation on schema (</a:t>
            </a:r>
            <a:r>
              <a:rPr lang="en-US" altLang="fa-IR" sz="1800" i="1">
                <a:sym typeface="Symbol" panose="05050102010706020507" pitchFamily="18" charset="2"/>
              </a:rPr>
              <a:t>ID</a:t>
            </a:r>
            <a:r>
              <a:rPr lang="en-US" altLang="fa-IR" sz="1800">
                <a:sym typeface="Symbol" panose="05050102010706020507" pitchFamily="18" charset="2"/>
              </a:rPr>
              <a:t>) is implicitly defined by             </a:t>
            </a:r>
          </a:p>
          <a:p>
            <a:pPr>
              <a:buFont typeface="Monotype Sorts" pitchFamily="2" charset="2"/>
              <a:buNone/>
            </a:pPr>
            <a:r>
              <a:rPr lang="en-US" altLang="fa-IR" sz="1800">
                <a:sym typeface="Symbol" panose="05050102010706020507" pitchFamily="18" charset="2"/>
              </a:rPr>
              <a:t>     the query</a:t>
            </a:r>
          </a:p>
          <a:p>
            <a:pPr>
              <a:buFont typeface="Monotype Sorts" pitchFamily="2" charset="2"/>
              <a:buNone/>
            </a:pPr>
            <a:endParaRPr lang="en-US" altLang="fa-IR" sz="1800" i="1"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endParaRPr lang="en-US" altLang="fa-IR" sz="1800" i="1"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endParaRPr lang="en-US" altLang="fa-IR" sz="1800" i="1">
              <a:sym typeface="Symbol" panose="05050102010706020507" pitchFamily="18" charset="2"/>
            </a:endParaRPr>
          </a:p>
        </p:txBody>
      </p:sp>
      <p:sp>
        <p:nvSpPr>
          <p:cNvPr id="186373" name="Text Box 5"/>
          <p:cNvSpPr txBox="1">
            <a:spLocks noChangeArrowheads="1"/>
          </p:cNvSpPr>
          <p:nvPr/>
        </p:nvSpPr>
        <p:spPr bwMode="auto">
          <a:xfrm>
            <a:off x="2714625" y="2030413"/>
            <a:ext cx="4367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fa-IR" sz="2000"/>
              <a:t>{</a:t>
            </a:r>
            <a:r>
              <a:rPr lang="en-US" altLang="fa-IR" sz="2000" i="1"/>
              <a:t>t</a:t>
            </a:r>
            <a:r>
              <a:rPr lang="en-US" altLang="fa-IR" sz="2000"/>
              <a:t> | </a:t>
            </a:r>
            <a:r>
              <a:rPr lang="en-US" altLang="fa-IR" sz="2000" i="1"/>
              <a:t>t</a:t>
            </a:r>
            <a:r>
              <a:rPr lang="en-US" altLang="fa-IR" sz="2000"/>
              <a:t> </a:t>
            </a:r>
            <a:r>
              <a:rPr lang="en-US" altLang="fa-IR" sz="2000">
                <a:sym typeface="Symbol" panose="05050102010706020507" pitchFamily="18" charset="2"/>
              </a:rPr>
              <a:t> </a:t>
            </a:r>
            <a:r>
              <a:rPr lang="en-US" altLang="fa-IR" sz="2000" i="1">
                <a:sym typeface="Symbol" panose="05050102010706020507" pitchFamily="18" charset="2"/>
              </a:rPr>
              <a:t>instructor</a:t>
            </a:r>
            <a:r>
              <a:rPr lang="en-US" altLang="fa-IR" sz="2000">
                <a:sym typeface="Symbol" panose="05050102010706020507" pitchFamily="18" charset="2"/>
              </a:rPr>
              <a:t>  </a:t>
            </a:r>
            <a:r>
              <a:rPr lang="en-US" altLang="fa-IR" sz="2000" i="1">
                <a:sym typeface="Symbol" panose="05050102010706020507" pitchFamily="18" charset="2"/>
              </a:rPr>
              <a:t>t</a:t>
            </a:r>
            <a:r>
              <a:rPr lang="en-US" altLang="fa-IR" sz="2000">
                <a:sym typeface="Symbol" panose="05050102010706020507" pitchFamily="18" charset="2"/>
              </a:rPr>
              <a:t> [</a:t>
            </a:r>
            <a:r>
              <a:rPr lang="en-US" altLang="fa-IR" sz="2000" i="1">
                <a:sym typeface="Symbol" panose="05050102010706020507" pitchFamily="18" charset="2"/>
              </a:rPr>
              <a:t>salary </a:t>
            </a:r>
            <a:r>
              <a:rPr lang="en-US" altLang="fa-IR" sz="2000">
                <a:sym typeface="Symbol" panose="05050102010706020507" pitchFamily="18" charset="2"/>
              </a:rPr>
              <a:t>]  80000}</a:t>
            </a:r>
            <a:endParaRPr lang="en-US" altLang="fa-IR" sz="1800" i="1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1" grpId="0" build="p" autoUpdateAnimBg="0"/>
      <p:bldP spid="186372" grpId="0" autoUpdateAnimBg="0"/>
      <p:bldP spid="186373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Example Queries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1538" y="1165225"/>
            <a:ext cx="7848600" cy="825500"/>
          </a:xfrm>
        </p:spPr>
        <p:txBody>
          <a:bodyPr/>
          <a:lstStyle/>
          <a:p>
            <a:r>
              <a:rPr lang="en-US" altLang="fa-IR" sz="1800"/>
              <a:t>Find the names of all instructors whose department is in the Watson building</a:t>
            </a:r>
            <a:endParaRPr lang="en-US" altLang="fa-IR" sz="1800">
              <a:sym typeface="Symbol" panose="05050102010706020507" pitchFamily="18" charset="2"/>
            </a:endParaRPr>
          </a:p>
        </p:txBody>
      </p:sp>
      <p:sp>
        <p:nvSpPr>
          <p:cNvPr id="188420" name="Text Box 4"/>
          <p:cNvSpPr txBox="1">
            <a:spLocks noChangeArrowheads="1"/>
          </p:cNvSpPr>
          <p:nvPr/>
        </p:nvSpPr>
        <p:spPr bwMode="auto">
          <a:xfrm>
            <a:off x="1414463" y="4160838"/>
            <a:ext cx="71342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fa-IR" sz="1800"/>
              <a:t>{</a:t>
            </a:r>
            <a:r>
              <a:rPr lang="en-US" altLang="fa-IR" sz="1800" i="1"/>
              <a:t>t </a:t>
            </a:r>
            <a:r>
              <a:rPr lang="en-US" altLang="fa-IR" sz="1800"/>
              <a:t>|</a:t>
            </a:r>
            <a:r>
              <a:rPr lang="en-US" altLang="fa-IR" sz="1800" i="1"/>
              <a:t> </a:t>
            </a:r>
            <a:r>
              <a:rPr lang="en-US" altLang="fa-IR" sz="1800">
                <a:sym typeface="Symbol" panose="05050102010706020507" pitchFamily="18" charset="2"/>
              </a:rPr>
              <a:t></a:t>
            </a:r>
            <a:r>
              <a:rPr lang="en-US" altLang="fa-IR" sz="1800" i="1">
                <a:sym typeface="Symbol" panose="05050102010706020507" pitchFamily="18" charset="2"/>
              </a:rPr>
              <a:t>s </a:t>
            </a:r>
            <a:r>
              <a:rPr lang="en-US" altLang="fa-IR" sz="1800">
                <a:sym typeface="Symbol" panose="05050102010706020507" pitchFamily="18" charset="2"/>
              </a:rPr>
              <a:t> </a:t>
            </a:r>
            <a:r>
              <a:rPr lang="en-US" altLang="fa-IR" sz="1800" i="1">
                <a:sym typeface="Symbol" panose="05050102010706020507" pitchFamily="18" charset="2"/>
              </a:rPr>
              <a:t>section </a:t>
            </a:r>
            <a:r>
              <a:rPr lang="en-US" altLang="fa-IR" sz="1800">
                <a:sym typeface="Symbol" panose="05050102010706020507" pitchFamily="18" charset="2"/>
              </a:rPr>
              <a:t>(</a:t>
            </a:r>
            <a:r>
              <a:rPr lang="en-US" altLang="fa-IR" sz="1800" i="1">
                <a:sym typeface="Symbol" panose="05050102010706020507" pitchFamily="18" charset="2"/>
              </a:rPr>
              <a:t>t </a:t>
            </a:r>
            <a:r>
              <a:rPr lang="en-US" altLang="fa-IR" sz="1800">
                <a:sym typeface="Symbol" panose="05050102010706020507" pitchFamily="18" charset="2"/>
              </a:rPr>
              <a:t>[</a:t>
            </a:r>
            <a:r>
              <a:rPr lang="en-US" altLang="fa-IR" sz="1800" i="1">
                <a:sym typeface="Symbol" panose="05050102010706020507" pitchFamily="18" charset="2"/>
              </a:rPr>
              <a:t>course_id </a:t>
            </a:r>
            <a:r>
              <a:rPr lang="en-US" altLang="fa-IR" sz="1800">
                <a:sym typeface="Symbol" panose="05050102010706020507" pitchFamily="18" charset="2"/>
              </a:rPr>
              <a:t>] = </a:t>
            </a:r>
            <a:r>
              <a:rPr lang="en-US" altLang="fa-IR" sz="1800" i="1">
                <a:sym typeface="Symbol" panose="05050102010706020507" pitchFamily="18" charset="2"/>
              </a:rPr>
              <a:t>s </a:t>
            </a:r>
            <a:r>
              <a:rPr lang="en-US" altLang="fa-IR" sz="1800">
                <a:sym typeface="Symbol" panose="05050102010706020507" pitchFamily="18" charset="2"/>
              </a:rPr>
              <a:t>[</a:t>
            </a:r>
            <a:r>
              <a:rPr lang="en-US" altLang="fa-IR" sz="1800" i="1">
                <a:sym typeface="Symbol" panose="05050102010706020507" pitchFamily="18" charset="2"/>
              </a:rPr>
              <a:t>course_id</a:t>
            </a:r>
            <a:r>
              <a:rPr lang="en-US" altLang="fa-IR" sz="1800">
                <a:sym typeface="Symbol" panose="05050102010706020507" pitchFamily="18" charset="2"/>
              </a:rPr>
              <a:t> ] </a:t>
            </a:r>
            <a:r>
              <a:rPr lang="en-US" altLang="fa-IR" sz="1600">
                <a:sym typeface="Symbol" panose="05050102010706020507" pitchFamily="18" charset="2"/>
              </a:rPr>
              <a:t> </a:t>
            </a:r>
            <a:r>
              <a:rPr lang="en-US" altLang="fa-IR" sz="1800">
                <a:sym typeface="Symbol" panose="05050102010706020507" pitchFamily="18" charset="2"/>
              </a:rPr>
              <a:t> </a:t>
            </a:r>
            <a:br>
              <a:rPr lang="en-US" altLang="fa-IR" sz="1800">
                <a:sym typeface="Symbol" panose="05050102010706020507" pitchFamily="18" charset="2"/>
              </a:rPr>
            </a:br>
            <a:r>
              <a:rPr lang="en-US" altLang="fa-IR" sz="1800">
                <a:sym typeface="Symbol" panose="05050102010706020507" pitchFamily="18" charset="2"/>
              </a:rPr>
              <a:t>                           </a:t>
            </a:r>
            <a:r>
              <a:rPr lang="en-US" altLang="fa-IR" sz="1800" i="1">
                <a:sym typeface="Symbol" panose="05050102010706020507" pitchFamily="18" charset="2"/>
              </a:rPr>
              <a:t>s </a:t>
            </a:r>
            <a:r>
              <a:rPr lang="en-US" altLang="fa-IR" sz="1800">
                <a:sym typeface="Symbol" panose="05050102010706020507" pitchFamily="18" charset="2"/>
              </a:rPr>
              <a:t>[</a:t>
            </a:r>
            <a:r>
              <a:rPr lang="en-US" altLang="fa-IR" sz="1800" i="1">
                <a:sym typeface="Symbol" panose="05050102010706020507" pitchFamily="18" charset="2"/>
              </a:rPr>
              <a:t>semester</a:t>
            </a:r>
            <a:r>
              <a:rPr lang="en-US" altLang="fa-IR" sz="1800">
                <a:sym typeface="Symbol" panose="05050102010706020507" pitchFamily="18" charset="2"/>
              </a:rPr>
              <a:t>] = “Fall”  </a:t>
            </a:r>
            <a:r>
              <a:rPr lang="en-US" altLang="fa-IR" sz="1800" i="1">
                <a:sym typeface="Symbol" panose="05050102010706020507" pitchFamily="18" charset="2"/>
              </a:rPr>
              <a:t>s </a:t>
            </a:r>
            <a:r>
              <a:rPr lang="en-US" altLang="fa-IR" sz="1800">
                <a:sym typeface="Symbol" panose="05050102010706020507" pitchFamily="18" charset="2"/>
              </a:rPr>
              <a:t>[year] </a:t>
            </a:r>
            <a:r>
              <a:rPr lang="en-US" altLang="fa-IR" sz="1800" i="1">
                <a:sym typeface="Symbol" panose="05050102010706020507" pitchFamily="18" charset="2"/>
              </a:rPr>
              <a:t>= 2009</a:t>
            </a:r>
            <a:r>
              <a:rPr lang="en-US" altLang="fa-IR" sz="1800">
                <a:sym typeface="Symbol" panose="05050102010706020507" pitchFamily="18" charset="2"/>
              </a:rPr>
              <a:t> </a:t>
            </a:r>
            <a:br>
              <a:rPr lang="en-US" altLang="fa-IR" sz="1800">
                <a:sym typeface="Symbol" panose="05050102010706020507" pitchFamily="18" charset="2"/>
              </a:rPr>
            </a:br>
            <a:r>
              <a:rPr lang="en-US" altLang="fa-IR" sz="1800">
                <a:sym typeface="Symbol" panose="05050102010706020507" pitchFamily="18" charset="2"/>
              </a:rPr>
              <a:t>   v </a:t>
            </a:r>
            <a:r>
              <a:rPr lang="en-US" altLang="fa-IR" sz="1800" i="1">
                <a:sym typeface="Symbol" panose="05050102010706020507" pitchFamily="18" charset="2"/>
              </a:rPr>
              <a:t>u </a:t>
            </a:r>
            <a:r>
              <a:rPr lang="en-US" altLang="fa-IR" sz="1800">
                <a:sym typeface="Symbol" panose="05050102010706020507" pitchFamily="18" charset="2"/>
              </a:rPr>
              <a:t> </a:t>
            </a:r>
            <a:r>
              <a:rPr lang="en-US" altLang="fa-IR" sz="1800" i="1">
                <a:sym typeface="Symbol" panose="05050102010706020507" pitchFamily="18" charset="2"/>
              </a:rPr>
              <a:t>section </a:t>
            </a:r>
            <a:r>
              <a:rPr lang="en-US" altLang="fa-IR" sz="1800">
                <a:sym typeface="Symbol" panose="05050102010706020507" pitchFamily="18" charset="2"/>
              </a:rPr>
              <a:t>(</a:t>
            </a:r>
            <a:r>
              <a:rPr lang="en-US" altLang="fa-IR" sz="1800" i="1">
                <a:sym typeface="Symbol" panose="05050102010706020507" pitchFamily="18" charset="2"/>
              </a:rPr>
              <a:t>t  </a:t>
            </a:r>
            <a:r>
              <a:rPr lang="en-US" altLang="fa-IR" sz="1800">
                <a:sym typeface="Symbol" panose="05050102010706020507" pitchFamily="18" charset="2"/>
              </a:rPr>
              <a:t>[</a:t>
            </a:r>
            <a:r>
              <a:rPr lang="en-US" altLang="fa-IR" sz="1800" i="1">
                <a:sym typeface="Symbol" panose="05050102010706020507" pitchFamily="18" charset="2"/>
              </a:rPr>
              <a:t>course_id </a:t>
            </a:r>
            <a:r>
              <a:rPr lang="en-US" altLang="fa-IR" sz="1800">
                <a:sym typeface="Symbol" panose="05050102010706020507" pitchFamily="18" charset="2"/>
              </a:rPr>
              <a:t>] = </a:t>
            </a:r>
            <a:r>
              <a:rPr lang="en-US" altLang="fa-IR" sz="1800" i="1">
                <a:sym typeface="Symbol" panose="05050102010706020507" pitchFamily="18" charset="2"/>
              </a:rPr>
              <a:t>u </a:t>
            </a:r>
            <a:r>
              <a:rPr lang="en-US" altLang="fa-IR" sz="1800">
                <a:sym typeface="Symbol" panose="05050102010706020507" pitchFamily="18" charset="2"/>
              </a:rPr>
              <a:t>[</a:t>
            </a:r>
            <a:r>
              <a:rPr lang="en-US" altLang="fa-IR" sz="1800" i="1">
                <a:sym typeface="Symbol" panose="05050102010706020507" pitchFamily="18" charset="2"/>
              </a:rPr>
              <a:t>course_id</a:t>
            </a:r>
            <a:r>
              <a:rPr lang="en-US" altLang="fa-IR" sz="1800">
                <a:sym typeface="Symbol" panose="05050102010706020507" pitchFamily="18" charset="2"/>
              </a:rPr>
              <a:t> ]   </a:t>
            </a:r>
            <a:br>
              <a:rPr lang="en-US" altLang="fa-IR" sz="1800">
                <a:sym typeface="Symbol" panose="05050102010706020507" pitchFamily="18" charset="2"/>
              </a:rPr>
            </a:br>
            <a:r>
              <a:rPr lang="en-US" altLang="fa-IR" sz="1800">
                <a:sym typeface="Symbol" panose="05050102010706020507" pitchFamily="18" charset="2"/>
              </a:rPr>
              <a:t>                           </a:t>
            </a:r>
            <a:r>
              <a:rPr lang="en-US" altLang="fa-IR" sz="1800" i="1">
                <a:sym typeface="Symbol" panose="05050102010706020507" pitchFamily="18" charset="2"/>
              </a:rPr>
              <a:t>u </a:t>
            </a:r>
            <a:r>
              <a:rPr lang="en-US" altLang="fa-IR" sz="1800">
                <a:sym typeface="Symbol" panose="05050102010706020507" pitchFamily="18" charset="2"/>
              </a:rPr>
              <a:t>[</a:t>
            </a:r>
            <a:r>
              <a:rPr lang="en-US" altLang="fa-IR" sz="1800" i="1">
                <a:sym typeface="Symbol" panose="05050102010706020507" pitchFamily="18" charset="2"/>
              </a:rPr>
              <a:t>semester</a:t>
            </a:r>
            <a:r>
              <a:rPr lang="en-US" altLang="fa-IR" sz="1800">
                <a:sym typeface="Symbol" panose="05050102010706020507" pitchFamily="18" charset="2"/>
              </a:rPr>
              <a:t>] = “Spring”  </a:t>
            </a:r>
            <a:r>
              <a:rPr lang="en-US" altLang="fa-IR" sz="1800" i="1">
                <a:sym typeface="Symbol" panose="05050102010706020507" pitchFamily="18" charset="2"/>
              </a:rPr>
              <a:t>u </a:t>
            </a:r>
            <a:r>
              <a:rPr lang="en-US" altLang="fa-IR" sz="1800">
                <a:sym typeface="Symbol" panose="05050102010706020507" pitchFamily="18" charset="2"/>
              </a:rPr>
              <a:t>[year] </a:t>
            </a:r>
            <a:r>
              <a:rPr lang="en-US" altLang="fa-IR" sz="1800" i="1">
                <a:sym typeface="Symbol" panose="05050102010706020507" pitchFamily="18" charset="2"/>
              </a:rPr>
              <a:t>= 2010)}</a:t>
            </a:r>
            <a:endParaRPr lang="en-US" altLang="fa-IR" sz="1800">
              <a:sym typeface="Symbol" panose="05050102010706020507" pitchFamily="18" charset="2"/>
            </a:endParaRPr>
          </a:p>
        </p:txBody>
      </p:sp>
      <p:sp>
        <p:nvSpPr>
          <p:cNvPr id="188421" name="Text Box 5"/>
          <p:cNvSpPr txBox="1">
            <a:spLocks noChangeArrowheads="1"/>
          </p:cNvSpPr>
          <p:nvPr/>
        </p:nvSpPr>
        <p:spPr bwMode="auto">
          <a:xfrm>
            <a:off x="868363" y="3238500"/>
            <a:ext cx="8102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fa-IR" sz="1800">
                <a:sym typeface="Symbol" panose="05050102010706020507" pitchFamily="18" charset="2"/>
              </a:rPr>
              <a:t>  Find the set of all courses taught in the Fall 2009 semester, or in </a:t>
            </a:r>
            <a:br>
              <a:rPr lang="en-US" altLang="fa-IR" sz="1800">
                <a:sym typeface="Symbol" panose="05050102010706020507" pitchFamily="18" charset="2"/>
              </a:rPr>
            </a:br>
            <a:r>
              <a:rPr lang="en-US" altLang="fa-IR" sz="1800">
                <a:sym typeface="Symbol" panose="05050102010706020507" pitchFamily="18" charset="2"/>
              </a:rPr>
              <a:t>    the Spring 2010 semester, or both</a:t>
            </a:r>
          </a:p>
        </p:txBody>
      </p:sp>
      <p:sp>
        <p:nvSpPr>
          <p:cNvPr id="188422" name="Text Box 6"/>
          <p:cNvSpPr txBox="1">
            <a:spLocks noChangeArrowheads="1"/>
          </p:cNvSpPr>
          <p:nvPr/>
        </p:nvSpPr>
        <p:spPr bwMode="auto">
          <a:xfrm>
            <a:off x="1554163" y="2090738"/>
            <a:ext cx="6662737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fa-IR" sz="1800"/>
              <a:t>{</a:t>
            </a:r>
            <a:r>
              <a:rPr lang="en-US" altLang="fa-IR" sz="1800" i="1"/>
              <a:t>t </a:t>
            </a:r>
            <a:r>
              <a:rPr lang="en-US" altLang="fa-IR" sz="1800"/>
              <a:t>|</a:t>
            </a:r>
            <a:r>
              <a:rPr lang="en-US" altLang="fa-IR" sz="1800" i="1"/>
              <a:t> </a:t>
            </a:r>
            <a:r>
              <a:rPr lang="en-US" altLang="fa-IR" sz="1800">
                <a:sym typeface="Symbol" panose="05050102010706020507" pitchFamily="18" charset="2"/>
              </a:rPr>
              <a:t></a:t>
            </a:r>
            <a:r>
              <a:rPr lang="en-US" altLang="fa-IR" sz="1800" i="1">
                <a:sym typeface="Symbol" panose="05050102010706020507" pitchFamily="18" charset="2"/>
              </a:rPr>
              <a:t>s </a:t>
            </a:r>
            <a:r>
              <a:rPr lang="en-US" altLang="fa-IR" sz="1800">
                <a:sym typeface="Symbol" panose="05050102010706020507" pitchFamily="18" charset="2"/>
              </a:rPr>
              <a:t> </a:t>
            </a:r>
            <a:r>
              <a:rPr lang="en-US" altLang="fa-IR" sz="1800" i="1">
                <a:sym typeface="Symbol" panose="05050102010706020507" pitchFamily="18" charset="2"/>
              </a:rPr>
              <a:t>instructor </a:t>
            </a:r>
            <a:r>
              <a:rPr lang="en-US" altLang="fa-IR" sz="1800">
                <a:sym typeface="Symbol" panose="05050102010706020507" pitchFamily="18" charset="2"/>
              </a:rPr>
              <a:t>(</a:t>
            </a:r>
            <a:r>
              <a:rPr lang="en-US" altLang="fa-IR" sz="1800" i="1">
                <a:sym typeface="Symbol" panose="05050102010706020507" pitchFamily="18" charset="2"/>
              </a:rPr>
              <a:t>t </a:t>
            </a:r>
            <a:r>
              <a:rPr lang="en-US" altLang="fa-IR" sz="1800">
                <a:sym typeface="Symbol" panose="05050102010706020507" pitchFamily="18" charset="2"/>
              </a:rPr>
              <a:t>[</a:t>
            </a:r>
            <a:r>
              <a:rPr lang="en-US" altLang="fa-IR" sz="1800" i="1">
                <a:sym typeface="Symbol" panose="05050102010706020507" pitchFamily="18" charset="2"/>
              </a:rPr>
              <a:t>name </a:t>
            </a:r>
            <a:r>
              <a:rPr lang="en-US" altLang="fa-IR" sz="1800">
                <a:sym typeface="Symbol" panose="05050102010706020507" pitchFamily="18" charset="2"/>
              </a:rPr>
              <a:t>] = </a:t>
            </a:r>
            <a:r>
              <a:rPr lang="en-US" altLang="fa-IR" sz="1800" i="1">
                <a:sym typeface="Symbol" panose="05050102010706020507" pitchFamily="18" charset="2"/>
              </a:rPr>
              <a:t>s </a:t>
            </a:r>
            <a:r>
              <a:rPr lang="en-US" altLang="fa-IR" sz="1800">
                <a:sym typeface="Symbol" panose="05050102010706020507" pitchFamily="18" charset="2"/>
              </a:rPr>
              <a:t>[</a:t>
            </a:r>
            <a:r>
              <a:rPr lang="en-US" altLang="fa-IR" sz="1800" i="1">
                <a:sym typeface="Symbol" panose="05050102010706020507" pitchFamily="18" charset="2"/>
              </a:rPr>
              <a:t>name </a:t>
            </a:r>
            <a:r>
              <a:rPr lang="en-US" altLang="fa-IR" sz="1800">
                <a:sym typeface="Symbol" panose="05050102010706020507" pitchFamily="18" charset="2"/>
              </a:rPr>
              <a:t>] </a:t>
            </a:r>
            <a:br>
              <a:rPr lang="en-US" altLang="fa-IR" sz="1800">
                <a:sym typeface="Symbol" panose="05050102010706020507" pitchFamily="18" charset="2"/>
              </a:rPr>
            </a:br>
            <a:r>
              <a:rPr lang="en-US" altLang="fa-IR" sz="1800">
                <a:sym typeface="Symbol" panose="05050102010706020507" pitchFamily="18" charset="2"/>
              </a:rPr>
              <a:t>      </a:t>
            </a:r>
            <a:r>
              <a:rPr lang="en-US" altLang="fa-IR" sz="1800" i="1">
                <a:sym typeface="Symbol" panose="05050102010706020507" pitchFamily="18" charset="2"/>
              </a:rPr>
              <a:t>u </a:t>
            </a:r>
            <a:r>
              <a:rPr lang="en-US" altLang="fa-IR" sz="1800">
                <a:sym typeface="Symbol" panose="05050102010706020507" pitchFamily="18" charset="2"/>
              </a:rPr>
              <a:t> </a:t>
            </a:r>
            <a:r>
              <a:rPr lang="en-US" altLang="fa-IR" sz="1800" i="1">
                <a:sym typeface="Symbol" panose="05050102010706020507" pitchFamily="18" charset="2"/>
              </a:rPr>
              <a:t>department </a:t>
            </a:r>
            <a:r>
              <a:rPr lang="en-US" altLang="fa-IR" sz="1800">
                <a:sym typeface="Symbol" panose="05050102010706020507" pitchFamily="18" charset="2"/>
              </a:rPr>
              <a:t>(</a:t>
            </a:r>
            <a:r>
              <a:rPr lang="en-US" altLang="fa-IR" sz="1800" i="1">
                <a:sym typeface="Symbol" panose="05050102010706020507" pitchFamily="18" charset="2"/>
              </a:rPr>
              <a:t>u </a:t>
            </a:r>
            <a:r>
              <a:rPr lang="en-US" altLang="fa-IR" sz="1800">
                <a:sym typeface="Symbol" panose="05050102010706020507" pitchFamily="18" charset="2"/>
              </a:rPr>
              <a:t>[</a:t>
            </a:r>
            <a:r>
              <a:rPr lang="en-US" altLang="fa-IR" sz="1800" i="1">
                <a:sym typeface="Symbol" panose="05050102010706020507" pitchFamily="18" charset="2"/>
              </a:rPr>
              <a:t>dept_name </a:t>
            </a:r>
            <a:r>
              <a:rPr lang="en-US" altLang="fa-IR" sz="1800">
                <a:sym typeface="Symbol" panose="05050102010706020507" pitchFamily="18" charset="2"/>
              </a:rPr>
              <a:t>] = </a:t>
            </a:r>
            <a:r>
              <a:rPr lang="en-US" altLang="fa-IR" sz="1800" i="1">
                <a:sym typeface="Symbol" panose="05050102010706020507" pitchFamily="18" charset="2"/>
              </a:rPr>
              <a:t>s</a:t>
            </a:r>
            <a:r>
              <a:rPr lang="en-US" altLang="fa-IR" sz="1800">
                <a:sym typeface="Symbol" panose="05050102010706020507" pitchFamily="18" charset="2"/>
              </a:rPr>
              <a:t>[</a:t>
            </a:r>
            <a:r>
              <a:rPr lang="en-US" altLang="fa-IR" sz="1800" i="1">
                <a:sym typeface="Symbol" panose="05050102010706020507" pitchFamily="18" charset="2"/>
              </a:rPr>
              <a:t>dept_name</a:t>
            </a:r>
            <a:r>
              <a:rPr lang="en-US" altLang="fa-IR" sz="1800">
                <a:sym typeface="Symbol" panose="05050102010706020507" pitchFamily="18" charset="2"/>
              </a:rPr>
              <a:t>] “</a:t>
            </a:r>
            <a:br>
              <a:rPr lang="en-US" altLang="fa-IR" sz="1800">
                <a:sym typeface="Symbol" panose="05050102010706020507" pitchFamily="18" charset="2"/>
              </a:rPr>
            </a:br>
            <a:r>
              <a:rPr lang="en-US" altLang="fa-IR" sz="1800">
                <a:sym typeface="Symbol" panose="05050102010706020507" pitchFamily="18" charset="2"/>
              </a:rPr>
              <a:t>                           </a:t>
            </a:r>
            <a:r>
              <a:rPr lang="en-US" altLang="fa-IR" sz="1800" i="1">
                <a:sym typeface="Symbol" panose="05050102010706020507" pitchFamily="18" charset="2"/>
              </a:rPr>
              <a:t>u </a:t>
            </a:r>
            <a:r>
              <a:rPr lang="en-US" altLang="fa-IR" sz="1800">
                <a:sym typeface="Symbol" panose="05050102010706020507" pitchFamily="18" charset="2"/>
              </a:rPr>
              <a:t>[</a:t>
            </a:r>
            <a:r>
              <a:rPr lang="en-US" altLang="fa-IR" sz="1800" i="1">
                <a:sym typeface="Symbol" panose="05050102010706020507" pitchFamily="18" charset="2"/>
              </a:rPr>
              <a:t>building</a:t>
            </a:r>
            <a:r>
              <a:rPr lang="en-US" altLang="fa-IR" sz="1800">
                <a:sym typeface="Symbol" panose="05050102010706020507" pitchFamily="18" charset="2"/>
              </a:rPr>
              <a:t>] = “Watson” ))}</a:t>
            </a:r>
            <a:endParaRPr lang="en-US" altLang="fa-IR" sz="1800" i="1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build="p" autoUpdateAnimBg="0"/>
      <p:bldP spid="188420" grpId="0" autoUpdateAnimBg="0"/>
      <p:bldP spid="188421" grpId="0" autoUpdateAnimBg="0"/>
      <p:bldP spid="188422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Example Queries</a:t>
            </a:r>
          </a:p>
        </p:txBody>
      </p:sp>
      <p:sp>
        <p:nvSpPr>
          <p:cNvPr id="187400" name="Text Box 8"/>
          <p:cNvSpPr txBox="1">
            <a:spLocks noChangeArrowheads="1"/>
          </p:cNvSpPr>
          <p:nvPr/>
        </p:nvSpPr>
        <p:spPr bwMode="auto">
          <a:xfrm>
            <a:off x="1350963" y="2017713"/>
            <a:ext cx="71342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fa-IR" sz="1800"/>
              <a:t>{</a:t>
            </a:r>
            <a:r>
              <a:rPr lang="en-US" altLang="fa-IR" sz="1800" i="1"/>
              <a:t>t </a:t>
            </a:r>
            <a:r>
              <a:rPr lang="en-US" altLang="fa-IR" sz="1800"/>
              <a:t>|</a:t>
            </a:r>
            <a:r>
              <a:rPr lang="en-US" altLang="fa-IR" sz="1800" i="1"/>
              <a:t> </a:t>
            </a:r>
            <a:r>
              <a:rPr lang="en-US" altLang="fa-IR" sz="1800">
                <a:sym typeface="Symbol" panose="05050102010706020507" pitchFamily="18" charset="2"/>
              </a:rPr>
              <a:t></a:t>
            </a:r>
            <a:r>
              <a:rPr lang="en-US" altLang="fa-IR" sz="1800" i="1">
                <a:sym typeface="Symbol" panose="05050102010706020507" pitchFamily="18" charset="2"/>
              </a:rPr>
              <a:t>s </a:t>
            </a:r>
            <a:r>
              <a:rPr lang="en-US" altLang="fa-IR" sz="1800">
                <a:sym typeface="Symbol" panose="05050102010706020507" pitchFamily="18" charset="2"/>
              </a:rPr>
              <a:t> </a:t>
            </a:r>
            <a:r>
              <a:rPr lang="en-US" altLang="fa-IR" sz="1800" i="1">
                <a:sym typeface="Symbol" panose="05050102010706020507" pitchFamily="18" charset="2"/>
              </a:rPr>
              <a:t>section </a:t>
            </a:r>
            <a:r>
              <a:rPr lang="en-US" altLang="fa-IR" sz="1800">
                <a:sym typeface="Symbol" panose="05050102010706020507" pitchFamily="18" charset="2"/>
              </a:rPr>
              <a:t>(</a:t>
            </a:r>
            <a:r>
              <a:rPr lang="en-US" altLang="fa-IR" sz="1800" i="1">
                <a:sym typeface="Symbol" panose="05050102010706020507" pitchFamily="18" charset="2"/>
              </a:rPr>
              <a:t>t </a:t>
            </a:r>
            <a:r>
              <a:rPr lang="en-US" altLang="fa-IR" sz="1800">
                <a:sym typeface="Symbol" panose="05050102010706020507" pitchFamily="18" charset="2"/>
              </a:rPr>
              <a:t>[</a:t>
            </a:r>
            <a:r>
              <a:rPr lang="en-US" altLang="fa-IR" sz="1800" i="1">
                <a:sym typeface="Symbol" panose="05050102010706020507" pitchFamily="18" charset="2"/>
              </a:rPr>
              <a:t>course_id </a:t>
            </a:r>
            <a:r>
              <a:rPr lang="en-US" altLang="fa-IR" sz="1800">
                <a:sym typeface="Symbol" panose="05050102010706020507" pitchFamily="18" charset="2"/>
              </a:rPr>
              <a:t>] = </a:t>
            </a:r>
            <a:r>
              <a:rPr lang="en-US" altLang="fa-IR" sz="1800" i="1">
                <a:sym typeface="Symbol" panose="05050102010706020507" pitchFamily="18" charset="2"/>
              </a:rPr>
              <a:t>s </a:t>
            </a:r>
            <a:r>
              <a:rPr lang="en-US" altLang="fa-IR" sz="1800">
                <a:sym typeface="Symbol" panose="05050102010706020507" pitchFamily="18" charset="2"/>
              </a:rPr>
              <a:t>[</a:t>
            </a:r>
            <a:r>
              <a:rPr lang="en-US" altLang="fa-IR" sz="1800" i="1">
                <a:sym typeface="Symbol" panose="05050102010706020507" pitchFamily="18" charset="2"/>
              </a:rPr>
              <a:t>course_id</a:t>
            </a:r>
            <a:r>
              <a:rPr lang="en-US" altLang="fa-IR" sz="1800">
                <a:sym typeface="Symbol" panose="05050102010706020507" pitchFamily="18" charset="2"/>
              </a:rPr>
              <a:t> ] </a:t>
            </a:r>
            <a:r>
              <a:rPr lang="en-US" altLang="fa-IR" sz="1600">
                <a:sym typeface="Symbol" panose="05050102010706020507" pitchFamily="18" charset="2"/>
              </a:rPr>
              <a:t> </a:t>
            </a:r>
            <a:r>
              <a:rPr lang="en-US" altLang="fa-IR" sz="1800">
                <a:sym typeface="Symbol" panose="05050102010706020507" pitchFamily="18" charset="2"/>
              </a:rPr>
              <a:t> </a:t>
            </a:r>
            <a:br>
              <a:rPr lang="en-US" altLang="fa-IR" sz="1800">
                <a:sym typeface="Symbol" panose="05050102010706020507" pitchFamily="18" charset="2"/>
              </a:rPr>
            </a:br>
            <a:r>
              <a:rPr lang="en-US" altLang="fa-IR" sz="1800">
                <a:sym typeface="Symbol" panose="05050102010706020507" pitchFamily="18" charset="2"/>
              </a:rPr>
              <a:t>                           </a:t>
            </a:r>
            <a:r>
              <a:rPr lang="en-US" altLang="fa-IR" sz="1800" i="1">
                <a:sym typeface="Symbol" panose="05050102010706020507" pitchFamily="18" charset="2"/>
              </a:rPr>
              <a:t>s </a:t>
            </a:r>
            <a:r>
              <a:rPr lang="en-US" altLang="fa-IR" sz="1800">
                <a:sym typeface="Symbol" panose="05050102010706020507" pitchFamily="18" charset="2"/>
              </a:rPr>
              <a:t>[</a:t>
            </a:r>
            <a:r>
              <a:rPr lang="en-US" altLang="fa-IR" sz="1800" i="1">
                <a:sym typeface="Symbol" panose="05050102010706020507" pitchFamily="18" charset="2"/>
              </a:rPr>
              <a:t>semester</a:t>
            </a:r>
            <a:r>
              <a:rPr lang="en-US" altLang="fa-IR" sz="1800">
                <a:sym typeface="Symbol" panose="05050102010706020507" pitchFamily="18" charset="2"/>
              </a:rPr>
              <a:t>] = “Fall”  </a:t>
            </a:r>
            <a:r>
              <a:rPr lang="en-US" altLang="fa-IR" sz="1800" i="1">
                <a:sym typeface="Symbol" panose="05050102010706020507" pitchFamily="18" charset="2"/>
              </a:rPr>
              <a:t>s </a:t>
            </a:r>
            <a:r>
              <a:rPr lang="en-US" altLang="fa-IR" sz="1800">
                <a:sym typeface="Symbol" panose="05050102010706020507" pitchFamily="18" charset="2"/>
              </a:rPr>
              <a:t>[year] </a:t>
            </a:r>
            <a:r>
              <a:rPr lang="en-US" altLang="fa-IR" sz="1800" i="1">
                <a:sym typeface="Symbol" panose="05050102010706020507" pitchFamily="18" charset="2"/>
              </a:rPr>
              <a:t>= 2009</a:t>
            </a:r>
            <a:r>
              <a:rPr lang="en-US" altLang="fa-IR" sz="1800">
                <a:sym typeface="Symbol" panose="05050102010706020507" pitchFamily="18" charset="2"/>
              </a:rPr>
              <a:t> </a:t>
            </a:r>
            <a:br>
              <a:rPr lang="en-US" altLang="fa-IR" sz="1800">
                <a:sym typeface="Symbol" panose="05050102010706020507" pitchFamily="18" charset="2"/>
              </a:rPr>
            </a:br>
            <a:r>
              <a:rPr lang="en-US" altLang="fa-IR" sz="1800">
                <a:sym typeface="Symbol" panose="05050102010706020507" pitchFamily="18" charset="2"/>
              </a:rPr>
              <a:t>  </a:t>
            </a:r>
            <a:r>
              <a:rPr lang="en-US" altLang="fa-IR" sz="1800" i="1">
                <a:sym typeface="Symbol" panose="05050102010706020507" pitchFamily="18" charset="2"/>
              </a:rPr>
              <a:t>u </a:t>
            </a:r>
            <a:r>
              <a:rPr lang="en-US" altLang="fa-IR" sz="1800">
                <a:sym typeface="Symbol" panose="05050102010706020507" pitchFamily="18" charset="2"/>
              </a:rPr>
              <a:t> </a:t>
            </a:r>
            <a:r>
              <a:rPr lang="en-US" altLang="fa-IR" sz="1800" i="1">
                <a:sym typeface="Symbol" panose="05050102010706020507" pitchFamily="18" charset="2"/>
              </a:rPr>
              <a:t>section </a:t>
            </a:r>
            <a:r>
              <a:rPr lang="en-US" altLang="fa-IR" sz="1800">
                <a:sym typeface="Symbol" panose="05050102010706020507" pitchFamily="18" charset="2"/>
              </a:rPr>
              <a:t>(</a:t>
            </a:r>
            <a:r>
              <a:rPr lang="en-US" altLang="fa-IR" sz="1800" i="1">
                <a:sym typeface="Symbol" panose="05050102010706020507" pitchFamily="18" charset="2"/>
              </a:rPr>
              <a:t>t  </a:t>
            </a:r>
            <a:r>
              <a:rPr lang="en-US" altLang="fa-IR" sz="1800">
                <a:sym typeface="Symbol" panose="05050102010706020507" pitchFamily="18" charset="2"/>
              </a:rPr>
              <a:t>[</a:t>
            </a:r>
            <a:r>
              <a:rPr lang="en-US" altLang="fa-IR" sz="1800" i="1">
                <a:sym typeface="Symbol" panose="05050102010706020507" pitchFamily="18" charset="2"/>
              </a:rPr>
              <a:t>course_id </a:t>
            </a:r>
            <a:r>
              <a:rPr lang="en-US" altLang="fa-IR" sz="1800">
                <a:sym typeface="Symbol" panose="05050102010706020507" pitchFamily="18" charset="2"/>
              </a:rPr>
              <a:t>] = </a:t>
            </a:r>
            <a:r>
              <a:rPr lang="en-US" altLang="fa-IR" sz="1800" i="1">
                <a:sym typeface="Symbol" panose="05050102010706020507" pitchFamily="18" charset="2"/>
              </a:rPr>
              <a:t>u </a:t>
            </a:r>
            <a:r>
              <a:rPr lang="en-US" altLang="fa-IR" sz="1800">
                <a:sym typeface="Symbol" panose="05050102010706020507" pitchFamily="18" charset="2"/>
              </a:rPr>
              <a:t>[</a:t>
            </a:r>
            <a:r>
              <a:rPr lang="en-US" altLang="fa-IR" sz="1800" i="1">
                <a:sym typeface="Symbol" panose="05050102010706020507" pitchFamily="18" charset="2"/>
              </a:rPr>
              <a:t>course_id</a:t>
            </a:r>
            <a:r>
              <a:rPr lang="en-US" altLang="fa-IR" sz="1800">
                <a:sym typeface="Symbol" panose="05050102010706020507" pitchFamily="18" charset="2"/>
              </a:rPr>
              <a:t> ]   </a:t>
            </a:r>
            <a:br>
              <a:rPr lang="en-US" altLang="fa-IR" sz="1800">
                <a:sym typeface="Symbol" panose="05050102010706020507" pitchFamily="18" charset="2"/>
              </a:rPr>
            </a:br>
            <a:r>
              <a:rPr lang="en-US" altLang="fa-IR" sz="1800">
                <a:sym typeface="Symbol" panose="05050102010706020507" pitchFamily="18" charset="2"/>
              </a:rPr>
              <a:t>                           </a:t>
            </a:r>
            <a:r>
              <a:rPr lang="en-US" altLang="fa-IR" sz="1800" i="1">
                <a:sym typeface="Symbol" panose="05050102010706020507" pitchFamily="18" charset="2"/>
              </a:rPr>
              <a:t>u </a:t>
            </a:r>
            <a:r>
              <a:rPr lang="en-US" altLang="fa-IR" sz="1800">
                <a:sym typeface="Symbol" panose="05050102010706020507" pitchFamily="18" charset="2"/>
              </a:rPr>
              <a:t>[</a:t>
            </a:r>
            <a:r>
              <a:rPr lang="en-US" altLang="fa-IR" sz="1800" i="1">
                <a:sym typeface="Symbol" panose="05050102010706020507" pitchFamily="18" charset="2"/>
              </a:rPr>
              <a:t>semester</a:t>
            </a:r>
            <a:r>
              <a:rPr lang="en-US" altLang="fa-IR" sz="1800">
                <a:sym typeface="Symbol" panose="05050102010706020507" pitchFamily="18" charset="2"/>
              </a:rPr>
              <a:t>] = “Spring”  </a:t>
            </a:r>
            <a:r>
              <a:rPr lang="en-US" altLang="fa-IR" sz="1800" i="1">
                <a:sym typeface="Symbol" panose="05050102010706020507" pitchFamily="18" charset="2"/>
              </a:rPr>
              <a:t>u </a:t>
            </a:r>
            <a:r>
              <a:rPr lang="en-US" altLang="fa-IR" sz="1800">
                <a:sym typeface="Symbol" panose="05050102010706020507" pitchFamily="18" charset="2"/>
              </a:rPr>
              <a:t>[year] </a:t>
            </a:r>
            <a:r>
              <a:rPr lang="en-US" altLang="fa-IR" sz="1800" i="1">
                <a:sym typeface="Symbol" panose="05050102010706020507" pitchFamily="18" charset="2"/>
              </a:rPr>
              <a:t>= 2010)}</a:t>
            </a:r>
          </a:p>
        </p:txBody>
      </p:sp>
      <p:sp>
        <p:nvSpPr>
          <p:cNvPr id="187401" name="Text Box 9"/>
          <p:cNvSpPr txBox="1">
            <a:spLocks noChangeArrowheads="1"/>
          </p:cNvSpPr>
          <p:nvPr/>
        </p:nvSpPr>
        <p:spPr bwMode="auto">
          <a:xfrm>
            <a:off x="804863" y="1095375"/>
            <a:ext cx="8102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fa-IR" sz="1800">
                <a:sym typeface="Symbol" panose="05050102010706020507" pitchFamily="18" charset="2"/>
              </a:rPr>
              <a:t>  Find the set of all courses taught in the Fall 2009 semester, and in </a:t>
            </a:r>
            <a:br>
              <a:rPr lang="en-US" altLang="fa-IR" sz="1800">
                <a:sym typeface="Symbol" panose="05050102010706020507" pitchFamily="18" charset="2"/>
              </a:rPr>
            </a:br>
            <a:r>
              <a:rPr lang="en-US" altLang="fa-IR" sz="1800">
                <a:sym typeface="Symbol" panose="05050102010706020507" pitchFamily="18" charset="2"/>
              </a:rPr>
              <a:t>    the Spring 2010 semester</a:t>
            </a:r>
          </a:p>
        </p:txBody>
      </p:sp>
      <p:sp>
        <p:nvSpPr>
          <p:cNvPr id="187402" name="Text Box 10"/>
          <p:cNvSpPr txBox="1">
            <a:spLocks noChangeArrowheads="1"/>
          </p:cNvSpPr>
          <p:nvPr/>
        </p:nvSpPr>
        <p:spPr bwMode="auto">
          <a:xfrm>
            <a:off x="1328738" y="4614863"/>
            <a:ext cx="71342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fa-IR" sz="1800"/>
              <a:t>{</a:t>
            </a:r>
            <a:r>
              <a:rPr lang="en-US" altLang="fa-IR" sz="1800" i="1"/>
              <a:t>t </a:t>
            </a:r>
            <a:r>
              <a:rPr lang="en-US" altLang="fa-IR" sz="1800"/>
              <a:t>|</a:t>
            </a:r>
            <a:r>
              <a:rPr lang="en-US" altLang="fa-IR" sz="1800" i="1"/>
              <a:t> </a:t>
            </a:r>
            <a:r>
              <a:rPr lang="en-US" altLang="fa-IR" sz="1800">
                <a:sym typeface="Symbol" panose="05050102010706020507" pitchFamily="18" charset="2"/>
              </a:rPr>
              <a:t></a:t>
            </a:r>
            <a:r>
              <a:rPr lang="en-US" altLang="fa-IR" sz="1800" i="1">
                <a:sym typeface="Symbol" panose="05050102010706020507" pitchFamily="18" charset="2"/>
              </a:rPr>
              <a:t>s </a:t>
            </a:r>
            <a:r>
              <a:rPr lang="en-US" altLang="fa-IR" sz="1800">
                <a:sym typeface="Symbol" panose="05050102010706020507" pitchFamily="18" charset="2"/>
              </a:rPr>
              <a:t> </a:t>
            </a:r>
            <a:r>
              <a:rPr lang="en-US" altLang="fa-IR" sz="1800" i="1">
                <a:sym typeface="Symbol" panose="05050102010706020507" pitchFamily="18" charset="2"/>
              </a:rPr>
              <a:t>section </a:t>
            </a:r>
            <a:r>
              <a:rPr lang="en-US" altLang="fa-IR" sz="1800">
                <a:sym typeface="Symbol" panose="05050102010706020507" pitchFamily="18" charset="2"/>
              </a:rPr>
              <a:t>(</a:t>
            </a:r>
            <a:r>
              <a:rPr lang="en-US" altLang="fa-IR" sz="1800" i="1">
                <a:sym typeface="Symbol" panose="05050102010706020507" pitchFamily="18" charset="2"/>
              </a:rPr>
              <a:t>t </a:t>
            </a:r>
            <a:r>
              <a:rPr lang="en-US" altLang="fa-IR" sz="1800">
                <a:sym typeface="Symbol" panose="05050102010706020507" pitchFamily="18" charset="2"/>
              </a:rPr>
              <a:t>[</a:t>
            </a:r>
            <a:r>
              <a:rPr lang="en-US" altLang="fa-IR" sz="1800" i="1">
                <a:sym typeface="Symbol" panose="05050102010706020507" pitchFamily="18" charset="2"/>
              </a:rPr>
              <a:t>course_id </a:t>
            </a:r>
            <a:r>
              <a:rPr lang="en-US" altLang="fa-IR" sz="1800">
                <a:sym typeface="Symbol" panose="05050102010706020507" pitchFamily="18" charset="2"/>
              </a:rPr>
              <a:t>] = </a:t>
            </a:r>
            <a:r>
              <a:rPr lang="en-US" altLang="fa-IR" sz="1800" i="1">
                <a:sym typeface="Symbol" panose="05050102010706020507" pitchFamily="18" charset="2"/>
              </a:rPr>
              <a:t>s </a:t>
            </a:r>
            <a:r>
              <a:rPr lang="en-US" altLang="fa-IR" sz="1800">
                <a:sym typeface="Symbol" panose="05050102010706020507" pitchFamily="18" charset="2"/>
              </a:rPr>
              <a:t>[</a:t>
            </a:r>
            <a:r>
              <a:rPr lang="en-US" altLang="fa-IR" sz="1800" i="1">
                <a:sym typeface="Symbol" panose="05050102010706020507" pitchFamily="18" charset="2"/>
              </a:rPr>
              <a:t>course_id</a:t>
            </a:r>
            <a:r>
              <a:rPr lang="en-US" altLang="fa-IR" sz="1800">
                <a:sym typeface="Symbol" panose="05050102010706020507" pitchFamily="18" charset="2"/>
              </a:rPr>
              <a:t> ] </a:t>
            </a:r>
            <a:r>
              <a:rPr lang="en-US" altLang="fa-IR" sz="1600">
                <a:sym typeface="Symbol" panose="05050102010706020507" pitchFamily="18" charset="2"/>
              </a:rPr>
              <a:t> </a:t>
            </a:r>
            <a:r>
              <a:rPr lang="en-US" altLang="fa-IR" sz="1800">
                <a:sym typeface="Symbol" panose="05050102010706020507" pitchFamily="18" charset="2"/>
              </a:rPr>
              <a:t> </a:t>
            </a:r>
            <a:br>
              <a:rPr lang="en-US" altLang="fa-IR" sz="1800">
                <a:sym typeface="Symbol" panose="05050102010706020507" pitchFamily="18" charset="2"/>
              </a:rPr>
            </a:br>
            <a:r>
              <a:rPr lang="en-US" altLang="fa-IR" sz="1800">
                <a:sym typeface="Symbol" panose="05050102010706020507" pitchFamily="18" charset="2"/>
              </a:rPr>
              <a:t>                           </a:t>
            </a:r>
            <a:r>
              <a:rPr lang="en-US" altLang="fa-IR" sz="1800" i="1">
                <a:sym typeface="Symbol" panose="05050102010706020507" pitchFamily="18" charset="2"/>
              </a:rPr>
              <a:t>s </a:t>
            </a:r>
            <a:r>
              <a:rPr lang="en-US" altLang="fa-IR" sz="1800">
                <a:sym typeface="Symbol" panose="05050102010706020507" pitchFamily="18" charset="2"/>
              </a:rPr>
              <a:t>[</a:t>
            </a:r>
            <a:r>
              <a:rPr lang="en-US" altLang="fa-IR" sz="1800" i="1">
                <a:sym typeface="Symbol" panose="05050102010706020507" pitchFamily="18" charset="2"/>
              </a:rPr>
              <a:t>semester</a:t>
            </a:r>
            <a:r>
              <a:rPr lang="en-US" altLang="fa-IR" sz="1800">
                <a:sym typeface="Symbol" panose="05050102010706020507" pitchFamily="18" charset="2"/>
              </a:rPr>
              <a:t>] = “Fall”  </a:t>
            </a:r>
            <a:r>
              <a:rPr lang="en-US" altLang="fa-IR" sz="1800" i="1">
                <a:sym typeface="Symbol" panose="05050102010706020507" pitchFamily="18" charset="2"/>
              </a:rPr>
              <a:t>s </a:t>
            </a:r>
            <a:r>
              <a:rPr lang="en-US" altLang="fa-IR" sz="1800">
                <a:sym typeface="Symbol" panose="05050102010706020507" pitchFamily="18" charset="2"/>
              </a:rPr>
              <a:t>[year] </a:t>
            </a:r>
            <a:r>
              <a:rPr lang="en-US" altLang="fa-IR" sz="1800" i="1">
                <a:sym typeface="Symbol" panose="05050102010706020507" pitchFamily="18" charset="2"/>
              </a:rPr>
              <a:t>= 2009</a:t>
            </a:r>
            <a:r>
              <a:rPr lang="en-US" altLang="fa-IR" sz="1800">
                <a:sym typeface="Symbol" panose="05050102010706020507" pitchFamily="18" charset="2"/>
              </a:rPr>
              <a:t> </a:t>
            </a:r>
            <a:br>
              <a:rPr lang="en-US" altLang="fa-IR" sz="1800">
                <a:sym typeface="Symbol" panose="05050102010706020507" pitchFamily="18" charset="2"/>
              </a:rPr>
            </a:br>
            <a:r>
              <a:rPr lang="en-US" altLang="fa-IR" sz="1800">
                <a:sym typeface="Symbol" panose="05050102010706020507" pitchFamily="18" charset="2"/>
              </a:rPr>
              <a:t>   </a:t>
            </a:r>
            <a:r>
              <a:rPr lang="en-US" altLang="fa-IR" sz="1800" i="1">
                <a:sym typeface="Symbol" panose="05050102010706020507" pitchFamily="18" charset="2"/>
              </a:rPr>
              <a:t>u </a:t>
            </a:r>
            <a:r>
              <a:rPr lang="en-US" altLang="fa-IR" sz="1800">
                <a:sym typeface="Symbol" panose="05050102010706020507" pitchFamily="18" charset="2"/>
              </a:rPr>
              <a:t> </a:t>
            </a:r>
            <a:r>
              <a:rPr lang="en-US" altLang="fa-IR" sz="1800" i="1">
                <a:sym typeface="Symbol" panose="05050102010706020507" pitchFamily="18" charset="2"/>
              </a:rPr>
              <a:t>section </a:t>
            </a:r>
            <a:r>
              <a:rPr lang="en-US" altLang="fa-IR" sz="1800">
                <a:sym typeface="Symbol" panose="05050102010706020507" pitchFamily="18" charset="2"/>
              </a:rPr>
              <a:t>(</a:t>
            </a:r>
            <a:r>
              <a:rPr lang="en-US" altLang="fa-IR" sz="1800" i="1">
                <a:sym typeface="Symbol" panose="05050102010706020507" pitchFamily="18" charset="2"/>
              </a:rPr>
              <a:t>t  </a:t>
            </a:r>
            <a:r>
              <a:rPr lang="en-US" altLang="fa-IR" sz="1800">
                <a:sym typeface="Symbol" panose="05050102010706020507" pitchFamily="18" charset="2"/>
              </a:rPr>
              <a:t>[</a:t>
            </a:r>
            <a:r>
              <a:rPr lang="en-US" altLang="fa-IR" sz="1800" i="1">
                <a:sym typeface="Symbol" panose="05050102010706020507" pitchFamily="18" charset="2"/>
              </a:rPr>
              <a:t>course_id </a:t>
            </a:r>
            <a:r>
              <a:rPr lang="en-US" altLang="fa-IR" sz="1800">
                <a:sym typeface="Symbol" panose="05050102010706020507" pitchFamily="18" charset="2"/>
              </a:rPr>
              <a:t>] = </a:t>
            </a:r>
            <a:r>
              <a:rPr lang="en-US" altLang="fa-IR" sz="1800" i="1">
                <a:sym typeface="Symbol" panose="05050102010706020507" pitchFamily="18" charset="2"/>
              </a:rPr>
              <a:t>u </a:t>
            </a:r>
            <a:r>
              <a:rPr lang="en-US" altLang="fa-IR" sz="1800">
                <a:sym typeface="Symbol" panose="05050102010706020507" pitchFamily="18" charset="2"/>
              </a:rPr>
              <a:t>[</a:t>
            </a:r>
            <a:r>
              <a:rPr lang="en-US" altLang="fa-IR" sz="1800" i="1">
                <a:sym typeface="Symbol" panose="05050102010706020507" pitchFamily="18" charset="2"/>
              </a:rPr>
              <a:t>course_id</a:t>
            </a:r>
            <a:r>
              <a:rPr lang="en-US" altLang="fa-IR" sz="1800">
                <a:sym typeface="Symbol" panose="05050102010706020507" pitchFamily="18" charset="2"/>
              </a:rPr>
              <a:t> ]   </a:t>
            </a:r>
            <a:br>
              <a:rPr lang="en-US" altLang="fa-IR" sz="1800">
                <a:sym typeface="Symbol" panose="05050102010706020507" pitchFamily="18" charset="2"/>
              </a:rPr>
            </a:br>
            <a:r>
              <a:rPr lang="en-US" altLang="fa-IR" sz="1800">
                <a:sym typeface="Symbol" panose="05050102010706020507" pitchFamily="18" charset="2"/>
              </a:rPr>
              <a:t>                           </a:t>
            </a:r>
            <a:r>
              <a:rPr lang="en-US" altLang="fa-IR" sz="1800" i="1">
                <a:sym typeface="Symbol" panose="05050102010706020507" pitchFamily="18" charset="2"/>
              </a:rPr>
              <a:t>u </a:t>
            </a:r>
            <a:r>
              <a:rPr lang="en-US" altLang="fa-IR" sz="1800">
                <a:sym typeface="Symbol" panose="05050102010706020507" pitchFamily="18" charset="2"/>
              </a:rPr>
              <a:t>[</a:t>
            </a:r>
            <a:r>
              <a:rPr lang="en-US" altLang="fa-IR" sz="1800" i="1">
                <a:sym typeface="Symbol" panose="05050102010706020507" pitchFamily="18" charset="2"/>
              </a:rPr>
              <a:t>semester</a:t>
            </a:r>
            <a:r>
              <a:rPr lang="en-US" altLang="fa-IR" sz="1800">
                <a:sym typeface="Symbol" panose="05050102010706020507" pitchFamily="18" charset="2"/>
              </a:rPr>
              <a:t>] = “Spring”  </a:t>
            </a:r>
            <a:r>
              <a:rPr lang="en-US" altLang="fa-IR" sz="1800" i="1">
                <a:sym typeface="Symbol" panose="05050102010706020507" pitchFamily="18" charset="2"/>
              </a:rPr>
              <a:t>u </a:t>
            </a:r>
            <a:r>
              <a:rPr lang="en-US" altLang="fa-IR" sz="1800">
                <a:sym typeface="Symbol" panose="05050102010706020507" pitchFamily="18" charset="2"/>
              </a:rPr>
              <a:t>[year] </a:t>
            </a:r>
            <a:r>
              <a:rPr lang="en-US" altLang="fa-IR" sz="1800" i="1">
                <a:sym typeface="Symbol" panose="05050102010706020507" pitchFamily="18" charset="2"/>
              </a:rPr>
              <a:t>= 2010)}</a:t>
            </a:r>
          </a:p>
        </p:txBody>
      </p:sp>
      <p:sp>
        <p:nvSpPr>
          <p:cNvPr id="187403" name="Text Box 11"/>
          <p:cNvSpPr txBox="1">
            <a:spLocks noChangeArrowheads="1"/>
          </p:cNvSpPr>
          <p:nvPr/>
        </p:nvSpPr>
        <p:spPr bwMode="auto">
          <a:xfrm>
            <a:off x="782638" y="3692525"/>
            <a:ext cx="8102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fa-IR" sz="1800">
                <a:sym typeface="Symbol" panose="05050102010706020507" pitchFamily="18" charset="2"/>
              </a:rPr>
              <a:t>  Find the set of all courses taught in the Fall 2009 semester, but not in </a:t>
            </a:r>
            <a:br>
              <a:rPr lang="en-US" altLang="fa-IR" sz="1800">
                <a:sym typeface="Symbol" panose="05050102010706020507" pitchFamily="18" charset="2"/>
              </a:rPr>
            </a:br>
            <a:r>
              <a:rPr lang="en-US" altLang="fa-IR" sz="1800">
                <a:sym typeface="Symbol" panose="05050102010706020507" pitchFamily="18" charset="2"/>
              </a:rPr>
              <a:t>    the Spring 2010 semester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00" grpId="0" autoUpdateAnimBg="0"/>
      <p:bldP spid="187401" grpId="0" autoUpdateAnimBg="0"/>
      <p:bldP spid="187402" grpId="0" autoUpdateAnimBg="0"/>
      <p:bldP spid="187403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Safety of Expressions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1538" y="1165225"/>
            <a:ext cx="7848600" cy="4876800"/>
          </a:xfrm>
        </p:spPr>
        <p:txBody>
          <a:bodyPr/>
          <a:lstStyle/>
          <a:p>
            <a:r>
              <a:rPr lang="en-US" altLang="fa-IR" sz="1800"/>
              <a:t>It is possible to write tuple calculus expressions that generate infinite relations.</a:t>
            </a:r>
          </a:p>
          <a:p>
            <a:r>
              <a:rPr lang="en-US" altLang="fa-IR" sz="1800"/>
              <a:t>For example, { t | </a:t>
            </a:r>
            <a:r>
              <a:rPr lang="en-US" altLang="fa-IR" sz="1800">
                <a:sym typeface="Symbol" panose="05050102010706020507" pitchFamily="18" charset="2"/>
              </a:rPr>
              <a:t> </a:t>
            </a:r>
            <a:r>
              <a:rPr lang="en-US" altLang="fa-IR" sz="1800" i="1">
                <a:sym typeface="Symbol" panose="05050102010706020507" pitchFamily="18" charset="2"/>
              </a:rPr>
              <a:t>t</a:t>
            </a:r>
            <a:r>
              <a:rPr lang="en-US" altLang="fa-IR" sz="1800">
                <a:sym typeface="Symbol" panose="05050102010706020507" pitchFamily="18" charset="2"/>
              </a:rPr>
              <a:t> </a:t>
            </a:r>
            <a:r>
              <a:rPr lang="en-US" altLang="fa-IR" sz="1800" i="1">
                <a:sym typeface="Symbol" panose="05050102010706020507" pitchFamily="18" charset="2"/>
              </a:rPr>
              <a:t>r </a:t>
            </a:r>
            <a:r>
              <a:rPr lang="en-US" altLang="fa-IR" sz="1800">
                <a:sym typeface="Symbol" panose="05050102010706020507" pitchFamily="18" charset="2"/>
              </a:rPr>
              <a:t>} results in an infinite relation if the domain of any attribute of relation </a:t>
            </a:r>
            <a:r>
              <a:rPr lang="en-US" altLang="fa-IR" sz="1800" i="1">
                <a:sym typeface="Symbol" panose="05050102010706020507" pitchFamily="18" charset="2"/>
              </a:rPr>
              <a:t>r</a:t>
            </a:r>
            <a:r>
              <a:rPr lang="en-US" altLang="fa-IR" sz="1800">
                <a:sym typeface="Symbol" panose="05050102010706020507" pitchFamily="18" charset="2"/>
              </a:rPr>
              <a:t> is infinite</a:t>
            </a:r>
          </a:p>
          <a:p>
            <a:r>
              <a:rPr lang="en-US" altLang="fa-IR" sz="1800">
                <a:sym typeface="Symbol" panose="05050102010706020507" pitchFamily="18" charset="2"/>
              </a:rPr>
              <a:t>To guard against the problem, we restrict the set of allowable expressions to safe expressions.</a:t>
            </a:r>
          </a:p>
          <a:p>
            <a:r>
              <a:rPr lang="en-US" altLang="fa-IR" sz="1800">
                <a:sym typeface="Symbol" panose="05050102010706020507" pitchFamily="18" charset="2"/>
              </a:rPr>
              <a:t>An expression {</a:t>
            </a:r>
            <a:r>
              <a:rPr lang="en-US" altLang="fa-IR" sz="1800" i="1">
                <a:sym typeface="Symbol" panose="05050102010706020507" pitchFamily="18" charset="2"/>
              </a:rPr>
              <a:t>t</a:t>
            </a:r>
            <a:r>
              <a:rPr lang="en-US" altLang="fa-IR" sz="1800">
                <a:sym typeface="Symbol" panose="05050102010706020507" pitchFamily="18" charset="2"/>
              </a:rPr>
              <a:t> | </a:t>
            </a:r>
            <a:r>
              <a:rPr lang="en-US" altLang="fa-IR" sz="1800" i="1">
                <a:sym typeface="Symbol" panose="05050102010706020507" pitchFamily="18" charset="2"/>
              </a:rPr>
              <a:t>P </a:t>
            </a:r>
            <a:r>
              <a:rPr lang="en-US" altLang="fa-IR" sz="1800">
                <a:sym typeface="Symbol" panose="05050102010706020507" pitchFamily="18" charset="2"/>
              </a:rPr>
              <a:t>(</a:t>
            </a:r>
            <a:r>
              <a:rPr lang="en-US" altLang="fa-IR" sz="1800" i="1">
                <a:sym typeface="Symbol" panose="05050102010706020507" pitchFamily="18" charset="2"/>
              </a:rPr>
              <a:t>t </a:t>
            </a:r>
            <a:r>
              <a:rPr lang="en-US" altLang="fa-IR" sz="1800">
                <a:sym typeface="Symbol" panose="05050102010706020507" pitchFamily="18" charset="2"/>
              </a:rPr>
              <a:t>)}</a:t>
            </a:r>
            <a:r>
              <a:rPr lang="en-US" altLang="fa-IR" sz="1800" i="1">
                <a:sym typeface="Symbol" panose="05050102010706020507" pitchFamily="18" charset="2"/>
              </a:rPr>
              <a:t> </a:t>
            </a:r>
            <a:r>
              <a:rPr lang="en-US" altLang="fa-IR" sz="1800">
                <a:sym typeface="Symbol" panose="05050102010706020507" pitchFamily="18" charset="2"/>
              </a:rPr>
              <a:t>in the tuple relational calculus is </a:t>
            </a:r>
            <a:r>
              <a:rPr lang="en-US" altLang="fa-IR" sz="1800" i="1">
                <a:sym typeface="Symbol" panose="05050102010706020507" pitchFamily="18" charset="2"/>
              </a:rPr>
              <a:t>safe</a:t>
            </a:r>
            <a:r>
              <a:rPr lang="en-US" altLang="fa-IR" sz="1800">
                <a:sym typeface="Symbol" panose="05050102010706020507" pitchFamily="18" charset="2"/>
              </a:rPr>
              <a:t> if every component of </a:t>
            </a:r>
            <a:r>
              <a:rPr lang="en-US" altLang="fa-IR" sz="1800" i="1">
                <a:sym typeface="Symbol" panose="05050102010706020507" pitchFamily="18" charset="2"/>
              </a:rPr>
              <a:t>t</a:t>
            </a:r>
            <a:r>
              <a:rPr lang="en-US" altLang="fa-IR" sz="1800">
                <a:sym typeface="Symbol" panose="05050102010706020507" pitchFamily="18" charset="2"/>
              </a:rPr>
              <a:t> appears in one of the relations, tuples, or constants that appear in </a:t>
            </a:r>
            <a:r>
              <a:rPr lang="en-US" altLang="fa-IR" sz="1800" i="1">
                <a:sym typeface="Symbol" panose="05050102010706020507" pitchFamily="18" charset="2"/>
              </a:rPr>
              <a:t>P</a:t>
            </a:r>
          </a:p>
          <a:p>
            <a:pPr lvl="1"/>
            <a:r>
              <a:rPr lang="en-US" altLang="fa-IR" sz="1800"/>
              <a:t>NOTE: this is more than just a syntax condition. </a:t>
            </a:r>
          </a:p>
          <a:p>
            <a:pPr lvl="2"/>
            <a:r>
              <a:rPr lang="en-US" altLang="fa-IR" sz="1800"/>
              <a:t>E.g. { </a:t>
            </a:r>
            <a:r>
              <a:rPr lang="en-US" altLang="fa-IR" sz="1800" i="1"/>
              <a:t>t</a:t>
            </a:r>
            <a:r>
              <a:rPr lang="en-US" altLang="fa-IR" sz="1800"/>
              <a:t> | </a:t>
            </a:r>
            <a:r>
              <a:rPr lang="en-US" altLang="fa-IR" sz="1800" i="1"/>
              <a:t>t </a:t>
            </a:r>
            <a:r>
              <a:rPr lang="en-US" altLang="fa-IR" sz="1800"/>
              <a:t>[</a:t>
            </a:r>
            <a:r>
              <a:rPr lang="en-US" altLang="fa-IR" sz="1800" i="1"/>
              <a:t>A</a:t>
            </a:r>
            <a:r>
              <a:rPr lang="en-US" altLang="fa-IR" sz="1800"/>
              <a:t>] = 5 </a:t>
            </a:r>
            <a:r>
              <a:rPr lang="en-US" altLang="fa-IR" sz="2000">
                <a:sym typeface="Symbol" panose="05050102010706020507" pitchFamily="18" charset="2"/>
              </a:rPr>
              <a:t></a:t>
            </a:r>
            <a:r>
              <a:rPr lang="en-US" altLang="fa-IR" sz="1800"/>
              <a:t> </a:t>
            </a:r>
            <a:r>
              <a:rPr lang="en-US" altLang="fa-IR" sz="1800" b="1"/>
              <a:t>true</a:t>
            </a:r>
            <a:r>
              <a:rPr lang="en-US" altLang="fa-IR" sz="1800"/>
              <a:t> } is not safe --- it defines an infinite set with attribute values that do not appear in any relation or tuples or constants in </a:t>
            </a:r>
            <a:r>
              <a:rPr lang="en-US" altLang="fa-IR" sz="1800" i="1"/>
              <a:t>P</a:t>
            </a:r>
            <a:r>
              <a:rPr lang="en-US" altLang="fa-IR" sz="1800"/>
              <a:t>.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Universal Quantification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a-IR" sz="2000"/>
              <a:t>Find all students who have taken all courses offered in the Biology department</a:t>
            </a:r>
          </a:p>
          <a:p>
            <a:pPr lvl="1"/>
            <a:r>
              <a:rPr lang="en-US" altLang="fa-IR" sz="2000"/>
              <a:t>    {</a:t>
            </a:r>
            <a:r>
              <a:rPr lang="en-US" altLang="fa-IR" sz="2000" i="1"/>
              <a:t>t </a:t>
            </a:r>
            <a:r>
              <a:rPr lang="en-US" altLang="fa-IR" sz="2000"/>
              <a:t>|</a:t>
            </a:r>
            <a:r>
              <a:rPr lang="en-US" altLang="fa-IR" sz="2000" i="1"/>
              <a:t> </a:t>
            </a:r>
            <a:r>
              <a:rPr lang="en-US" altLang="fa-IR" sz="2000">
                <a:sym typeface="Symbol" panose="05050102010706020507" pitchFamily="18" charset="2"/>
              </a:rPr>
              <a:t> </a:t>
            </a:r>
            <a:r>
              <a:rPr lang="en-US" altLang="fa-IR" sz="2000" i="1">
                <a:sym typeface="Symbol" panose="05050102010706020507" pitchFamily="18" charset="2"/>
              </a:rPr>
              <a:t>r </a:t>
            </a:r>
            <a:r>
              <a:rPr lang="en-US" altLang="fa-IR" sz="2000">
                <a:sym typeface="Symbol" panose="05050102010706020507" pitchFamily="18" charset="2"/>
              </a:rPr>
              <a:t> </a:t>
            </a:r>
            <a:r>
              <a:rPr lang="en-US" altLang="fa-IR" sz="2000" i="1">
                <a:sym typeface="Symbol" panose="05050102010706020507" pitchFamily="18" charset="2"/>
              </a:rPr>
              <a:t>student </a:t>
            </a:r>
            <a:r>
              <a:rPr lang="en-US" altLang="fa-IR" sz="2000">
                <a:sym typeface="Symbol" panose="05050102010706020507" pitchFamily="18" charset="2"/>
              </a:rPr>
              <a:t>(</a:t>
            </a:r>
            <a:r>
              <a:rPr lang="en-US" altLang="fa-IR" sz="2000" i="1">
                <a:sym typeface="Symbol" panose="05050102010706020507" pitchFamily="18" charset="2"/>
              </a:rPr>
              <a:t>t </a:t>
            </a:r>
            <a:r>
              <a:rPr lang="en-US" altLang="fa-IR" sz="2000">
                <a:sym typeface="Symbol" panose="05050102010706020507" pitchFamily="18" charset="2"/>
              </a:rPr>
              <a:t>[</a:t>
            </a:r>
            <a:r>
              <a:rPr lang="en-US" altLang="fa-IR" sz="2000" i="1">
                <a:sym typeface="Symbol" panose="05050102010706020507" pitchFamily="18" charset="2"/>
              </a:rPr>
              <a:t>ID</a:t>
            </a:r>
            <a:r>
              <a:rPr lang="en-US" altLang="fa-IR" sz="2000">
                <a:sym typeface="Symbol" panose="05050102010706020507" pitchFamily="18" charset="2"/>
              </a:rPr>
              <a:t>] = </a:t>
            </a:r>
            <a:r>
              <a:rPr lang="en-US" altLang="fa-IR" sz="2000" i="1">
                <a:sym typeface="Symbol" panose="05050102010706020507" pitchFamily="18" charset="2"/>
              </a:rPr>
              <a:t>r </a:t>
            </a:r>
            <a:r>
              <a:rPr lang="en-US" altLang="fa-IR" sz="2000">
                <a:sym typeface="Symbol" panose="05050102010706020507" pitchFamily="18" charset="2"/>
              </a:rPr>
              <a:t>[</a:t>
            </a:r>
            <a:r>
              <a:rPr lang="en-US" altLang="fa-IR" sz="2000" i="1">
                <a:sym typeface="Symbol" panose="05050102010706020507" pitchFamily="18" charset="2"/>
              </a:rPr>
              <a:t>ID</a:t>
            </a:r>
            <a:r>
              <a:rPr lang="en-US" altLang="fa-IR" sz="2000">
                <a:sym typeface="Symbol" panose="05050102010706020507" pitchFamily="18" charset="2"/>
              </a:rPr>
              <a:t>]) </a:t>
            </a:r>
            <a:br>
              <a:rPr lang="en-US" altLang="fa-IR" sz="2000">
                <a:sym typeface="Symbol" panose="05050102010706020507" pitchFamily="18" charset="2"/>
              </a:rPr>
            </a:br>
            <a:r>
              <a:rPr lang="en-US" altLang="fa-IR" sz="2000">
                <a:sym typeface="Symbol" panose="05050102010706020507" pitchFamily="18" charset="2"/>
              </a:rPr>
              <a:t>         ( </a:t>
            </a:r>
            <a:r>
              <a:rPr lang="en-US" altLang="fa-IR" sz="2000" i="1">
                <a:sym typeface="Symbol" panose="05050102010706020507" pitchFamily="18" charset="2"/>
              </a:rPr>
              <a:t>u</a:t>
            </a:r>
            <a:r>
              <a:rPr lang="en-US" altLang="fa-IR" sz="2000">
                <a:sym typeface="Symbol" panose="05050102010706020507" pitchFamily="18" charset="2"/>
              </a:rPr>
              <a:t>  </a:t>
            </a:r>
            <a:r>
              <a:rPr lang="en-US" altLang="fa-IR" sz="2000" i="1">
                <a:sym typeface="Symbol" panose="05050102010706020507" pitchFamily="18" charset="2"/>
              </a:rPr>
              <a:t>course</a:t>
            </a:r>
            <a:r>
              <a:rPr lang="en-US" altLang="fa-IR" sz="2000">
                <a:sym typeface="Symbol" panose="05050102010706020507" pitchFamily="18" charset="2"/>
              </a:rPr>
              <a:t> (</a:t>
            </a:r>
            <a:r>
              <a:rPr lang="en-US" altLang="fa-IR" sz="2000" i="1">
                <a:sym typeface="Symbol" panose="05050102010706020507" pitchFamily="18" charset="2"/>
              </a:rPr>
              <a:t>u </a:t>
            </a:r>
            <a:r>
              <a:rPr lang="en-US" altLang="fa-IR" sz="2000">
                <a:sym typeface="Symbol" panose="05050102010706020507" pitchFamily="18" charset="2"/>
              </a:rPr>
              <a:t>[</a:t>
            </a:r>
            <a:r>
              <a:rPr lang="en-US" altLang="fa-IR" sz="2000" i="1">
                <a:sym typeface="Symbol" panose="05050102010706020507" pitchFamily="18" charset="2"/>
              </a:rPr>
              <a:t>dept_name</a:t>
            </a:r>
            <a:r>
              <a:rPr lang="en-US" altLang="fa-IR" sz="2000">
                <a:sym typeface="Symbol" panose="05050102010706020507" pitchFamily="18" charset="2"/>
              </a:rPr>
              <a:t>]=“Biology”  </a:t>
            </a:r>
            <a:r>
              <a:rPr lang="en-US" altLang="fa-IR" sz="2000">
                <a:sym typeface="Wingdings" panose="05000000000000000000" pitchFamily="2" charset="2"/>
              </a:rPr>
              <a:t> </a:t>
            </a:r>
            <a:br>
              <a:rPr lang="en-US" altLang="fa-IR" sz="2000">
                <a:sym typeface="Symbol" panose="05050102010706020507" pitchFamily="18" charset="2"/>
              </a:rPr>
            </a:br>
            <a:r>
              <a:rPr lang="en-US" altLang="fa-IR" sz="2000">
                <a:sym typeface="Symbol" panose="05050102010706020507" pitchFamily="18" charset="2"/>
              </a:rPr>
              <a:t>                        </a:t>
            </a:r>
            <a:r>
              <a:rPr lang="en-US" altLang="fa-IR" sz="2000" i="1">
                <a:sym typeface="Symbol" panose="05050102010706020507" pitchFamily="18" charset="2"/>
              </a:rPr>
              <a:t> s </a:t>
            </a:r>
            <a:r>
              <a:rPr lang="en-US" altLang="fa-IR" sz="2000">
                <a:sym typeface="Symbol" panose="05050102010706020507" pitchFamily="18" charset="2"/>
              </a:rPr>
              <a:t> </a:t>
            </a:r>
            <a:r>
              <a:rPr lang="en-US" altLang="fa-IR" sz="2000" i="1">
                <a:sym typeface="Symbol" panose="05050102010706020507" pitchFamily="18" charset="2"/>
              </a:rPr>
              <a:t>takes </a:t>
            </a:r>
            <a:r>
              <a:rPr lang="en-US" altLang="fa-IR" sz="2000">
                <a:sym typeface="Symbol" panose="05050102010706020507" pitchFamily="18" charset="2"/>
              </a:rPr>
              <a:t>(</a:t>
            </a:r>
            <a:r>
              <a:rPr lang="en-US" altLang="fa-IR" sz="2000" i="1">
                <a:sym typeface="Symbol" panose="05050102010706020507" pitchFamily="18" charset="2"/>
              </a:rPr>
              <a:t>t </a:t>
            </a:r>
            <a:r>
              <a:rPr lang="en-US" altLang="fa-IR" sz="2000">
                <a:sym typeface="Symbol" panose="05050102010706020507" pitchFamily="18" charset="2"/>
              </a:rPr>
              <a:t>[</a:t>
            </a:r>
            <a:r>
              <a:rPr lang="en-US" altLang="fa-IR" sz="2000" i="1">
                <a:sym typeface="Symbol" panose="05050102010706020507" pitchFamily="18" charset="2"/>
              </a:rPr>
              <a:t>ID</a:t>
            </a:r>
            <a:r>
              <a:rPr lang="en-US" altLang="fa-IR" sz="2000">
                <a:sym typeface="Symbol" panose="05050102010706020507" pitchFamily="18" charset="2"/>
              </a:rPr>
              <a:t>] = </a:t>
            </a:r>
            <a:r>
              <a:rPr lang="en-US" altLang="fa-IR" sz="2000" i="1">
                <a:sym typeface="Symbol" panose="05050102010706020507" pitchFamily="18" charset="2"/>
              </a:rPr>
              <a:t>s </a:t>
            </a:r>
            <a:r>
              <a:rPr lang="en-US" altLang="fa-IR" sz="2000">
                <a:sym typeface="Symbol" panose="05050102010706020507" pitchFamily="18" charset="2"/>
              </a:rPr>
              <a:t>[</a:t>
            </a:r>
            <a:r>
              <a:rPr lang="en-US" altLang="fa-IR" sz="2000" i="1">
                <a:sym typeface="Symbol" panose="05050102010706020507" pitchFamily="18" charset="2"/>
              </a:rPr>
              <a:t>ID</a:t>
            </a:r>
            <a:r>
              <a:rPr lang="en-US" altLang="fa-IR" sz="2000">
                <a:sym typeface="Symbol" panose="05050102010706020507" pitchFamily="18" charset="2"/>
              </a:rPr>
              <a:t> ]   </a:t>
            </a:r>
            <a:br>
              <a:rPr lang="en-US" altLang="fa-IR" sz="2000">
                <a:sym typeface="Symbol" panose="05050102010706020507" pitchFamily="18" charset="2"/>
              </a:rPr>
            </a:br>
            <a:r>
              <a:rPr lang="en-US" altLang="fa-IR" sz="2000">
                <a:sym typeface="Symbol" panose="05050102010706020507" pitchFamily="18" charset="2"/>
              </a:rPr>
              <a:t>                                </a:t>
            </a:r>
            <a:r>
              <a:rPr lang="en-US" altLang="fa-IR" sz="2000" i="1">
                <a:sym typeface="Symbol" panose="05050102010706020507" pitchFamily="18" charset="2"/>
              </a:rPr>
              <a:t>s </a:t>
            </a:r>
            <a:r>
              <a:rPr lang="en-US" altLang="fa-IR" sz="2000">
                <a:sym typeface="Symbol" panose="05050102010706020507" pitchFamily="18" charset="2"/>
              </a:rPr>
              <a:t>[</a:t>
            </a:r>
            <a:r>
              <a:rPr lang="en-US" altLang="fa-IR" sz="2000" i="1">
                <a:sym typeface="Symbol" panose="05050102010706020507" pitchFamily="18" charset="2"/>
              </a:rPr>
              <a:t>course_id</a:t>
            </a:r>
            <a:r>
              <a:rPr lang="en-US" altLang="fa-IR" sz="2000">
                <a:sym typeface="Symbol" panose="05050102010706020507" pitchFamily="18" charset="2"/>
              </a:rPr>
              <a:t>] = </a:t>
            </a:r>
            <a:r>
              <a:rPr lang="en-US" altLang="fa-IR" sz="2000" i="1">
                <a:sym typeface="Symbol" panose="05050102010706020507" pitchFamily="18" charset="2"/>
              </a:rPr>
              <a:t>u </a:t>
            </a:r>
            <a:r>
              <a:rPr lang="en-US" altLang="fa-IR" sz="2000">
                <a:sym typeface="Symbol" panose="05050102010706020507" pitchFamily="18" charset="2"/>
              </a:rPr>
              <a:t>[</a:t>
            </a:r>
            <a:r>
              <a:rPr lang="en-US" altLang="fa-IR" sz="2000" i="1">
                <a:sym typeface="Symbol" panose="05050102010706020507" pitchFamily="18" charset="2"/>
              </a:rPr>
              <a:t>course_id</a:t>
            </a:r>
            <a:r>
              <a:rPr lang="en-US" altLang="fa-IR" sz="2000">
                <a:sym typeface="Symbol" panose="05050102010706020507" pitchFamily="18" charset="2"/>
              </a:rPr>
              <a:t>]))}</a:t>
            </a:r>
          </a:p>
          <a:p>
            <a:pPr lvl="1"/>
            <a:r>
              <a:rPr lang="en-US" altLang="fa-IR" sz="2000"/>
              <a:t>Note that without the existential quantification on student, the above query would be unsafe if the Biology department has not offered any courses.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4415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/>
              <a:t>Domain Relational Calculus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Domain Relational Calculus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1538" y="1165225"/>
            <a:ext cx="7848600" cy="4876800"/>
          </a:xfrm>
        </p:spPr>
        <p:txBody>
          <a:bodyPr/>
          <a:lstStyle/>
          <a:p>
            <a:r>
              <a:rPr lang="en-US" altLang="fa-IR" sz="1800"/>
              <a:t>A nonprocedural query language equivalent in power to the tuple relational calculus</a:t>
            </a:r>
          </a:p>
          <a:p>
            <a:r>
              <a:rPr lang="en-US" altLang="fa-IR" sz="1800"/>
              <a:t>Each query is an expression of the form:</a:t>
            </a:r>
          </a:p>
          <a:p>
            <a:pPr>
              <a:buFont typeface="Monotype Sorts" pitchFamily="2" charset="2"/>
              <a:buNone/>
            </a:pPr>
            <a:endParaRPr lang="en-US" altLang="fa-IR" sz="1800"/>
          </a:p>
          <a:p>
            <a:pPr>
              <a:buFont typeface="Monotype Sorts" pitchFamily="2" charset="2"/>
              <a:buNone/>
            </a:pPr>
            <a:r>
              <a:rPr lang="en-US" altLang="fa-IR" sz="1800"/>
              <a:t>			{ </a:t>
            </a:r>
            <a:r>
              <a:rPr lang="en-US" altLang="fa-IR" sz="1800">
                <a:sym typeface="Symbol" panose="05050102010706020507" pitchFamily="18" charset="2"/>
              </a:rPr>
              <a:t> </a:t>
            </a:r>
            <a:r>
              <a:rPr lang="en-US" altLang="fa-IR" sz="1800" i="1">
                <a:sym typeface="Symbol" panose="05050102010706020507" pitchFamily="18" charset="2"/>
              </a:rPr>
              <a:t>x</a:t>
            </a:r>
            <a:r>
              <a:rPr lang="en-US" altLang="fa-IR" sz="1900" baseline="-25000">
                <a:sym typeface="Symbol" panose="05050102010706020507" pitchFamily="18" charset="2"/>
              </a:rPr>
              <a:t>1</a:t>
            </a:r>
            <a:r>
              <a:rPr lang="en-US" altLang="fa-IR" sz="1800" i="1">
                <a:sym typeface="Symbol" panose="05050102010706020507" pitchFamily="18" charset="2"/>
              </a:rPr>
              <a:t>, x</a:t>
            </a:r>
            <a:r>
              <a:rPr lang="en-US" altLang="fa-IR" sz="1900" baseline="-25000">
                <a:sym typeface="Symbol" panose="05050102010706020507" pitchFamily="18" charset="2"/>
              </a:rPr>
              <a:t>2</a:t>
            </a:r>
            <a:r>
              <a:rPr lang="en-US" altLang="fa-IR" sz="1800" i="1">
                <a:sym typeface="Symbol" panose="05050102010706020507" pitchFamily="18" charset="2"/>
              </a:rPr>
              <a:t>, …, x</a:t>
            </a:r>
            <a:r>
              <a:rPr lang="en-US" altLang="fa-IR" sz="1900" i="1" baseline="-25000">
                <a:sym typeface="Symbol" panose="05050102010706020507" pitchFamily="18" charset="2"/>
              </a:rPr>
              <a:t>n</a:t>
            </a:r>
            <a:r>
              <a:rPr lang="en-US" altLang="fa-IR" sz="1800">
                <a:sym typeface="Symbol" panose="05050102010706020507" pitchFamily="18" charset="2"/>
              </a:rPr>
              <a:t>  | </a:t>
            </a:r>
            <a:r>
              <a:rPr lang="en-US" altLang="fa-IR" sz="1800" i="1">
                <a:sym typeface="Symbol" panose="05050102010706020507" pitchFamily="18" charset="2"/>
              </a:rPr>
              <a:t>P </a:t>
            </a:r>
            <a:r>
              <a:rPr lang="en-US" altLang="fa-IR" sz="1800">
                <a:sym typeface="Symbol" panose="05050102010706020507" pitchFamily="18" charset="2"/>
              </a:rPr>
              <a:t>(</a:t>
            </a:r>
            <a:r>
              <a:rPr lang="en-US" altLang="fa-IR" sz="1800" i="1">
                <a:sym typeface="Symbol" panose="05050102010706020507" pitchFamily="18" charset="2"/>
              </a:rPr>
              <a:t>x</a:t>
            </a:r>
            <a:r>
              <a:rPr lang="en-US" altLang="fa-IR" sz="1900" baseline="-25000">
                <a:sym typeface="Symbol" panose="05050102010706020507" pitchFamily="18" charset="2"/>
              </a:rPr>
              <a:t>1</a:t>
            </a:r>
            <a:r>
              <a:rPr lang="en-US" altLang="fa-IR" sz="1800">
                <a:sym typeface="Symbol" panose="05050102010706020507" pitchFamily="18" charset="2"/>
              </a:rPr>
              <a:t>, </a:t>
            </a:r>
            <a:r>
              <a:rPr lang="en-US" altLang="fa-IR" sz="1800" i="1">
                <a:sym typeface="Symbol" panose="05050102010706020507" pitchFamily="18" charset="2"/>
              </a:rPr>
              <a:t>x</a:t>
            </a:r>
            <a:r>
              <a:rPr lang="en-US" altLang="fa-IR" sz="1900" baseline="-25000">
                <a:sym typeface="Symbol" panose="05050102010706020507" pitchFamily="18" charset="2"/>
              </a:rPr>
              <a:t>2</a:t>
            </a:r>
            <a:r>
              <a:rPr lang="en-US" altLang="fa-IR" sz="1800" i="1">
                <a:sym typeface="Symbol" panose="05050102010706020507" pitchFamily="18" charset="2"/>
              </a:rPr>
              <a:t>, …, x</a:t>
            </a:r>
            <a:r>
              <a:rPr lang="en-US" altLang="fa-IR" sz="1900" i="1" baseline="-25000">
                <a:sym typeface="Symbol" panose="05050102010706020507" pitchFamily="18" charset="2"/>
              </a:rPr>
              <a:t>n</a:t>
            </a:r>
            <a:r>
              <a:rPr lang="en-US" altLang="fa-IR" sz="1800">
                <a:sym typeface="Symbol" panose="05050102010706020507" pitchFamily="18" charset="2"/>
              </a:rPr>
              <a:t>)}</a:t>
            </a:r>
            <a:br>
              <a:rPr lang="en-US" altLang="fa-IR" sz="1800">
                <a:sym typeface="Symbol" panose="05050102010706020507" pitchFamily="18" charset="2"/>
              </a:rPr>
            </a:br>
            <a:endParaRPr lang="en-US" altLang="fa-IR" sz="1800">
              <a:sym typeface="Symbol" panose="05050102010706020507" pitchFamily="18" charset="2"/>
            </a:endParaRPr>
          </a:p>
          <a:p>
            <a:pPr lvl="1"/>
            <a:r>
              <a:rPr lang="en-US" altLang="fa-IR" sz="1800" i="1">
                <a:sym typeface="Symbol" panose="05050102010706020507" pitchFamily="18" charset="2"/>
              </a:rPr>
              <a:t>x</a:t>
            </a:r>
            <a:r>
              <a:rPr lang="en-US" altLang="fa-IR" sz="2100" baseline="-25000">
                <a:sym typeface="Symbol" panose="05050102010706020507" pitchFamily="18" charset="2"/>
              </a:rPr>
              <a:t>1</a:t>
            </a:r>
            <a:r>
              <a:rPr lang="en-US" altLang="fa-IR" sz="1800">
                <a:sym typeface="Symbol" panose="05050102010706020507" pitchFamily="18" charset="2"/>
              </a:rPr>
              <a:t>, </a:t>
            </a:r>
            <a:r>
              <a:rPr lang="en-US" altLang="fa-IR" sz="1800" i="1">
                <a:sym typeface="Symbol" panose="05050102010706020507" pitchFamily="18" charset="2"/>
              </a:rPr>
              <a:t>x</a:t>
            </a:r>
            <a:r>
              <a:rPr lang="en-US" altLang="fa-IR" sz="2100" baseline="-25000">
                <a:sym typeface="Symbol" panose="05050102010706020507" pitchFamily="18" charset="2"/>
              </a:rPr>
              <a:t>2</a:t>
            </a:r>
            <a:r>
              <a:rPr lang="en-US" altLang="fa-IR" sz="1800" i="1">
                <a:sym typeface="Symbol" panose="05050102010706020507" pitchFamily="18" charset="2"/>
              </a:rPr>
              <a:t>, …, x</a:t>
            </a:r>
            <a:r>
              <a:rPr lang="en-US" altLang="fa-IR" sz="2100" i="1" baseline="-25000">
                <a:sym typeface="Symbol" panose="05050102010706020507" pitchFamily="18" charset="2"/>
              </a:rPr>
              <a:t>n</a:t>
            </a:r>
            <a:r>
              <a:rPr lang="en-US" altLang="fa-IR" sz="1800" i="1" baseline="-25000">
                <a:sym typeface="Symbol" panose="05050102010706020507" pitchFamily="18" charset="2"/>
              </a:rPr>
              <a:t> </a:t>
            </a:r>
            <a:r>
              <a:rPr lang="en-US" altLang="fa-IR" sz="1800">
                <a:sym typeface="Symbol" panose="05050102010706020507" pitchFamily="18" charset="2"/>
              </a:rPr>
              <a:t> represent domain variables</a:t>
            </a:r>
          </a:p>
          <a:p>
            <a:pPr lvl="1"/>
            <a:r>
              <a:rPr lang="en-US" altLang="fa-IR" sz="1800" i="1">
                <a:sym typeface="Symbol" panose="05050102010706020507" pitchFamily="18" charset="2"/>
              </a:rPr>
              <a:t>P</a:t>
            </a:r>
            <a:r>
              <a:rPr lang="en-US" altLang="fa-IR" sz="1800">
                <a:sym typeface="Symbol" panose="05050102010706020507" pitchFamily="18" charset="2"/>
              </a:rPr>
              <a:t> represents a formula similar to that of the predicate calculus</a:t>
            </a:r>
          </a:p>
          <a:p>
            <a:pPr lvl="1">
              <a:buFont typeface="Monotype Sorts" pitchFamily="2" charset="2"/>
              <a:buNone/>
            </a:pPr>
            <a:endParaRPr lang="en-US" altLang="fa-IR" sz="1800" i="1" baseline="-2500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Example Queries</a:t>
            </a:r>
          </a:p>
        </p:txBody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6300" y="1165225"/>
            <a:ext cx="7700963" cy="3590925"/>
          </a:xfrm>
        </p:spPr>
        <p:txBody>
          <a:bodyPr/>
          <a:lstStyle/>
          <a:p>
            <a:pPr>
              <a:tabLst>
                <a:tab pos="3195638" algn="ctr"/>
              </a:tabLst>
            </a:pPr>
            <a:r>
              <a:rPr lang="en-US" altLang="fa-IR" sz="1800"/>
              <a:t>Find the </a:t>
            </a:r>
            <a:r>
              <a:rPr lang="en-US" altLang="fa-IR" sz="1800" i="1"/>
              <a:t>ID, name, dept_name, salary  </a:t>
            </a:r>
            <a:r>
              <a:rPr lang="en-US" altLang="fa-IR" sz="1800"/>
              <a:t>for instructors whose salary is greater than $80,000</a:t>
            </a:r>
          </a:p>
          <a:p>
            <a:pPr lvl="1">
              <a:tabLst>
                <a:tab pos="3195638" algn="ctr"/>
              </a:tabLst>
            </a:pPr>
            <a:r>
              <a:rPr lang="en-US" altLang="fa-IR" sz="1800"/>
              <a:t>{</a:t>
            </a:r>
            <a:r>
              <a:rPr lang="en-US" altLang="fa-IR" sz="1800" i="1"/>
              <a:t>&lt; i, n, d, s&gt; </a:t>
            </a:r>
            <a:r>
              <a:rPr lang="en-US" altLang="fa-IR" sz="1800"/>
              <a:t>| </a:t>
            </a:r>
            <a:r>
              <a:rPr lang="en-US" altLang="fa-IR" sz="1800" i="1"/>
              <a:t> &lt; i, n, d, s&gt;</a:t>
            </a:r>
            <a:r>
              <a:rPr lang="en-US" altLang="fa-IR" sz="1800"/>
              <a:t> </a:t>
            </a:r>
            <a:r>
              <a:rPr lang="en-US" altLang="fa-IR" sz="1800">
                <a:sym typeface="Symbol" panose="05050102010706020507" pitchFamily="18" charset="2"/>
              </a:rPr>
              <a:t> </a:t>
            </a:r>
            <a:r>
              <a:rPr lang="en-US" altLang="fa-IR" sz="1800" i="1">
                <a:sym typeface="Symbol" panose="05050102010706020507" pitchFamily="18" charset="2"/>
              </a:rPr>
              <a:t>instructor</a:t>
            </a:r>
            <a:r>
              <a:rPr lang="en-US" altLang="fa-IR" sz="1800">
                <a:sym typeface="Symbol" panose="05050102010706020507" pitchFamily="18" charset="2"/>
              </a:rPr>
              <a:t>  </a:t>
            </a:r>
            <a:r>
              <a:rPr lang="en-US" altLang="fa-IR" sz="1800" i="1">
                <a:sym typeface="Symbol" panose="05050102010706020507" pitchFamily="18" charset="2"/>
              </a:rPr>
              <a:t>s</a:t>
            </a:r>
            <a:r>
              <a:rPr lang="en-US" altLang="fa-IR" sz="1800">
                <a:sym typeface="Symbol" panose="05050102010706020507" pitchFamily="18" charset="2"/>
              </a:rPr>
              <a:t>  80000}</a:t>
            </a:r>
          </a:p>
          <a:p>
            <a:pPr>
              <a:tabLst>
                <a:tab pos="3195638" algn="ctr"/>
              </a:tabLst>
            </a:pPr>
            <a:r>
              <a:rPr lang="en-US" altLang="fa-IR" sz="1800"/>
              <a:t> As in the previous query, but output only the </a:t>
            </a:r>
            <a:r>
              <a:rPr lang="en-US" altLang="fa-IR" sz="1800" i="1"/>
              <a:t>ID</a:t>
            </a:r>
            <a:r>
              <a:rPr lang="en-US" altLang="fa-IR" sz="1800"/>
              <a:t> attribute value</a:t>
            </a:r>
          </a:p>
          <a:p>
            <a:pPr lvl="1">
              <a:tabLst>
                <a:tab pos="3195638" algn="ctr"/>
              </a:tabLst>
            </a:pPr>
            <a:r>
              <a:rPr lang="en-US" altLang="fa-IR" sz="1800"/>
              <a:t>{</a:t>
            </a:r>
            <a:r>
              <a:rPr lang="en-US" altLang="fa-IR" sz="1800" i="1"/>
              <a:t>&lt; i&gt; </a:t>
            </a:r>
            <a:r>
              <a:rPr lang="en-US" altLang="fa-IR" sz="1800"/>
              <a:t> |</a:t>
            </a:r>
            <a:r>
              <a:rPr lang="en-US" altLang="fa-IR" sz="1800" i="1"/>
              <a:t> &lt; i, n, d, s&gt;</a:t>
            </a:r>
            <a:r>
              <a:rPr lang="en-US" altLang="fa-IR" sz="1800"/>
              <a:t> </a:t>
            </a:r>
            <a:r>
              <a:rPr lang="en-US" altLang="fa-IR" sz="1800">
                <a:sym typeface="Symbol" panose="05050102010706020507" pitchFamily="18" charset="2"/>
              </a:rPr>
              <a:t> </a:t>
            </a:r>
            <a:r>
              <a:rPr lang="en-US" altLang="fa-IR" sz="1800" i="1">
                <a:sym typeface="Symbol" panose="05050102010706020507" pitchFamily="18" charset="2"/>
              </a:rPr>
              <a:t>instructor</a:t>
            </a:r>
            <a:r>
              <a:rPr lang="en-US" altLang="fa-IR" sz="1800">
                <a:sym typeface="Symbol" panose="05050102010706020507" pitchFamily="18" charset="2"/>
              </a:rPr>
              <a:t>  </a:t>
            </a:r>
            <a:r>
              <a:rPr lang="en-US" altLang="fa-IR" sz="1800" i="1">
                <a:sym typeface="Symbol" panose="05050102010706020507" pitchFamily="18" charset="2"/>
              </a:rPr>
              <a:t>s</a:t>
            </a:r>
            <a:r>
              <a:rPr lang="en-US" altLang="fa-IR" sz="1800">
                <a:sym typeface="Symbol" panose="05050102010706020507" pitchFamily="18" charset="2"/>
              </a:rPr>
              <a:t>  80000}</a:t>
            </a:r>
          </a:p>
          <a:p>
            <a:pPr>
              <a:tabLst>
                <a:tab pos="3195638" algn="ctr"/>
              </a:tabLst>
            </a:pPr>
            <a:r>
              <a:rPr lang="en-US" altLang="fa-IR" sz="1800"/>
              <a:t>Find the names of all instructors whose department is in the Watson building</a:t>
            </a:r>
          </a:p>
          <a:p>
            <a:pPr>
              <a:buFont typeface="Monotype Sorts" pitchFamily="2" charset="2"/>
              <a:buNone/>
              <a:tabLst>
                <a:tab pos="3195638" algn="ctr"/>
              </a:tabLst>
            </a:pPr>
            <a:r>
              <a:rPr lang="en-US" altLang="fa-IR" sz="1800"/>
              <a:t>         {</a:t>
            </a:r>
            <a:r>
              <a:rPr lang="en-US" altLang="fa-IR" sz="1800" i="1"/>
              <a:t>&lt; n &gt; </a:t>
            </a:r>
            <a:r>
              <a:rPr lang="en-US" altLang="fa-IR" sz="1800"/>
              <a:t>| </a:t>
            </a:r>
            <a:r>
              <a:rPr lang="en-US" altLang="fa-IR" sz="1800" i="1"/>
              <a:t> </a:t>
            </a:r>
            <a:r>
              <a:rPr lang="en-US" altLang="fa-IR" sz="1800">
                <a:sym typeface="Symbol" panose="05050102010706020507" pitchFamily="18" charset="2"/>
              </a:rPr>
              <a:t> </a:t>
            </a:r>
            <a:r>
              <a:rPr lang="en-US" altLang="fa-IR" sz="1800" i="1">
                <a:sym typeface="Symbol" panose="05050102010706020507" pitchFamily="18" charset="2"/>
              </a:rPr>
              <a:t>i, d, s (&lt;</a:t>
            </a:r>
            <a:r>
              <a:rPr lang="en-US" altLang="fa-IR" sz="1800">
                <a:sym typeface="Symbol" panose="05050102010706020507" pitchFamily="18" charset="2"/>
              </a:rPr>
              <a:t> </a:t>
            </a:r>
            <a:r>
              <a:rPr lang="en-US" altLang="fa-IR" sz="1800" i="1">
                <a:sym typeface="Symbol" panose="05050102010706020507" pitchFamily="18" charset="2"/>
              </a:rPr>
              <a:t>i, n, d, s</a:t>
            </a:r>
            <a:r>
              <a:rPr lang="en-US" altLang="fa-IR" sz="1800">
                <a:sym typeface="Symbol" panose="05050102010706020507" pitchFamily="18" charset="2"/>
              </a:rPr>
              <a:t> &gt;</a:t>
            </a:r>
            <a:r>
              <a:rPr lang="en-US" altLang="fa-IR" sz="1800" i="1">
                <a:sym typeface="Symbol" panose="05050102010706020507" pitchFamily="18" charset="2"/>
              </a:rPr>
              <a:t> </a:t>
            </a:r>
            <a:r>
              <a:rPr lang="en-US" altLang="fa-IR" sz="1800">
                <a:sym typeface="Symbol" panose="05050102010706020507" pitchFamily="18" charset="2"/>
              </a:rPr>
              <a:t> </a:t>
            </a:r>
            <a:r>
              <a:rPr lang="en-US" altLang="fa-IR" sz="1800" i="1">
                <a:sym typeface="Symbol" panose="05050102010706020507" pitchFamily="18" charset="2"/>
              </a:rPr>
              <a:t>instructor </a:t>
            </a:r>
            <a:br>
              <a:rPr lang="en-US" altLang="fa-IR" sz="1800">
                <a:sym typeface="Symbol" panose="05050102010706020507" pitchFamily="18" charset="2"/>
              </a:rPr>
            </a:br>
            <a:r>
              <a:rPr lang="en-US" altLang="fa-IR" sz="1800">
                <a:sym typeface="Symbol" panose="05050102010706020507" pitchFamily="18" charset="2"/>
              </a:rPr>
              <a:t>                 b, a (&lt;</a:t>
            </a:r>
            <a:r>
              <a:rPr lang="en-US" altLang="fa-IR" sz="1800" i="1">
                <a:sym typeface="Symbol" panose="05050102010706020507" pitchFamily="18" charset="2"/>
              </a:rPr>
              <a:t> d, b, a&gt; </a:t>
            </a:r>
            <a:r>
              <a:rPr lang="en-US" altLang="fa-IR" sz="1800">
                <a:sym typeface="Symbol" panose="05050102010706020507" pitchFamily="18" charset="2"/>
              </a:rPr>
              <a:t> </a:t>
            </a:r>
            <a:r>
              <a:rPr lang="en-US" altLang="fa-IR" sz="1800" i="1">
                <a:sym typeface="Symbol" panose="05050102010706020507" pitchFamily="18" charset="2"/>
              </a:rPr>
              <a:t>department  </a:t>
            </a:r>
            <a:r>
              <a:rPr lang="en-US" altLang="fa-IR" sz="1800">
                <a:sym typeface="Symbol" panose="05050102010706020507" pitchFamily="18" charset="2"/>
              </a:rPr>
              <a:t>  </a:t>
            </a:r>
            <a:r>
              <a:rPr lang="en-US" altLang="fa-IR" sz="1800" i="1">
                <a:sym typeface="Symbol" panose="05050102010706020507" pitchFamily="18" charset="2"/>
              </a:rPr>
              <a:t>b</a:t>
            </a:r>
            <a:r>
              <a:rPr lang="en-US" altLang="fa-IR" sz="1800">
                <a:sym typeface="Symbol" panose="05050102010706020507" pitchFamily="18" charset="2"/>
              </a:rPr>
              <a:t> = “Watson” ))}</a:t>
            </a:r>
          </a:p>
          <a:p>
            <a:pPr lvl="1">
              <a:tabLst>
                <a:tab pos="3195638" algn="ctr"/>
              </a:tabLst>
            </a:pPr>
            <a:endParaRPr lang="en-US" altLang="fa-IR" sz="1800">
              <a:sym typeface="Symbol" panose="05050102010706020507" pitchFamily="18" charset="2"/>
            </a:endParaRPr>
          </a:p>
          <a:p>
            <a:pPr>
              <a:tabLst>
                <a:tab pos="3195638" algn="ctr"/>
              </a:tabLst>
            </a:pPr>
            <a:endParaRPr lang="en-US" altLang="fa-IR" sz="1800">
              <a:sym typeface="Symbol" panose="05050102010706020507" pitchFamily="18" charset="2"/>
            </a:endParaRPr>
          </a:p>
          <a:p>
            <a:pPr>
              <a:tabLst>
                <a:tab pos="3195638" algn="ctr"/>
              </a:tabLst>
            </a:pPr>
            <a:endParaRPr lang="en-US" altLang="fa-IR" sz="1800">
              <a:sym typeface="Symbol" panose="05050102010706020507" pitchFamily="18" charset="2"/>
            </a:endParaRPr>
          </a:p>
          <a:p>
            <a:pPr lvl="1">
              <a:tabLst>
                <a:tab pos="3195638" algn="ctr"/>
              </a:tabLst>
            </a:pPr>
            <a:endParaRPr lang="en-US" altLang="fa-IR" sz="1800">
              <a:sym typeface="Symbol" panose="05050102010706020507" pitchFamily="18" charset="2"/>
            </a:endParaRPr>
          </a:p>
        </p:txBody>
      </p:sp>
      <p:sp>
        <p:nvSpPr>
          <p:cNvPr id="759812" name="Text Box 4"/>
          <p:cNvSpPr txBox="1">
            <a:spLocks noChangeArrowheads="1"/>
          </p:cNvSpPr>
          <p:nvPr/>
        </p:nvSpPr>
        <p:spPr bwMode="auto">
          <a:xfrm>
            <a:off x="871538" y="2755900"/>
            <a:ext cx="7412037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endParaRPr lang="en-US" altLang="fa-IR" sz="2000"/>
          </a:p>
          <a:p>
            <a:pPr>
              <a:buFont typeface="Monotype Sorts" pitchFamily="2" charset="2"/>
              <a:buNone/>
            </a:pPr>
            <a:endParaRPr lang="en-US" altLang="fa-IR" sz="1800" i="1"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endParaRPr lang="en-US" altLang="fa-IR" sz="1800" i="1"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endParaRPr lang="en-US" altLang="fa-IR" sz="1800" i="1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11" grpId="0" build="p" autoUpdateAnimBg="0"/>
      <p:bldP spid="759812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Example Queries</a:t>
            </a:r>
          </a:p>
        </p:txBody>
      </p:sp>
      <p:sp>
        <p:nvSpPr>
          <p:cNvPr id="761860" name="Text Box 4"/>
          <p:cNvSpPr txBox="1">
            <a:spLocks noChangeArrowheads="1"/>
          </p:cNvSpPr>
          <p:nvPr/>
        </p:nvSpPr>
        <p:spPr bwMode="auto">
          <a:xfrm>
            <a:off x="1247775" y="1784350"/>
            <a:ext cx="7134225" cy="122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fa-IR" sz="1800" dirty="0"/>
              <a:t>{</a:t>
            </a:r>
            <a:r>
              <a:rPr lang="en-US" altLang="fa-IR" sz="1800" i="1" dirty="0"/>
              <a:t>&lt;c&gt; </a:t>
            </a:r>
            <a:r>
              <a:rPr lang="en-US" altLang="fa-IR" sz="1800" dirty="0"/>
              <a:t>|</a:t>
            </a:r>
            <a:r>
              <a:rPr lang="en-US" altLang="fa-IR" sz="1800" i="1" dirty="0"/>
              <a:t>  </a:t>
            </a:r>
            <a:r>
              <a:rPr lang="en-US" altLang="fa-IR" sz="1800" dirty="0">
                <a:sym typeface="Symbol" panose="05050102010706020507" pitchFamily="18" charset="2"/>
              </a:rPr>
              <a:t></a:t>
            </a:r>
            <a:r>
              <a:rPr lang="en-US" altLang="fa-IR" sz="1800" i="1" dirty="0">
                <a:sym typeface="Symbol" panose="05050102010706020507" pitchFamily="18" charset="2"/>
              </a:rPr>
              <a:t> a, s, y, b, r, t  </a:t>
            </a:r>
            <a:r>
              <a:rPr lang="en-US" altLang="fa-IR" sz="1800" dirty="0">
                <a:sym typeface="Symbol" panose="05050102010706020507" pitchFamily="18" charset="2"/>
              </a:rPr>
              <a:t>( &lt;</a:t>
            </a:r>
            <a:r>
              <a:rPr lang="en-US" altLang="fa-IR" sz="1800" i="1" dirty="0">
                <a:sym typeface="Symbol" panose="05050102010706020507" pitchFamily="18" charset="2"/>
              </a:rPr>
              <a:t>c, a, s, y, b, r, t</a:t>
            </a:r>
            <a:r>
              <a:rPr lang="en-US" altLang="fa-IR" sz="1800" dirty="0">
                <a:sym typeface="Symbol" panose="05050102010706020507" pitchFamily="18" charset="2"/>
              </a:rPr>
              <a:t> &gt;</a:t>
            </a:r>
            <a:r>
              <a:rPr lang="en-US" altLang="fa-IR" sz="1800" i="1" dirty="0">
                <a:sym typeface="Symbol" panose="05050102010706020507" pitchFamily="18" charset="2"/>
              </a:rPr>
              <a:t> </a:t>
            </a:r>
            <a:r>
              <a:rPr lang="en-US" altLang="fa-IR" sz="1800" dirty="0">
                <a:sym typeface="Symbol" panose="05050102010706020507" pitchFamily="18" charset="2"/>
              </a:rPr>
              <a:t> </a:t>
            </a:r>
            <a:r>
              <a:rPr lang="en-US" altLang="fa-IR" sz="1800" i="1" dirty="0">
                <a:sym typeface="Symbol" panose="05050102010706020507" pitchFamily="18" charset="2"/>
              </a:rPr>
              <a:t>section  </a:t>
            </a:r>
            <a:r>
              <a:rPr lang="en-US" altLang="fa-IR" sz="1600" dirty="0">
                <a:sym typeface="Symbol" panose="05050102010706020507" pitchFamily="18" charset="2"/>
              </a:rPr>
              <a:t> </a:t>
            </a:r>
            <a:r>
              <a:rPr lang="en-US" altLang="fa-IR" sz="1800" dirty="0">
                <a:sym typeface="Symbol" panose="05050102010706020507" pitchFamily="18" charset="2"/>
              </a:rPr>
              <a:t> </a:t>
            </a:r>
            <a:br>
              <a:rPr lang="en-US" altLang="fa-IR" sz="1800" dirty="0">
                <a:sym typeface="Symbol" panose="05050102010706020507" pitchFamily="18" charset="2"/>
              </a:rPr>
            </a:br>
            <a:r>
              <a:rPr lang="en-US" altLang="fa-IR" sz="1800" dirty="0">
                <a:sym typeface="Symbol" panose="05050102010706020507" pitchFamily="18" charset="2"/>
              </a:rPr>
              <a:t>                           </a:t>
            </a:r>
            <a:r>
              <a:rPr lang="en-US" altLang="fa-IR" sz="1800" i="1" dirty="0">
                <a:sym typeface="Symbol" panose="05050102010706020507" pitchFamily="18" charset="2"/>
              </a:rPr>
              <a:t>s </a:t>
            </a:r>
            <a:r>
              <a:rPr lang="en-US" altLang="fa-IR" sz="1800" dirty="0">
                <a:sym typeface="Symbol" panose="05050102010706020507" pitchFamily="18" charset="2"/>
              </a:rPr>
              <a:t>= “Fall”  </a:t>
            </a:r>
            <a:r>
              <a:rPr lang="en-US" altLang="fa-IR" sz="1800" i="1" dirty="0">
                <a:sym typeface="Symbol" panose="05050102010706020507" pitchFamily="18" charset="2"/>
              </a:rPr>
              <a:t>y</a:t>
            </a:r>
            <a:r>
              <a:rPr lang="en-US" altLang="fa-IR" sz="1800" dirty="0">
                <a:sym typeface="Symbol" panose="05050102010706020507" pitchFamily="18" charset="2"/>
              </a:rPr>
              <a:t> </a:t>
            </a:r>
            <a:r>
              <a:rPr lang="en-US" altLang="fa-IR" sz="1800" i="1" dirty="0">
                <a:sym typeface="Symbol" panose="05050102010706020507" pitchFamily="18" charset="2"/>
              </a:rPr>
              <a:t>= 2009</a:t>
            </a:r>
            <a:r>
              <a:rPr lang="en-US" altLang="fa-IR" sz="1800" dirty="0">
                <a:sym typeface="Symbol" panose="05050102010706020507" pitchFamily="18" charset="2"/>
              </a:rPr>
              <a:t> )</a:t>
            </a:r>
            <a:br>
              <a:rPr lang="en-US" altLang="fa-IR" sz="1800" dirty="0">
                <a:sym typeface="Symbol" panose="05050102010706020507" pitchFamily="18" charset="2"/>
              </a:rPr>
            </a:br>
            <a:r>
              <a:rPr lang="en-US" altLang="fa-IR" sz="1800" dirty="0">
                <a:sym typeface="Symbol" panose="05050102010706020507" pitchFamily="18" charset="2"/>
              </a:rPr>
              <a:t>         v  </a:t>
            </a:r>
            <a:r>
              <a:rPr lang="en-US" altLang="fa-IR" sz="1800" i="1" dirty="0">
                <a:sym typeface="Symbol" panose="05050102010706020507" pitchFamily="18" charset="2"/>
              </a:rPr>
              <a:t>a, s, y, b, r, t </a:t>
            </a:r>
            <a:r>
              <a:rPr lang="en-US" altLang="fa-IR" sz="1600" dirty="0">
                <a:sym typeface="Symbol" panose="05050102010706020507" pitchFamily="18" charset="2"/>
              </a:rPr>
              <a:t>( </a:t>
            </a:r>
            <a:r>
              <a:rPr lang="en-US" altLang="fa-IR" sz="1800" dirty="0">
                <a:sym typeface="Symbol" panose="05050102010706020507" pitchFamily="18" charset="2"/>
              </a:rPr>
              <a:t>&lt;</a:t>
            </a:r>
            <a:r>
              <a:rPr lang="en-US" altLang="fa-IR" sz="1800" i="1" dirty="0">
                <a:sym typeface="Symbol" panose="05050102010706020507" pitchFamily="18" charset="2"/>
              </a:rPr>
              <a:t>c, a, s, y, b, r, t</a:t>
            </a:r>
            <a:r>
              <a:rPr lang="en-US" altLang="fa-IR" sz="1800" dirty="0">
                <a:sym typeface="Symbol" panose="05050102010706020507" pitchFamily="18" charset="2"/>
              </a:rPr>
              <a:t> &gt;</a:t>
            </a:r>
            <a:r>
              <a:rPr lang="en-US" altLang="fa-IR" sz="1800" i="1" dirty="0">
                <a:sym typeface="Symbol" panose="05050102010706020507" pitchFamily="18" charset="2"/>
              </a:rPr>
              <a:t> </a:t>
            </a:r>
            <a:r>
              <a:rPr lang="en-US" altLang="fa-IR" sz="1800" dirty="0">
                <a:sym typeface="Symbol" panose="05050102010706020507" pitchFamily="18" charset="2"/>
              </a:rPr>
              <a:t> </a:t>
            </a:r>
            <a:r>
              <a:rPr lang="en-US" altLang="fa-IR" sz="1800" i="1" dirty="0">
                <a:sym typeface="Symbol" panose="05050102010706020507" pitchFamily="18" charset="2"/>
              </a:rPr>
              <a:t>section</a:t>
            </a:r>
            <a:r>
              <a:rPr lang="en-US" altLang="fa-IR" sz="1800" dirty="0">
                <a:sym typeface="Symbol" panose="05050102010706020507" pitchFamily="18" charset="2"/>
              </a:rPr>
              <a:t> </a:t>
            </a:r>
            <a:r>
              <a:rPr lang="en-US" altLang="fa-IR" sz="2000" dirty="0">
                <a:sym typeface="Symbol" panose="05050102010706020507" pitchFamily="18" charset="2"/>
              </a:rPr>
              <a:t>]</a:t>
            </a:r>
            <a:r>
              <a:rPr lang="en-US" altLang="fa-IR" sz="1800" dirty="0">
                <a:sym typeface="Symbol" panose="05050102010706020507" pitchFamily="18" charset="2"/>
              </a:rPr>
              <a:t>   </a:t>
            </a:r>
            <a:br>
              <a:rPr lang="en-US" altLang="fa-IR" sz="1800" dirty="0">
                <a:sym typeface="Symbol" panose="05050102010706020507" pitchFamily="18" charset="2"/>
              </a:rPr>
            </a:br>
            <a:r>
              <a:rPr lang="en-US" altLang="fa-IR" sz="1800" dirty="0">
                <a:sym typeface="Symbol" panose="05050102010706020507" pitchFamily="18" charset="2"/>
              </a:rPr>
              <a:t>                           </a:t>
            </a:r>
            <a:r>
              <a:rPr lang="en-US" altLang="fa-IR" sz="1800" i="1" dirty="0">
                <a:sym typeface="Symbol" panose="05050102010706020507" pitchFamily="18" charset="2"/>
              </a:rPr>
              <a:t>s </a:t>
            </a:r>
            <a:r>
              <a:rPr lang="en-US" altLang="fa-IR" sz="1800" dirty="0">
                <a:sym typeface="Symbol" panose="05050102010706020507" pitchFamily="18" charset="2"/>
              </a:rPr>
              <a:t>= “Spring”  </a:t>
            </a:r>
            <a:r>
              <a:rPr lang="en-US" altLang="fa-IR" sz="1800" i="1" dirty="0">
                <a:sym typeface="Symbol" panose="05050102010706020507" pitchFamily="18" charset="2"/>
              </a:rPr>
              <a:t>y</a:t>
            </a:r>
            <a:r>
              <a:rPr lang="en-US" altLang="fa-IR" sz="1800" dirty="0">
                <a:sym typeface="Symbol" panose="05050102010706020507" pitchFamily="18" charset="2"/>
              </a:rPr>
              <a:t> </a:t>
            </a:r>
            <a:r>
              <a:rPr lang="en-US" altLang="fa-IR" sz="1800" i="1" dirty="0">
                <a:sym typeface="Symbol" panose="05050102010706020507" pitchFamily="18" charset="2"/>
              </a:rPr>
              <a:t>= </a:t>
            </a:r>
            <a:r>
              <a:rPr lang="en-US" altLang="fa-IR" sz="1800" dirty="0">
                <a:sym typeface="Symbol" panose="05050102010706020507" pitchFamily="18" charset="2"/>
              </a:rPr>
              <a:t>2010)}</a:t>
            </a:r>
          </a:p>
        </p:txBody>
      </p:sp>
      <p:sp>
        <p:nvSpPr>
          <p:cNvPr id="761861" name="Text Box 5"/>
          <p:cNvSpPr txBox="1">
            <a:spLocks noChangeArrowheads="1"/>
          </p:cNvSpPr>
          <p:nvPr/>
        </p:nvSpPr>
        <p:spPr bwMode="auto">
          <a:xfrm>
            <a:off x="868363" y="1079500"/>
            <a:ext cx="8102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fa-IR" sz="1800">
                <a:sym typeface="Symbol" panose="05050102010706020507" pitchFamily="18" charset="2"/>
              </a:rPr>
              <a:t>  Find the set of all courses taught in the Fall 2009 semester, or in </a:t>
            </a:r>
            <a:br>
              <a:rPr lang="en-US" altLang="fa-IR" sz="1800">
                <a:sym typeface="Symbol" panose="05050102010706020507" pitchFamily="18" charset="2"/>
              </a:rPr>
            </a:br>
            <a:r>
              <a:rPr lang="en-US" altLang="fa-IR" sz="1800">
                <a:sym typeface="Symbol" panose="05050102010706020507" pitchFamily="18" charset="2"/>
              </a:rPr>
              <a:t>    the Spring 2010 semester, or both</a:t>
            </a:r>
          </a:p>
        </p:txBody>
      </p:sp>
      <p:sp>
        <p:nvSpPr>
          <p:cNvPr id="761862" name="Text Box 6"/>
          <p:cNvSpPr txBox="1">
            <a:spLocks noChangeArrowheads="1"/>
          </p:cNvSpPr>
          <p:nvPr/>
        </p:nvSpPr>
        <p:spPr bwMode="auto">
          <a:xfrm>
            <a:off x="1554163" y="2090738"/>
            <a:ext cx="66627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endParaRPr lang="fa-IR" altLang="fa-IR" sz="1800">
              <a:sym typeface="Symbol" panose="05050102010706020507" pitchFamily="18" charset="2"/>
            </a:endParaRPr>
          </a:p>
        </p:txBody>
      </p:sp>
      <p:sp>
        <p:nvSpPr>
          <p:cNvPr id="761863" name="Text Box 7"/>
          <p:cNvSpPr txBox="1">
            <a:spLocks noChangeArrowheads="1"/>
          </p:cNvSpPr>
          <p:nvPr/>
        </p:nvSpPr>
        <p:spPr bwMode="auto">
          <a:xfrm>
            <a:off x="1338263" y="3055938"/>
            <a:ext cx="7134225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fa-IR" sz="1800" dirty="0"/>
              <a:t>This case can also be written as</a:t>
            </a:r>
            <a:br>
              <a:rPr lang="en-US" altLang="fa-IR" sz="1800" dirty="0"/>
            </a:br>
            <a:r>
              <a:rPr lang="en-US" altLang="fa-IR" sz="1800" dirty="0"/>
              <a:t>{</a:t>
            </a:r>
            <a:r>
              <a:rPr lang="en-US" altLang="fa-IR" sz="1800" i="1" dirty="0"/>
              <a:t>&lt;c&gt; </a:t>
            </a:r>
            <a:r>
              <a:rPr lang="en-US" altLang="fa-IR" sz="1800" dirty="0"/>
              <a:t>|</a:t>
            </a:r>
            <a:r>
              <a:rPr lang="en-US" altLang="fa-IR" sz="1800" i="1" dirty="0"/>
              <a:t>  </a:t>
            </a:r>
            <a:r>
              <a:rPr lang="en-US" altLang="fa-IR" sz="1800" dirty="0">
                <a:sym typeface="Symbol" panose="05050102010706020507" pitchFamily="18" charset="2"/>
              </a:rPr>
              <a:t></a:t>
            </a:r>
            <a:r>
              <a:rPr lang="en-US" altLang="fa-IR" sz="1800" i="1" dirty="0">
                <a:sym typeface="Symbol" panose="05050102010706020507" pitchFamily="18" charset="2"/>
              </a:rPr>
              <a:t> a, s, y, b, r, t  </a:t>
            </a:r>
            <a:r>
              <a:rPr lang="en-US" altLang="fa-IR" sz="1800" dirty="0">
                <a:sym typeface="Symbol" panose="05050102010706020507" pitchFamily="18" charset="2"/>
              </a:rPr>
              <a:t>( &lt;</a:t>
            </a:r>
            <a:r>
              <a:rPr lang="en-US" altLang="fa-IR" sz="1800" i="1" dirty="0">
                <a:sym typeface="Symbol" panose="05050102010706020507" pitchFamily="18" charset="2"/>
              </a:rPr>
              <a:t>c, a, s, y, b, r, t</a:t>
            </a:r>
            <a:r>
              <a:rPr lang="en-US" altLang="fa-IR" sz="1800" dirty="0">
                <a:sym typeface="Symbol" panose="05050102010706020507" pitchFamily="18" charset="2"/>
              </a:rPr>
              <a:t> &gt;</a:t>
            </a:r>
            <a:r>
              <a:rPr lang="en-US" altLang="fa-IR" sz="1800" i="1" dirty="0">
                <a:sym typeface="Symbol" panose="05050102010706020507" pitchFamily="18" charset="2"/>
              </a:rPr>
              <a:t> </a:t>
            </a:r>
            <a:r>
              <a:rPr lang="en-US" altLang="fa-IR" sz="1800" dirty="0">
                <a:sym typeface="Symbol" panose="05050102010706020507" pitchFamily="18" charset="2"/>
              </a:rPr>
              <a:t> </a:t>
            </a:r>
            <a:r>
              <a:rPr lang="en-US" altLang="fa-IR" sz="1800" i="1" dirty="0">
                <a:sym typeface="Symbol" panose="05050102010706020507" pitchFamily="18" charset="2"/>
              </a:rPr>
              <a:t>section  </a:t>
            </a:r>
            <a:r>
              <a:rPr lang="en-US" altLang="fa-IR" sz="1600" dirty="0">
                <a:sym typeface="Symbol" panose="05050102010706020507" pitchFamily="18" charset="2"/>
              </a:rPr>
              <a:t> </a:t>
            </a:r>
            <a:r>
              <a:rPr lang="en-US" altLang="fa-IR" sz="1800" dirty="0">
                <a:sym typeface="Symbol" panose="05050102010706020507" pitchFamily="18" charset="2"/>
              </a:rPr>
              <a:t> </a:t>
            </a:r>
            <a:br>
              <a:rPr lang="en-US" altLang="fa-IR" sz="1800" dirty="0">
                <a:sym typeface="Symbol" panose="05050102010706020507" pitchFamily="18" charset="2"/>
              </a:rPr>
            </a:br>
            <a:r>
              <a:rPr lang="en-US" altLang="fa-IR" sz="1800" dirty="0">
                <a:sym typeface="Symbol" panose="05050102010706020507" pitchFamily="18" charset="2"/>
              </a:rPr>
              <a:t>                    ( (</a:t>
            </a:r>
            <a:r>
              <a:rPr lang="en-US" altLang="fa-IR" sz="1800" i="1" dirty="0">
                <a:sym typeface="Symbol" panose="05050102010706020507" pitchFamily="18" charset="2"/>
              </a:rPr>
              <a:t>s </a:t>
            </a:r>
            <a:r>
              <a:rPr lang="en-US" altLang="fa-IR" sz="1800" dirty="0">
                <a:sym typeface="Symbol" panose="05050102010706020507" pitchFamily="18" charset="2"/>
              </a:rPr>
              <a:t>= “Fall”  </a:t>
            </a:r>
            <a:r>
              <a:rPr lang="en-US" altLang="fa-IR" sz="1800" i="1" dirty="0">
                <a:sym typeface="Symbol" panose="05050102010706020507" pitchFamily="18" charset="2"/>
              </a:rPr>
              <a:t>y</a:t>
            </a:r>
            <a:r>
              <a:rPr lang="en-US" altLang="fa-IR" sz="1800" dirty="0">
                <a:sym typeface="Symbol" panose="05050102010706020507" pitchFamily="18" charset="2"/>
              </a:rPr>
              <a:t> </a:t>
            </a:r>
            <a:r>
              <a:rPr lang="en-US" altLang="fa-IR" sz="1800" i="1" dirty="0">
                <a:sym typeface="Symbol" panose="05050102010706020507" pitchFamily="18" charset="2"/>
              </a:rPr>
              <a:t>= 2009</a:t>
            </a:r>
            <a:r>
              <a:rPr lang="en-US" altLang="fa-IR" sz="1800" dirty="0">
                <a:sym typeface="Symbol" panose="05050102010706020507" pitchFamily="18" charset="2"/>
              </a:rPr>
              <a:t> )  v (</a:t>
            </a:r>
            <a:r>
              <a:rPr lang="en-US" altLang="fa-IR" sz="1800" i="1" dirty="0">
                <a:sym typeface="Symbol" panose="05050102010706020507" pitchFamily="18" charset="2"/>
              </a:rPr>
              <a:t>s </a:t>
            </a:r>
            <a:r>
              <a:rPr lang="en-US" altLang="fa-IR" sz="1800" dirty="0">
                <a:sym typeface="Symbol" panose="05050102010706020507" pitchFamily="18" charset="2"/>
              </a:rPr>
              <a:t>= “Spring”  </a:t>
            </a:r>
            <a:r>
              <a:rPr lang="en-US" altLang="fa-IR" sz="1800" i="1" dirty="0">
                <a:sym typeface="Symbol" panose="05050102010706020507" pitchFamily="18" charset="2"/>
              </a:rPr>
              <a:t>y</a:t>
            </a:r>
            <a:r>
              <a:rPr lang="en-US" altLang="fa-IR" sz="1800" dirty="0">
                <a:sym typeface="Symbol" panose="05050102010706020507" pitchFamily="18" charset="2"/>
              </a:rPr>
              <a:t> </a:t>
            </a:r>
            <a:r>
              <a:rPr lang="en-US" altLang="fa-IR" sz="1800" i="1" dirty="0">
                <a:sym typeface="Symbol" panose="05050102010706020507" pitchFamily="18" charset="2"/>
              </a:rPr>
              <a:t>= </a:t>
            </a:r>
            <a:r>
              <a:rPr lang="en-US" altLang="fa-IR" sz="1800" dirty="0">
                <a:sym typeface="Symbol" panose="05050102010706020507" pitchFamily="18" charset="2"/>
              </a:rPr>
              <a:t>2010))}</a:t>
            </a:r>
          </a:p>
        </p:txBody>
      </p:sp>
      <p:sp>
        <p:nvSpPr>
          <p:cNvPr id="761864" name="Text Box 8"/>
          <p:cNvSpPr txBox="1">
            <a:spLocks noChangeArrowheads="1"/>
          </p:cNvSpPr>
          <p:nvPr/>
        </p:nvSpPr>
        <p:spPr bwMode="auto">
          <a:xfrm>
            <a:off x="758825" y="4044950"/>
            <a:ext cx="8102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fa-IR" sz="1800">
                <a:sym typeface="Symbol" panose="05050102010706020507" pitchFamily="18" charset="2"/>
              </a:rPr>
              <a:t>  Find the set of all courses taught in the Fall 2009 semester, and in </a:t>
            </a:r>
            <a:br>
              <a:rPr lang="en-US" altLang="fa-IR" sz="1800">
                <a:sym typeface="Symbol" panose="05050102010706020507" pitchFamily="18" charset="2"/>
              </a:rPr>
            </a:br>
            <a:r>
              <a:rPr lang="en-US" altLang="fa-IR" sz="1800">
                <a:sym typeface="Symbol" panose="05050102010706020507" pitchFamily="18" charset="2"/>
              </a:rPr>
              <a:t>    the Spring 2010 semester</a:t>
            </a:r>
          </a:p>
        </p:txBody>
      </p:sp>
      <p:sp>
        <p:nvSpPr>
          <p:cNvPr id="761865" name="Text Box 9"/>
          <p:cNvSpPr txBox="1">
            <a:spLocks noChangeArrowheads="1"/>
          </p:cNvSpPr>
          <p:nvPr/>
        </p:nvSpPr>
        <p:spPr bwMode="auto">
          <a:xfrm>
            <a:off x="1244600" y="4883150"/>
            <a:ext cx="71342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fa-IR" sz="1800" dirty="0"/>
              <a:t>{</a:t>
            </a:r>
            <a:r>
              <a:rPr lang="en-US" altLang="fa-IR" sz="1800" i="1" dirty="0"/>
              <a:t>&lt;c&gt; </a:t>
            </a:r>
            <a:r>
              <a:rPr lang="en-US" altLang="fa-IR" sz="1800" dirty="0"/>
              <a:t>|</a:t>
            </a:r>
            <a:r>
              <a:rPr lang="en-US" altLang="fa-IR" sz="1800" i="1" dirty="0"/>
              <a:t>  </a:t>
            </a:r>
            <a:r>
              <a:rPr lang="en-US" altLang="fa-IR" sz="1800" dirty="0">
                <a:sym typeface="Symbol" panose="05050102010706020507" pitchFamily="18" charset="2"/>
              </a:rPr>
              <a:t></a:t>
            </a:r>
            <a:r>
              <a:rPr lang="en-US" altLang="fa-IR" sz="1800" i="1" dirty="0">
                <a:sym typeface="Symbol" panose="05050102010706020507" pitchFamily="18" charset="2"/>
              </a:rPr>
              <a:t> a, s, y, b, r, t  </a:t>
            </a:r>
            <a:r>
              <a:rPr lang="en-US" altLang="fa-IR" sz="1800" dirty="0">
                <a:sym typeface="Symbol" panose="05050102010706020507" pitchFamily="18" charset="2"/>
              </a:rPr>
              <a:t>( &lt;</a:t>
            </a:r>
            <a:r>
              <a:rPr lang="en-US" altLang="fa-IR" sz="1800" i="1" dirty="0">
                <a:sym typeface="Symbol" panose="05050102010706020507" pitchFamily="18" charset="2"/>
              </a:rPr>
              <a:t>c, a, s, y, b, r, t</a:t>
            </a:r>
            <a:r>
              <a:rPr lang="en-US" altLang="fa-IR" sz="1800" dirty="0">
                <a:sym typeface="Symbol" panose="05050102010706020507" pitchFamily="18" charset="2"/>
              </a:rPr>
              <a:t> &gt;</a:t>
            </a:r>
            <a:r>
              <a:rPr lang="en-US" altLang="fa-IR" sz="1800" i="1" dirty="0">
                <a:sym typeface="Symbol" panose="05050102010706020507" pitchFamily="18" charset="2"/>
              </a:rPr>
              <a:t> </a:t>
            </a:r>
            <a:r>
              <a:rPr lang="en-US" altLang="fa-IR" sz="1800" dirty="0">
                <a:sym typeface="Symbol" panose="05050102010706020507" pitchFamily="18" charset="2"/>
              </a:rPr>
              <a:t> </a:t>
            </a:r>
            <a:r>
              <a:rPr lang="en-US" altLang="fa-IR" sz="1800" i="1" dirty="0">
                <a:sym typeface="Symbol" panose="05050102010706020507" pitchFamily="18" charset="2"/>
              </a:rPr>
              <a:t>section  </a:t>
            </a:r>
            <a:r>
              <a:rPr lang="en-US" altLang="fa-IR" sz="1800" dirty="0">
                <a:sym typeface="Symbol" panose="05050102010706020507" pitchFamily="18" charset="2"/>
              </a:rPr>
              <a:t>  </a:t>
            </a:r>
            <a:br>
              <a:rPr lang="en-US" altLang="fa-IR" sz="1800" dirty="0">
                <a:sym typeface="Symbol" panose="05050102010706020507" pitchFamily="18" charset="2"/>
              </a:rPr>
            </a:br>
            <a:r>
              <a:rPr lang="en-US" altLang="fa-IR" sz="1800" dirty="0">
                <a:sym typeface="Symbol" panose="05050102010706020507" pitchFamily="18" charset="2"/>
              </a:rPr>
              <a:t>                           </a:t>
            </a:r>
            <a:r>
              <a:rPr lang="en-US" altLang="fa-IR" sz="1800" i="1" dirty="0">
                <a:sym typeface="Symbol" panose="05050102010706020507" pitchFamily="18" charset="2"/>
              </a:rPr>
              <a:t>s </a:t>
            </a:r>
            <a:r>
              <a:rPr lang="en-US" altLang="fa-IR" sz="1800" dirty="0">
                <a:sym typeface="Symbol" panose="05050102010706020507" pitchFamily="18" charset="2"/>
              </a:rPr>
              <a:t>= “Fall”  </a:t>
            </a:r>
            <a:r>
              <a:rPr lang="en-US" altLang="fa-IR" sz="1800" i="1" dirty="0">
                <a:sym typeface="Symbol" panose="05050102010706020507" pitchFamily="18" charset="2"/>
              </a:rPr>
              <a:t>y</a:t>
            </a:r>
            <a:r>
              <a:rPr lang="en-US" altLang="fa-IR" sz="1800" dirty="0">
                <a:sym typeface="Symbol" panose="05050102010706020507" pitchFamily="18" charset="2"/>
              </a:rPr>
              <a:t> </a:t>
            </a:r>
            <a:r>
              <a:rPr lang="en-US" altLang="fa-IR" sz="1800" i="1" dirty="0">
                <a:sym typeface="Symbol" panose="05050102010706020507" pitchFamily="18" charset="2"/>
              </a:rPr>
              <a:t>= 2009</a:t>
            </a:r>
            <a:r>
              <a:rPr lang="en-US" altLang="fa-IR" sz="1800" dirty="0">
                <a:sym typeface="Symbol" panose="05050102010706020507" pitchFamily="18" charset="2"/>
              </a:rPr>
              <a:t> )</a:t>
            </a:r>
            <a:br>
              <a:rPr lang="en-US" altLang="fa-IR" sz="1800" dirty="0">
                <a:sym typeface="Symbol" panose="05050102010706020507" pitchFamily="18" charset="2"/>
              </a:rPr>
            </a:br>
            <a:r>
              <a:rPr lang="en-US" altLang="fa-IR" sz="1800" dirty="0">
                <a:sym typeface="Symbol" panose="05050102010706020507" pitchFamily="18" charset="2"/>
              </a:rPr>
              <a:t>          </a:t>
            </a:r>
            <a:r>
              <a:rPr lang="en-US" altLang="fa-IR" sz="1800" i="1" dirty="0">
                <a:sym typeface="Symbol" panose="05050102010706020507" pitchFamily="18" charset="2"/>
              </a:rPr>
              <a:t>a, s, y, b, r, t </a:t>
            </a:r>
            <a:r>
              <a:rPr lang="en-US" altLang="fa-IR" sz="1800" dirty="0">
                <a:sym typeface="Symbol" panose="05050102010706020507" pitchFamily="18" charset="2"/>
              </a:rPr>
              <a:t>( &lt;</a:t>
            </a:r>
            <a:r>
              <a:rPr lang="en-US" altLang="fa-IR" sz="1800" i="1" dirty="0">
                <a:sym typeface="Symbol" panose="05050102010706020507" pitchFamily="18" charset="2"/>
              </a:rPr>
              <a:t>c, a, s, y, b</a:t>
            </a:r>
            <a:r>
              <a:rPr lang="en-US" altLang="fa-IR" sz="1800" i="1">
                <a:sym typeface="Symbol" panose="05050102010706020507" pitchFamily="18" charset="2"/>
              </a:rPr>
              <a:t>, r, t</a:t>
            </a:r>
            <a:r>
              <a:rPr lang="en-US" altLang="fa-IR" sz="1800">
                <a:sym typeface="Symbol" panose="05050102010706020507" pitchFamily="18" charset="2"/>
              </a:rPr>
              <a:t> </a:t>
            </a:r>
            <a:r>
              <a:rPr lang="en-US" altLang="fa-IR" sz="1800" dirty="0">
                <a:sym typeface="Symbol" panose="05050102010706020507" pitchFamily="18" charset="2"/>
              </a:rPr>
              <a:t>&gt;</a:t>
            </a:r>
            <a:r>
              <a:rPr lang="en-US" altLang="fa-IR" sz="1800" i="1" dirty="0">
                <a:sym typeface="Symbol" panose="05050102010706020507" pitchFamily="18" charset="2"/>
              </a:rPr>
              <a:t> </a:t>
            </a:r>
            <a:r>
              <a:rPr lang="en-US" altLang="fa-IR" sz="1800" dirty="0">
                <a:sym typeface="Symbol" panose="05050102010706020507" pitchFamily="18" charset="2"/>
              </a:rPr>
              <a:t> </a:t>
            </a:r>
            <a:r>
              <a:rPr lang="en-US" altLang="fa-IR" sz="1800" i="1" dirty="0">
                <a:sym typeface="Symbol" panose="05050102010706020507" pitchFamily="18" charset="2"/>
              </a:rPr>
              <a:t>section</a:t>
            </a:r>
            <a:r>
              <a:rPr lang="en-US" altLang="fa-IR" sz="1800" dirty="0">
                <a:sym typeface="Symbol" panose="05050102010706020507" pitchFamily="18" charset="2"/>
              </a:rPr>
              <a:t> ]   </a:t>
            </a:r>
            <a:br>
              <a:rPr lang="en-US" altLang="fa-IR" sz="1800" dirty="0">
                <a:sym typeface="Symbol" panose="05050102010706020507" pitchFamily="18" charset="2"/>
              </a:rPr>
            </a:br>
            <a:r>
              <a:rPr lang="en-US" altLang="fa-IR" sz="1800" dirty="0">
                <a:sym typeface="Symbol" panose="05050102010706020507" pitchFamily="18" charset="2"/>
              </a:rPr>
              <a:t>                           </a:t>
            </a:r>
            <a:r>
              <a:rPr lang="en-US" altLang="fa-IR" sz="1800" i="1" dirty="0">
                <a:sym typeface="Symbol" panose="05050102010706020507" pitchFamily="18" charset="2"/>
              </a:rPr>
              <a:t>s </a:t>
            </a:r>
            <a:r>
              <a:rPr lang="en-US" altLang="fa-IR" sz="1800" dirty="0">
                <a:sym typeface="Symbol" panose="05050102010706020507" pitchFamily="18" charset="2"/>
              </a:rPr>
              <a:t>= “Spring”  </a:t>
            </a:r>
            <a:r>
              <a:rPr lang="en-US" altLang="fa-IR" sz="1800" i="1" dirty="0">
                <a:sym typeface="Symbol" panose="05050102010706020507" pitchFamily="18" charset="2"/>
              </a:rPr>
              <a:t>y</a:t>
            </a:r>
            <a:r>
              <a:rPr lang="en-US" altLang="fa-IR" sz="1800" dirty="0">
                <a:sym typeface="Symbol" panose="05050102010706020507" pitchFamily="18" charset="2"/>
              </a:rPr>
              <a:t> </a:t>
            </a:r>
            <a:r>
              <a:rPr lang="en-US" altLang="fa-IR" sz="1800" i="1" dirty="0">
                <a:sym typeface="Symbol" panose="05050102010706020507" pitchFamily="18" charset="2"/>
              </a:rPr>
              <a:t>= </a:t>
            </a:r>
            <a:r>
              <a:rPr lang="en-US" altLang="fa-IR" sz="1800" dirty="0">
                <a:sym typeface="Symbol" panose="05050102010706020507" pitchFamily="18" charset="2"/>
              </a:rPr>
              <a:t>2010)}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1860" grpId="0" autoUpdateAnimBg="0"/>
      <p:bldP spid="761861" grpId="0" autoUpdateAnimBg="0"/>
      <p:bldP spid="761862" grpId="0" autoUpdateAnimBg="0"/>
      <p:bldP spid="761863" grpId="0" autoUpdateAnimBg="0"/>
      <p:bldP spid="761864" grpId="0" autoUpdateAnimBg="0"/>
      <p:bldP spid="761865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Safety of Expressions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1538" y="1165225"/>
            <a:ext cx="7848600" cy="4876800"/>
          </a:xfrm>
        </p:spPr>
        <p:txBody>
          <a:bodyPr/>
          <a:lstStyle/>
          <a:p>
            <a:pPr>
              <a:buFont typeface="Monotype Sorts" pitchFamily="2" charset="2"/>
              <a:buNone/>
              <a:tabLst>
                <a:tab pos="635000" algn="l"/>
                <a:tab pos="3195638" algn="ctr"/>
              </a:tabLst>
            </a:pPr>
            <a:r>
              <a:rPr lang="en-US" altLang="fa-IR" sz="1800"/>
              <a:t>The expression:</a:t>
            </a:r>
          </a:p>
          <a:p>
            <a:pPr>
              <a:buFont typeface="Monotype Sorts" pitchFamily="2" charset="2"/>
              <a:buNone/>
              <a:tabLst>
                <a:tab pos="635000" algn="l"/>
                <a:tab pos="3195638" algn="ctr"/>
              </a:tabLst>
            </a:pPr>
            <a:r>
              <a:rPr lang="en-US" altLang="fa-IR" sz="1800"/>
              <a:t>			{ </a:t>
            </a:r>
            <a:r>
              <a:rPr lang="en-US" altLang="fa-IR" sz="1800">
                <a:sym typeface="Symbol" panose="05050102010706020507" pitchFamily="18" charset="2"/>
              </a:rPr>
              <a:t> </a:t>
            </a:r>
            <a:r>
              <a:rPr lang="en-US" altLang="fa-IR" sz="1800" i="1">
                <a:sym typeface="Symbol" panose="05050102010706020507" pitchFamily="18" charset="2"/>
              </a:rPr>
              <a:t>x</a:t>
            </a:r>
            <a:r>
              <a:rPr lang="en-US" altLang="fa-IR" sz="1900" baseline="-25000">
                <a:sym typeface="Symbol" panose="05050102010706020507" pitchFamily="18" charset="2"/>
              </a:rPr>
              <a:t>1</a:t>
            </a:r>
            <a:r>
              <a:rPr lang="en-US" altLang="fa-IR" sz="1800" i="1">
                <a:sym typeface="Symbol" panose="05050102010706020507" pitchFamily="18" charset="2"/>
              </a:rPr>
              <a:t>, x</a:t>
            </a:r>
            <a:r>
              <a:rPr lang="en-US" altLang="fa-IR" sz="1900" baseline="-25000">
                <a:sym typeface="Symbol" panose="05050102010706020507" pitchFamily="18" charset="2"/>
              </a:rPr>
              <a:t>2</a:t>
            </a:r>
            <a:r>
              <a:rPr lang="en-US" altLang="fa-IR" sz="1800" i="1">
                <a:sym typeface="Symbol" panose="05050102010706020507" pitchFamily="18" charset="2"/>
              </a:rPr>
              <a:t>, …, x</a:t>
            </a:r>
            <a:r>
              <a:rPr lang="en-US" altLang="fa-IR" sz="1900" i="1" baseline="-25000">
                <a:sym typeface="Symbol" panose="05050102010706020507" pitchFamily="18" charset="2"/>
              </a:rPr>
              <a:t>n</a:t>
            </a:r>
            <a:r>
              <a:rPr lang="en-US" altLang="fa-IR" sz="1800">
                <a:sym typeface="Symbol" panose="05050102010706020507" pitchFamily="18" charset="2"/>
              </a:rPr>
              <a:t>  | </a:t>
            </a:r>
            <a:r>
              <a:rPr lang="en-US" altLang="fa-IR" sz="1800" i="1">
                <a:sym typeface="Symbol" panose="05050102010706020507" pitchFamily="18" charset="2"/>
              </a:rPr>
              <a:t>P </a:t>
            </a:r>
            <a:r>
              <a:rPr lang="en-US" altLang="fa-IR" sz="1800">
                <a:sym typeface="Symbol" panose="05050102010706020507" pitchFamily="18" charset="2"/>
              </a:rPr>
              <a:t>(</a:t>
            </a:r>
            <a:r>
              <a:rPr lang="en-US" altLang="fa-IR" sz="1800" i="1">
                <a:sym typeface="Symbol" panose="05050102010706020507" pitchFamily="18" charset="2"/>
              </a:rPr>
              <a:t>x</a:t>
            </a:r>
            <a:r>
              <a:rPr lang="en-US" altLang="fa-IR" sz="1900" baseline="-25000">
                <a:sym typeface="Symbol" panose="05050102010706020507" pitchFamily="18" charset="2"/>
              </a:rPr>
              <a:t>1</a:t>
            </a:r>
            <a:r>
              <a:rPr lang="en-US" altLang="fa-IR" sz="1800">
                <a:sym typeface="Symbol" panose="05050102010706020507" pitchFamily="18" charset="2"/>
              </a:rPr>
              <a:t>, </a:t>
            </a:r>
            <a:r>
              <a:rPr lang="en-US" altLang="fa-IR" sz="1800" i="1">
                <a:sym typeface="Symbol" panose="05050102010706020507" pitchFamily="18" charset="2"/>
              </a:rPr>
              <a:t>x</a:t>
            </a:r>
            <a:r>
              <a:rPr lang="en-US" altLang="fa-IR" sz="1900" baseline="-25000">
                <a:sym typeface="Symbol" panose="05050102010706020507" pitchFamily="18" charset="2"/>
              </a:rPr>
              <a:t>2</a:t>
            </a:r>
            <a:r>
              <a:rPr lang="en-US" altLang="fa-IR" sz="1800" i="1">
                <a:sym typeface="Symbol" panose="05050102010706020507" pitchFamily="18" charset="2"/>
              </a:rPr>
              <a:t>, …, x</a:t>
            </a:r>
            <a:r>
              <a:rPr lang="en-US" altLang="fa-IR" sz="1900" i="1" baseline="-25000">
                <a:sym typeface="Symbol" panose="05050102010706020507" pitchFamily="18" charset="2"/>
              </a:rPr>
              <a:t>n </a:t>
            </a:r>
            <a:r>
              <a:rPr lang="en-US" altLang="fa-IR" sz="1800">
                <a:sym typeface="Symbol" panose="05050102010706020507" pitchFamily="18" charset="2"/>
              </a:rPr>
              <a:t>)}</a:t>
            </a:r>
            <a:br>
              <a:rPr lang="en-US" altLang="fa-IR" sz="1800">
                <a:sym typeface="Symbol" panose="05050102010706020507" pitchFamily="18" charset="2"/>
              </a:rPr>
            </a:br>
            <a:endParaRPr lang="en-US" altLang="fa-IR" sz="1800"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  <a:tabLst>
                <a:tab pos="635000" algn="l"/>
                <a:tab pos="3195638" algn="ctr"/>
              </a:tabLst>
            </a:pPr>
            <a:r>
              <a:rPr lang="en-US" altLang="fa-IR" sz="1800">
                <a:sym typeface="Symbol" panose="05050102010706020507" pitchFamily="18" charset="2"/>
              </a:rPr>
              <a:t>is safe if all of the following hold:</a:t>
            </a:r>
          </a:p>
          <a:p>
            <a:pPr>
              <a:buFont typeface="Arial" panose="020B0604020202020204" pitchFamily="34" charset="0"/>
              <a:buAutoNum type="arabicPeriod"/>
              <a:tabLst>
                <a:tab pos="635000" algn="l"/>
                <a:tab pos="3195638" algn="ctr"/>
              </a:tabLst>
            </a:pPr>
            <a:r>
              <a:rPr lang="en-US" altLang="fa-IR" sz="1800">
                <a:sym typeface="Symbol" panose="05050102010706020507" pitchFamily="18" charset="2"/>
              </a:rPr>
              <a:t>All values that appear in tuples of the expression are values 	from </a:t>
            </a:r>
            <a:r>
              <a:rPr lang="en-US" altLang="fa-IR" sz="1800" i="1">
                <a:solidFill>
                  <a:schemeClr val="tx2"/>
                </a:solidFill>
                <a:sym typeface="Symbol" panose="05050102010706020507" pitchFamily="18" charset="2"/>
              </a:rPr>
              <a:t>dom </a:t>
            </a:r>
            <a:r>
              <a:rPr lang="en-US" altLang="fa-IR" sz="1800">
                <a:sym typeface="Symbol" panose="05050102010706020507" pitchFamily="18" charset="2"/>
              </a:rPr>
              <a:t>(</a:t>
            </a:r>
            <a:r>
              <a:rPr lang="en-US" altLang="fa-IR" sz="1800" i="1">
                <a:sym typeface="Symbol" panose="05050102010706020507" pitchFamily="18" charset="2"/>
              </a:rPr>
              <a:t>P </a:t>
            </a:r>
            <a:r>
              <a:rPr lang="en-US" altLang="fa-IR" sz="1800">
                <a:sym typeface="Symbol" panose="05050102010706020507" pitchFamily="18" charset="2"/>
              </a:rPr>
              <a:t>) (that is, the values appear either in </a:t>
            </a:r>
            <a:r>
              <a:rPr lang="en-US" altLang="fa-IR" sz="1800" i="1">
                <a:sym typeface="Symbol" panose="05050102010706020507" pitchFamily="18" charset="2"/>
              </a:rPr>
              <a:t>P</a:t>
            </a:r>
            <a:r>
              <a:rPr lang="en-US" altLang="fa-IR" sz="1800">
                <a:sym typeface="Symbol" panose="05050102010706020507" pitchFamily="18" charset="2"/>
              </a:rPr>
              <a:t> or in a tuple of a 	relation mentioned in </a:t>
            </a:r>
            <a:r>
              <a:rPr lang="en-US" altLang="fa-IR" sz="1800" i="1">
                <a:sym typeface="Symbol" panose="05050102010706020507" pitchFamily="18" charset="2"/>
              </a:rPr>
              <a:t>P </a:t>
            </a:r>
            <a:r>
              <a:rPr lang="en-US" altLang="fa-IR" sz="1800">
                <a:sym typeface="Symbol" panose="05050102010706020507" pitchFamily="18" charset="2"/>
              </a:rPr>
              <a:t>).</a:t>
            </a:r>
          </a:p>
          <a:p>
            <a:pPr>
              <a:buFont typeface="Arial" panose="020B0604020202020204" pitchFamily="34" charset="0"/>
              <a:buAutoNum type="arabicPeriod"/>
              <a:tabLst>
                <a:tab pos="635000" algn="l"/>
                <a:tab pos="3195638" algn="ctr"/>
              </a:tabLst>
            </a:pPr>
            <a:r>
              <a:rPr lang="en-US" altLang="fa-IR" sz="1800">
                <a:sym typeface="Symbol" panose="05050102010706020507" pitchFamily="18" charset="2"/>
              </a:rPr>
              <a:t>For every “there exists” subformula of the form  </a:t>
            </a:r>
            <a:r>
              <a:rPr lang="en-US" altLang="fa-IR" sz="1800" i="1">
                <a:sym typeface="Symbol" panose="05050102010706020507" pitchFamily="18" charset="2"/>
              </a:rPr>
              <a:t>x</a:t>
            </a:r>
            <a:r>
              <a:rPr lang="en-US" altLang="fa-IR" sz="1800">
                <a:sym typeface="Symbol" panose="05050102010706020507" pitchFamily="18" charset="2"/>
              </a:rPr>
              <a:t> (</a:t>
            </a:r>
            <a:r>
              <a:rPr lang="en-US" altLang="fa-IR" sz="1800" i="1">
                <a:sym typeface="Symbol" panose="05050102010706020507" pitchFamily="18" charset="2"/>
              </a:rPr>
              <a:t>P</a:t>
            </a:r>
            <a:r>
              <a:rPr lang="en-US" altLang="fa-IR" sz="1900" baseline="-25000">
                <a:sym typeface="Symbol" panose="05050102010706020507" pitchFamily="18" charset="2"/>
              </a:rPr>
              <a:t>1</a:t>
            </a:r>
            <a:r>
              <a:rPr lang="en-US" altLang="fa-IR" sz="1800">
                <a:sym typeface="Symbol" panose="05050102010706020507" pitchFamily="18" charset="2"/>
              </a:rPr>
              <a:t>(</a:t>
            </a:r>
            <a:r>
              <a:rPr lang="en-US" altLang="fa-IR" sz="1800" i="1">
                <a:sym typeface="Symbol" panose="05050102010706020507" pitchFamily="18" charset="2"/>
              </a:rPr>
              <a:t>x </a:t>
            </a:r>
            <a:r>
              <a:rPr lang="en-US" altLang="fa-IR" sz="1800">
                <a:sym typeface="Symbol" panose="05050102010706020507" pitchFamily="18" charset="2"/>
              </a:rPr>
              <a:t>)), the 	subformula is true if and only if there is a value of </a:t>
            </a:r>
            <a:r>
              <a:rPr lang="en-US" altLang="fa-IR" sz="1800" i="1">
                <a:sym typeface="Symbol" panose="05050102010706020507" pitchFamily="18" charset="2"/>
              </a:rPr>
              <a:t>x</a:t>
            </a:r>
            <a:r>
              <a:rPr lang="en-US" altLang="fa-IR" sz="1800">
                <a:sym typeface="Symbol" panose="05050102010706020507" pitchFamily="18" charset="2"/>
              </a:rPr>
              <a:t> in </a:t>
            </a:r>
            <a:r>
              <a:rPr lang="en-US" altLang="fa-IR" sz="1800" i="1">
                <a:sym typeface="Symbol" panose="05050102010706020507" pitchFamily="18" charset="2"/>
              </a:rPr>
              <a:t>dom </a:t>
            </a:r>
            <a:r>
              <a:rPr lang="en-US" altLang="fa-IR" sz="1800">
                <a:sym typeface="Symbol" panose="05050102010706020507" pitchFamily="18" charset="2"/>
              </a:rPr>
              <a:t>(</a:t>
            </a:r>
            <a:r>
              <a:rPr lang="en-US" altLang="fa-IR" sz="1800" i="1">
                <a:sym typeface="Symbol" panose="05050102010706020507" pitchFamily="18" charset="2"/>
              </a:rPr>
              <a:t>P</a:t>
            </a:r>
            <a:r>
              <a:rPr lang="en-US" altLang="fa-IR" sz="1900" baseline="-25000">
                <a:sym typeface="Symbol" panose="05050102010706020507" pitchFamily="18" charset="2"/>
              </a:rPr>
              <a:t>1</a:t>
            </a:r>
            <a:r>
              <a:rPr lang="en-US" altLang="fa-IR" sz="1800">
                <a:sym typeface="Symbol" panose="05050102010706020507" pitchFamily="18" charset="2"/>
              </a:rPr>
              <a:t>)	such that </a:t>
            </a:r>
            <a:r>
              <a:rPr lang="en-US" altLang="fa-IR" sz="1800" i="1">
                <a:sym typeface="Symbol" panose="05050102010706020507" pitchFamily="18" charset="2"/>
              </a:rPr>
              <a:t>P</a:t>
            </a:r>
            <a:r>
              <a:rPr lang="en-US" altLang="fa-IR" sz="1900" baseline="-25000">
                <a:sym typeface="Symbol" panose="05050102010706020507" pitchFamily="18" charset="2"/>
              </a:rPr>
              <a:t>1</a:t>
            </a:r>
            <a:r>
              <a:rPr lang="en-US" altLang="fa-IR" sz="1800">
                <a:sym typeface="Symbol" panose="05050102010706020507" pitchFamily="18" charset="2"/>
              </a:rPr>
              <a:t>(</a:t>
            </a:r>
            <a:r>
              <a:rPr lang="en-US" altLang="fa-IR" sz="1800" i="1">
                <a:sym typeface="Symbol" panose="05050102010706020507" pitchFamily="18" charset="2"/>
              </a:rPr>
              <a:t>x </a:t>
            </a:r>
            <a:r>
              <a:rPr lang="en-US" altLang="fa-IR" sz="1800">
                <a:sym typeface="Symbol" panose="05050102010706020507" pitchFamily="18" charset="2"/>
              </a:rPr>
              <a:t>) is true.</a:t>
            </a:r>
          </a:p>
          <a:p>
            <a:pPr>
              <a:buFont typeface="Arial" panose="020B0604020202020204" pitchFamily="34" charset="0"/>
              <a:buAutoNum type="arabicPeriod"/>
              <a:tabLst>
                <a:tab pos="635000" algn="l"/>
                <a:tab pos="3195638" algn="ctr"/>
              </a:tabLst>
            </a:pPr>
            <a:r>
              <a:rPr lang="en-US" altLang="fa-IR" sz="1800">
                <a:sym typeface="Symbol" panose="05050102010706020507" pitchFamily="18" charset="2"/>
              </a:rPr>
              <a:t>For every “for all” subformula of the form </a:t>
            </a:r>
            <a:r>
              <a:rPr lang="en-US" altLang="fa-IR" sz="2000" baseline="-25000">
                <a:sym typeface="Symbol" panose="05050102010706020507" pitchFamily="18" charset="2"/>
              </a:rPr>
              <a:t>x</a:t>
            </a:r>
            <a:r>
              <a:rPr lang="en-US" altLang="fa-IR" sz="1800">
                <a:sym typeface="Symbol" panose="05050102010706020507" pitchFamily="18" charset="2"/>
              </a:rPr>
              <a:t> (</a:t>
            </a:r>
            <a:r>
              <a:rPr lang="en-US" altLang="fa-IR" sz="1800" i="1">
                <a:sym typeface="Symbol" panose="05050102010706020507" pitchFamily="18" charset="2"/>
              </a:rPr>
              <a:t>P</a:t>
            </a:r>
            <a:r>
              <a:rPr lang="en-US" altLang="fa-IR" sz="1900" baseline="-25000">
                <a:sym typeface="Symbol" panose="05050102010706020507" pitchFamily="18" charset="2"/>
              </a:rPr>
              <a:t>1</a:t>
            </a:r>
            <a:r>
              <a:rPr lang="en-US" altLang="fa-IR" sz="1800">
                <a:sym typeface="Symbol" panose="05050102010706020507" pitchFamily="18" charset="2"/>
              </a:rPr>
              <a:t> (</a:t>
            </a:r>
            <a:r>
              <a:rPr lang="en-US" altLang="fa-IR" sz="1800" i="1">
                <a:sym typeface="Symbol" panose="05050102010706020507" pitchFamily="18" charset="2"/>
              </a:rPr>
              <a:t>x </a:t>
            </a:r>
            <a:r>
              <a:rPr lang="en-US" altLang="fa-IR" sz="1800">
                <a:sym typeface="Symbol" panose="05050102010706020507" pitchFamily="18" charset="2"/>
              </a:rPr>
              <a:t>)), the subformula is true if and only if </a:t>
            </a:r>
            <a:r>
              <a:rPr lang="en-US" altLang="fa-IR" sz="1800" i="1">
                <a:sym typeface="Symbol" panose="05050102010706020507" pitchFamily="18" charset="2"/>
              </a:rPr>
              <a:t>P</a:t>
            </a:r>
            <a:r>
              <a:rPr lang="en-US" altLang="fa-IR" sz="1900" baseline="-25000">
                <a:sym typeface="Symbol" panose="05050102010706020507" pitchFamily="18" charset="2"/>
              </a:rPr>
              <a:t>1</a:t>
            </a:r>
            <a:r>
              <a:rPr lang="en-US" altLang="fa-IR" sz="1800">
                <a:sym typeface="Symbol" panose="05050102010706020507" pitchFamily="18" charset="2"/>
              </a:rPr>
              <a:t>(</a:t>
            </a:r>
            <a:r>
              <a:rPr lang="en-US" altLang="fa-IR" sz="1800" i="1">
                <a:sym typeface="Symbol" panose="05050102010706020507" pitchFamily="18" charset="2"/>
              </a:rPr>
              <a:t>x </a:t>
            </a:r>
            <a:r>
              <a:rPr lang="en-US" altLang="fa-IR" sz="1800">
                <a:sym typeface="Symbol" panose="05050102010706020507" pitchFamily="18" charset="2"/>
              </a:rPr>
              <a:t>) is true for all values </a:t>
            </a:r>
            <a:r>
              <a:rPr lang="en-US" altLang="fa-IR" sz="1800" i="1">
                <a:sym typeface="Symbol" panose="05050102010706020507" pitchFamily="18" charset="2"/>
              </a:rPr>
              <a:t>x</a:t>
            </a:r>
            <a:r>
              <a:rPr lang="en-US" altLang="fa-IR" sz="1800">
                <a:sym typeface="Symbol" panose="05050102010706020507" pitchFamily="18" charset="2"/>
              </a:rPr>
              <a:t>  from </a:t>
            </a:r>
            <a:r>
              <a:rPr lang="en-US" altLang="fa-IR" sz="1800" i="1">
                <a:sym typeface="Symbol" panose="05050102010706020507" pitchFamily="18" charset="2"/>
              </a:rPr>
              <a:t>dom </a:t>
            </a:r>
            <a:r>
              <a:rPr lang="en-US" altLang="fa-IR" sz="1800">
                <a:sym typeface="Symbol" panose="05050102010706020507" pitchFamily="18" charset="2"/>
              </a:rPr>
              <a:t>(</a:t>
            </a:r>
            <a:r>
              <a:rPr lang="en-US" altLang="fa-IR" sz="1800" i="1">
                <a:sym typeface="Symbol" panose="05050102010706020507" pitchFamily="18" charset="2"/>
              </a:rPr>
              <a:t>P</a:t>
            </a:r>
            <a:r>
              <a:rPr lang="en-US" altLang="fa-IR" sz="1900" baseline="-25000">
                <a:sym typeface="Symbol" panose="05050102010706020507" pitchFamily="18" charset="2"/>
              </a:rPr>
              <a:t>1</a:t>
            </a:r>
            <a:r>
              <a:rPr lang="en-US" altLang="fa-IR" sz="1800">
                <a:sym typeface="Symbol" panose="05050102010706020507" pitchFamily="18" charset="2"/>
              </a:rPr>
              <a:t>).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Project Operation – Example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25" y="1077913"/>
            <a:ext cx="2441575" cy="411162"/>
          </a:xfrm>
        </p:spPr>
        <p:txBody>
          <a:bodyPr/>
          <a:lstStyle/>
          <a:p>
            <a:r>
              <a:rPr lang="en-US" altLang="fa-IR" sz="1800"/>
              <a:t>Relation</a:t>
            </a:r>
            <a:r>
              <a:rPr lang="en-US" altLang="fa-IR" sz="1800" i="1"/>
              <a:t> r</a:t>
            </a:r>
            <a:r>
              <a:rPr lang="en-US" altLang="fa-IR" sz="1800"/>
              <a:t>: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990600" y="4114800"/>
            <a:ext cx="70294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IN" altLang="fa-IR" sz="2400">
              <a:latin typeface="Times New Roman" panose="02020603050405020304" pitchFamily="18" charset="0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914400" y="3962400"/>
            <a:ext cx="70294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IN" altLang="fa-IR" sz="2400">
              <a:latin typeface="Times New Roman" panose="02020603050405020304" pitchFamily="18" charset="0"/>
            </a:endParaRP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533400" y="4114800"/>
            <a:ext cx="70294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SzTx/>
              <a:buFont typeface="Monotype Sorts" pitchFamily="2" charset="2"/>
              <a:buNone/>
            </a:pPr>
            <a:endParaRPr lang="en-IN" altLang="fa-IR" sz="2000">
              <a:latin typeface="Times New Roman" panose="02020603050405020304" pitchFamily="18" charset="0"/>
            </a:endParaRP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407988" y="4140200"/>
            <a:ext cx="70294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IN" altLang="fa-IR" sz="2400">
              <a:latin typeface="Times New Roman" panose="02020603050405020304" pitchFamily="18" charset="0"/>
            </a:endParaRP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404813" y="3659188"/>
            <a:ext cx="2057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fa-IR" sz="1800"/>
              <a:t> </a:t>
            </a:r>
            <a:r>
              <a:rPr lang="en-US" altLang="fa-IR" sz="1800">
                <a:sym typeface="Symbol" panose="05050102010706020507" pitchFamily="18" charset="2"/>
              </a:rPr>
              <a:t> </a:t>
            </a:r>
            <a:endParaRPr kumimoji="0" lang="en-US" altLang="fa-IR" sz="1600"/>
          </a:p>
        </p:txBody>
      </p:sp>
      <p:pic>
        <p:nvPicPr>
          <p:cNvPr id="153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3" y="1189038"/>
            <a:ext cx="2708275" cy="443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723900" y="3597275"/>
            <a:ext cx="1468438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2400">
                <a:latin typeface="Times New Roman" panose="02020603050405020304" pitchFamily="18" charset="0"/>
                <a:sym typeface="Symbol" panose="05050102010706020507" pitchFamily="18" charset="2"/>
              </a:rPr>
              <a:t></a:t>
            </a:r>
            <a:r>
              <a:rPr kumimoji="0" lang="en-US" altLang="fa-IR" sz="2400" baseline="-25000">
                <a:latin typeface="Times New Roman" panose="02020603050405020304" pitchFamily="18" charset="0"/>
              </a:rPr>
              <a:t>A,C</a:t>
            </a:r>
            <a:r>
              <a:rPr kumimoji="0" lang="en-US" altLang="fa-IR" sz="2400">
                <a:latin typeface="Times New Roman" panose="02020603050405020304" pitchFamily="18" charset="0"/>
              </a:rPr>
              <a:t> (</a:t>
            </a:r>
            <a:r>
              <a:rPr kumimoji="0" lang="en-US" altLang="fa-IR" sz="2400" i="1">
                <a:latin typeface="Times New Roman" panose="02020603050405020304" pitchFamily="18" charset="0"/>
              </a:rPr>
              <a:t>r</a:t>
            </a:r>
            <a:r>
              <a:rPr kumimoji="0" lang="en-US" altLang="fa-IR" sz="2400">
                <a:latin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Universal Quantification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9425" y="1231900"/>
            <a:ext cx="8027988" cy="4903788"/>
          </a:xfrm>
        </p:spPr>
        <p:txBody>
          <a:bodyPr/>
          <a:lstStyle/>
          <a:p>
            <a:r>
              <a:rPr lang="en-US" altLang="fa-IR" sz="2000"/>
              <a:t>Find all students who have taken all courses offered in the Biology department</a:t>
            </a:r>
          </a:p>
          <a:p>
            <a:pPr lvl="1"/>
            <a:r>
              <a:rPr lang="en-US" altLang="fa-IR" sz="2000"/>
              <a:t> {&lt; </a:t>
            </a:r>
            <a:r>
              <a:rPr lang="en-US" altLang="fa-IR" sz="2000" i="1"/>
              <a:t>i </a:t>
            </a:r>
            <a:r>
              <a:rPr lang="en-US" altLang="fa-IR" sz="2000"/>
              <a:t>&gt; | </a:t>
            </a:r>
            <a:r>
              <a:rPr lang="en-US" altLang="fa-IR" sz="2000">
                <a:sym typeface="Symbol" panose="05050102010706020507" pitchFamily="18" charset="2"/>
              </a:rPr>
              <a:t> </a:t>
            </a:r>
            <a:r>
              <a:rPr lang="en-US" altLang="fa-IR" sz="2000" i="1">
                <a:sym typeface="Symbol" panose="05050102010706020507" pitchFamily="18" charset="2"/>
              </a:rPr>
              <a:t>n, d, tc</a:t>
            </a:r>
            <a:r>
              <a:rPr lang="en-US" altLang="fa-IR" sz="2000">
                <a:sym typeface="Symbol" panose="05050102010706020507" pitchFamily="18" charset="2"/>
              </a:rPr>
              <a:t> ( &lt; </a:t>
            </a:r>
            <a:r>
              <a:rPr lang="en-US" altLang="fa-IR" sz="2000" i="1">
                <a:sym typeface="Symbol" panose="05050102010706020507" pitchFamily="18" charset="2"/>
              </a:rPr>
              <a:t>i, n, d, tc</a:t>
            </a:r>
            <a:r>
              <a:rPr lang="en-US" altLang="fa-IR" sz="2000">
                <a:sym typeface="Symbol" panose="05050102010706020507" pitchFamily="18" charset="2"/>
              </a:rPr>
              <a:t> &gt;  </a:t>
            </a:r>
            <a:r>
              <a:rPr lang="en-US" altLang="fa-IR" sz="2000" i="1">
                <a:sym typeface="Symbol" panose="05050102010706020507" pitchFamily="18" charset="2"/>
              </a:rPr>
              <a:t>student  </a:t>
            </a:r>
            <a:r>
              <a:rPr lang="en-US" altLang="fa-IR" sz="2000">
                <a:sym typeface="Symbol" panose="05050102010706020507" pitchFamily="18" charset="2"/>
              </a:rPr>
              <a:t></a:t>
            </a:r>
            <a:br>
              <a:rPr lang="en-US" altLang="fa-IR" sz="2000">
                <a:sym typeface="Symbol" panose="05050102010706020507" pitchFamily="18" charset="2"/>
              </a:rPr>
            </a:br>
            <a:r>
              <a:rPr lang="en-US" altLang="fa-IR" sz="2000">
                <a:sym typeface="Symbol" panose="05050102010706020507" pitchFamily="18" charset="2"/>
              </a:rPr>
              <a:t>       ( </a:t>
            </a:r>
            <a:r>
              <a:rPr lang="en-US" altLang="fa-IR" sz="2000" i="1">
                <a:sym typeface="Symbol" panose="05050102010706020507" pitchFamily="18" charset="2"/>
              </a:rPr>
              <a:t>ci, ti, dn, cr </a:t>
            </a:r>
            <a:r>
              <a:rPr lang="en-US" altLang="fa-IR" sz="2000">
                <a:sym typeface="Symbol" panose="05050102010706020507" pitchFamily="18" charset="2"/>
              </a:rPr>
              <a:t>( &lt; </a:t>
            </a:r>
            <a:r>
              <a:rPr lang="en-US" altLang="fa-IR" sz="2000" i="1">
                <a:sym typeface="Symbol" panose="05050102010706020507" pitchFamily="18" charset="2"/>
              </a:rPr>
              <a:t>ci, ti, dn, cr</a:t>
            </a:r>
            <a:r>
              <a:rPr lang="en-US" altLang="fa-IR" sz="2000">
                <a:sym typeface="Symbol" panose="05050102010706020507" pitchFamily="18" charset="2"/>
              </a:rPr>
              <a:t> &gt;  </a:t>
            </a:r>
            <a:r>
              <a:rPr lang="en-US" altLang="fa-IR" sz="2000" i="1">
                <a:sym typeface="Symbol" panose="05050102010706020507" pitchFamily="18" charset="2"/>
              </a:rPr>
              <a:t>course</a:t>
            </a:r>
            <a:r>
              <a:rPr lang="en-US" altLang="fa-IR" sz="2000">
                <a:sym typeface="Symbol" panose="05050102010706020507" pitchFamily="18" charset="2"/>
              </a:rPr>
              <a:t>  </a:t>
            </a:r>
            <a:r>
              <a:rPr lang="en-US" altLang="fa-IR" sz="2000" i="1">
                <a:sym typeface="Symbol" panose="05050102010706020507" pitchFamily="18" charset="2"/>
              </a:rPr>
              <a:t>dn </a:t>
            </a:r>
            <a:r>
              <a:rPr lang="en-US" altLang="fa-IR" sz="2000">
                <a:sym typeface="Symbol" panose="05050102010706020507" pitchFamily="18" charset="2"/>
              </a:rPr>
              <a:t>=“Biology”                </a:t>
            </a:r>
            <a:br>
              <a:rPr lang="en-US" altLang="fa-IR" sz="2000">
                <a:sym typeface="Symbol" panose="05050102010706020507" pitchFamily="18" charset="2"/>
              </a:rPr>
            </a:br>
            <a:r>
              <a:rPr lang="en-US" altLang="fa-IR" sz="2000">
                <a:sym typeface="Symbol" panose="05050102010706020507" pitchFamily="18" charset="2"/>
              </a:rPr>
              <a:t>                            </a:t>
            </a:r>
            <a:r>
              <a:rPr lang="en-US" altLang="fa-IR" sz="2000">
                <a:sym typeface="Wingdings" panose="05000000000000000000" pitchFamily="2" charset="2"/>
              </a:rPr>
              <a:t> </a:t>
            </a:r>
            <a:r>
              <a:rPr lang="en-US" altLang="fa-IR" sz="2000">
                <a:sym typeface="Symbol" panose="05050102010706020507" pitchFamily="18" charset="2"/>
              </a:rPr>
              <a:t></a:t>
            </a:r>
            <a:r>
              <a:rPr lang="en-US" altLang="fa-IR" sz="2000" i="1">
                <a:sym typeface="Symbol" panose="05050102010706020507" pitchFamily="18" charset="2"/>
              </a:rPr>
              <a:t> si, se, y, g </a:t>
            </a:r>
            <a:r>
              <a:rPr lang="en-US" altLang="fa-IR" sz="2000">
                <a:sym typeface="Symbol" panose="05050102010706020507" pitchFamily="18" charset="2"/>
              </a:rPr>
              <a:t>( &lt;</a:t>
            </a:r>
            <a:r>
              <a:rPr lang="en-US" altLang="fa-IR" sz="2000" i="1">
                <a:sym typeface="Symbol" panose="05050102010706020507" pitchFamily="18" charset="2"/>
              </a:rPr>
              <a:t>i, ci, si, se, y, g</a:t>
            </a:r>
            <a:r>
              <a:rPr lang="en-US" altLang="fa-IR" sz="2000">
                <a:sym typeface="Symbol" panose="05050102010706020507" pitchFamily="18" charset="2"/>
              </a:rPr>
              <a:t>&gt;  </a:t>
            </a:r>
            <a:r>
              <a:rPr lang="en-US" altLang="fa-IR" sz="2000" i="1">
                <a:sym typeface="Symbol" panose="05050102010706020507" pitchFamily="18" charset="2"/>
              </a:rPr>
              <a:t>takes </a:t>
            </a:r>
            <a:r>
              <a:rPr lang="en-US" altLang="fa-IR" sz="2000">
                <a:sym typeface="Symbol" panose="05050102010706020507" pitchFamily="18" charset="2"/>
              </a:rPr>
              <a:t>))}</a:t>
            </a:r>
          </a:p>
          <a:p>
            <a:pPr lvl="1"/>
            <a:r>
              <a:rPr lang="en-US" altLang="fa-IR" sz="2000"/>
              <a:t>Note that without the existential quantification on student, the above query would be unsafe if the Biology department has not offered any courses. </a:t>
            </a:r>
          </a:p>
        </p:txBody>
      </p:sp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2863850" y="5537200"/>
            <a:ext cx="4972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800"/>
              <a:t>* Above query fixes bug in page 246, last query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End of Chapter 6</a:t>
            </a:r>
          </a:p>
        </p:txBody>
      </p:sp>
      <p:sp>
        <p:nvSpPr>
          <p:cNvPr id="12185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fa-IR" altLang="fa-IR" sz="18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Figure 6.01</a:t>
            </a:r>
          </a:p>
        </p:txBody>
      </p:sp>
      <p:pic>
        <p:nvPicPr>
          <p:cNvPr id="123907" name="Picture 4" descr="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3" y="1971675"/>
            <a:ext cx="3863975" cy="291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Figure 6.02</a:t>
            </a:r>
          </a:p>
        </p:txBody>
      </p:sp>
      <p:pic>
        <p:nvPicPr>
          <p:cNvPr id="125955" name="Picture 3" descr="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63" y="3065463"/>
            <a:ext cx="255587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Figure 6.03</a:t>
            </a:r>
          </a:p>
        </p:txBody>
      </p:sp>
      <p:pic>
        <p:nvPicPr>
          <p:cNvPr id="128003" name="Picture 3" descr="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275" y="2189163"/>
            <a:ext cx="1947863" cy="247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Figure 6.04</a:t>
            </a:r>
          </a:p>
        </p:txBody>
      </p:sp>
      <p:pic>
        <p:nvPicPr>
          <p:cNvPr id="130051" name="Picture 4" descr="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725" y="1668463"/>
            <a:ext cx="6176963" cy="352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Figure 6.05</a:t>
            </a:r>
          </a:p>
        </p:txBody>
      </p:sp>
      <p:pic>
        <p:nvPicPr>
          <p:cNvPr id="132099" name="Picture 3" descr="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313" y="2551113"/>
            <a:ext cx="841375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Figure 6.06</a:t>
            </a:r>
          </a:p>
        </p:txBody>
      </p:sp>
      <p:pic>
        <p:nvPicPr>
          <p:cNvPr id="134147" name="Picture 3" descr="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313" y="3090863"/>
            <a:ext cx="8413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Figure 6.07</a:t>
            </a:r>
          </a:p>
        </p:txBody>
      </p:sp>
      <p:pic>
        <p:nvPicPr>
          <p:cNvPr id="136195" name="Picture 3" descr="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725" y="1625600"/>
            <a:ext cx="3890963" cy="360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Figure 6.08</a:t>
            </a:r>
          </a:p>
        </p:txBody>
      </p:sp>
      <p:pic>
        <p:nvPicPr>
          <p:cNvPr id="138243" name="Picture 3" descr="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5" y="804863"/>
            <a:ext cx="5180013" cy="580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Project Operation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4876800"/>
          </a:xfrm>
        </p:spPr>
        <p:txBody>
          <a:bodyPr/>
          <a:lstStyle/>
          <a:p>
            <a:pPr>
              <a:lnSpc>
                <a:spcPct val="120000"/>
              </a:lnSpc>
              <a:tabLst>
                <a:tab pos="3257550" algn="ctr"/>
              </a:tabLst>
            </a:pPr>
            <a:r>
              <a:rPr lang="en-US" altLang="fa-IR" sz="1800"/>
              <a:t>Notation:</a:t>
            </a:r>
            <a:br>
              <a:rPr lang="en-US" altLang="fa-IR" sz="1800"/>
            </a:br>
            <a:r>
              <a:rPr lang="en-US" altLang="fa-IR" sz="1800"/>
              <a:t>	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  <a:tabLst>
                <a:tab pos="3257550" algn="ctr"/>
              </a:tabLst>
            </a:pPr>
            <a:r>
              <a:rPr lang="en-US" altLang="fa-IR" sz="1800"/>
              <a:t>	where </a:t>
            </a:r>
            <a:r>
              <a:rPr lang="en-US" altLang="fa-IR" sz="1800" i="1"/>
              <a:t>A</a:t>
            </a:r>
            <a:r>
              <a:rPr lang="en-US" altLang="fa-IR" sz="1800" i="1" baseline="-25000"/>
              <a:t>1</a:t>
            </a:r>
            <a:r>
              <a:rPr lang="en-US" altLang="fa-IR" sz="1800" i="1"/>
              <a:t>, A</a:t>
            </a:r>
            <a:r>
              <a:rPr lang="en-US" altLang="fa-IR" sz="1800" i="1" baseline="-25000"/>
              <a:t>2</a:t>
            </a:r>
            <a:r>
              <a:rPr lang="en-US" altLang="fa-IR" sz="1800"/>
              <a:t> are attribute names and </a:t>
            </a:r>
            <a:r>
              <a:rPr lang="en-US" altLang="fa-IR" sz="1800" i="1"/>
              <a:t>r</a:t>
            </a:r>
            <a:r>
              <a:rPr lang="en-US" altLang="fa-IR" sz="1800"/>
              <a:t> is a relation name.</a:t>
            </a:r>
          </a:p>
          <a:p>
            <a:pPr>
              <a:tabLst>
                <a:tab pos="3257550" algn="ctr"/>
              </a:tabLst>
            </a:pPr>
            <a:r>
              <a:rPr lang="en-US" altLang="fa-IR" sz="1800"/>
              <a:t>The result is defined as the relation of </a:t>
            </a:r>
            <a:r>
              <a:rPr lang="en-US" altLang="fa-IR" sz="1800" i="1"/>
              <a:t>k</a:t>
            </a:r>
            <a:r>
              <a:rPr lang="en-US" altLang="fa-IR" sz="1800"/>
              <a:t> columns obtained by erasing the columns that are not listed</a:t>
            </a:r>
          </a:p>
          <a:p>
            <a:pPr>
              <a:tabLst>
                <a:tab pos="3257550" algn="ctr"/>
              </a:tabLst>
            </a:pPr>
            <a:r>
              <a:rPr lang="en-US" altLang="fa-IR" sz="1800"/>
              <a:t>Duplicate rows removed from result, since relations are sets</a:t>
            </a:r>
          </a:p>
          <a:p>
            <a:pPr>
              <a:tabLst>
                <a:tab pos="3257550" algn="ctr"/>
              </a:tabLst>
            </a:pPr>
            <a:r>
              <a:rPr lang="en-US" altLang="fa-IR" sz="1800"/>
              <a:t>Example: To eliminate the </a:t>
            </a:r>
            <a:r>
              <a:rPr lang="en-US" altLang="fa-IR" sz="1800" i="1"/>
              <a:t>dept_name</a:t>
            </a:r>
            <a:r>
              <a:rPr lang="en-US" altLang="fa-IR" sz="1800"/>
              <a:t> attribute of </a:t>
            </a:r>
            <a:r>
              <a:rPr lang="en-US" altLang="fa-IR" sz="1800" i="1"/>
              <a:t>instructor</a:t>
            </a:r>
            <a:br>
              <a:rPr lang="en-US" altLang="fa-IR" sz="1800"/>
            </a:br>
            <a:br>
              <a:rPr lang="en-US" altLang="fa-IR" sz="1800"/>
            </a:br>
            <a:r>
              <a:rPr lang="en-US" altLang="fa-IR" sz="1800"/>
              <a:t>         	 </a:t>
            </a:r>
            <a:r>
              <a:rPr lang="en-US" altLang="fa-IR" sz="1800">
                <a:sym typeface="Symbol" panose="05050102010706020507" pitchFamily="18" charset="2"/>
              </a:rPr>
              <a:t></a:t>
            </a:r>
            <a:r>
              <a:rPr lang="en-US" altLang="fa-IR" sz="2400" i="1" baseline="-25000"/>
              <a:t>ID, name, salary</a:t>
            </a:r>
            <a:r>
              <a:rPr lang="en-US" altLang="fa-IR" sz="1800"/>
              <a:t> (</a:t>
            </a:r>
            <a:r>
              <a:rPr lang="en-US" altLang="fa-IR" sz="2000" i="1"/>
              <a:t>instructor</a:t>
            </a:r>
            <a:r>
              <a:rPr lang="en-US" altLang="fa-IR" sz="1800"/>
              <a:t>) </a:t>
            </a:r>
            <a:br>
              <a:rPr lang="en-US" altLang="fa-IR" sz="1800"/>
            </a:br>
            <a:endParaRPr lang="en-US" altLang="fa-IR" sz="1800"/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3440113" y="1223963"/>
          <a:ext cx="191452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Equation" r:id="rId4" imgW="875920" imgH="266584" progId="Equation.3">
                  <p:embed/>
                </p:oleObj>
              </mc:Choice>
              <mc:Fallback>
                <p:oleObj name="Equation" r:id="rId4" imgW="875920" imgH="26658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0113" y="1223963"/>
                        <a:ext cx="1914525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Figure 6.09</a:t>
            </a:r>
          </a:p>
        </p:txBody>
      </p:sp>
      <p:pic>
        <p:nvPicPr>
          <p:cNvPr id="140291" name="Picture 3" descr="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1457325"/>
            <a:ext cx="6313487" cy="394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Figure 6.10</a:t>
            </a:r>
          </a:p>
        </p:txBody>
      </p:sp>
      <p:pic>
        <p:nvPicPr>
          <p:cNvPr id="142339" name="Picture 3" descr="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013" y="3179763"/>
            <a:ext cx="15779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Figure 6.11</a:t>
            </a:r>
          </a:p>
        </p:txBody>
      </p:sp>
      <p:pic>
        <p:nvPicPr>
          <p:cNvPr id="144387" name="Picture 4" descr="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675" y="2368550"/>
            <a:ext cx="627063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Figure 6.12</a:t>
            </a:r>
          </a:p>
        </p:txBody>
      </p:sp>
      <p:pic>
        <p:nvPicPr>
          <p:cNvPr id="146435" name="Picture 3" descr="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613" y="3186113"/>
            <a:ext cx="61277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Figure 6.13</a:t>
            </a:r>
          </a:p>
        </p:txBody>
      </p:sp>
      <p:pic>
        <p:nvPicPr>
          <p:cNvPr id="148483" name="Picture 3" descr="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463" y="3186113"/>
            <a:ext cx="72707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Figure 6.14</a:t>
            </a:r>
          </a:p>
        </p:txBody>
      </p:sp>
      <p:pic>
        <p:nvPicPr>
          <p:cNvPr id="150531" name="Picture 3" descr="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1597025"/>
            <a:ext cx="5884863" cy="366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Figure 6.15</a:t>
            </a:r>
          </a:p>
        </p:txBody>
      </p:sp>
      <p:pic>
        <p:nvPicPr>
          <p:cNvPr id="152579" name="Picture 3" descr="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013" y="1992313"/>
            <a:ext cx="1577975" cy="287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Figure 6.16</a:t>
            </a:r>
          </a:p>
        </p:txBody>
      </p:sp>
      <p:pic>
        <p:nvPicPr>
          <p:cNvPr id="154627" name="Picture 3" descr="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013" y="2633663"/>
            <a:ext cx="284797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Figure 6.17</a:t>
            </a:r>
          </a:p>
        </p:txBody>
      </p:sp>
      <p:pic>
        <p:nvPicPr>
          <p:cNvPr id="156675" name="Picture 3" descr="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325" y="1311275"/>
            <a:ext cx="5719763" cy="423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Figure 6.18</a:t>
            </a:r>
          </a:p>
        </p:txBody>
      </p:sp>
      <p:pic>
        <p:nvPicPr>
          <p:cNvPr id="158723" name="Picture 3" descr="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713" y="1319213"/>
            <a:ext cx="5870575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Union Operation – Example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6861175" cy="334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fa-IR" sz="1800"/>
              <a:t>Relations </a:t>
            </a:r>
            <a:r>
              <a:rPr lang="en-US" altLang="fa-IR" sz="1800" i="1"/>
              <a:t>r, s:</a:t>
            </a:r>
            <a:endParaRPr lang="en-US" altLang="fa-IR" sz="1800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798513" y="3238500"/>
            <a:ext cx="702945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fa-IR" sz="1800"/>
              <a:t>r </a:t>
            </a:r>
            <a:r>
              <a:rPr lang="en-US" altLang="fa-IR" sz="1800">
                <a:sym typeface="Symbol" panose="05050102010706020507" pitchFamily="18" charset="2"/>
              </a:rPr>
              <a:t> s</a:t>
            </a:r>
            <a:r>
              <a:rPr lang="en-US" altLang="fa-IR" sz="1800"/>
              <a:t>:</a:t>
            </a:r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88" y="1138238"/>
            <a:ext cx="2357437" cy="421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Figure 6.19</a:t>
            </a:r>
          </a:p>
        </p:txBody>
      </p:sp>
      <p:pic>
        <p:nvPicPr>
          <p:cNvPr id="160771" name="Picture 3" descr="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763" y="2182813"/>
            <a:ext cx="2784475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Figure 6.20</a:t>
            </a:r>
          </a:p>
        </p:txBody>
      </p:sp>
      <p:pic>
        <p:nvPicPr>
          <p:cNvPr id="162819" name="Picture 3" descr="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513" y="2625725"/>
            <a:ext cx="1449387" cy="16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Figure 6.21</a:t>
            </a:r>
          </a:p>
        </p:txBody>
      </p:sp>
      <p:pic>
        <p:nvPicPr>
          <p:cNvPr id="164867" name="Picture 3" descr="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463" y="3008313"/>
            <a:ext cx="727075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Deletion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080250" cy="4568825"/>
          </a:xfrm>
        </p:spPr>
        <p:txBody>
          <a:bodyPr/>
          <a:lstStyle/>
          <a:p>
            <a:pPr>
              <a:tabLst>
                <a:tab pos="3138488" algn="ctr"/>
              </a:tabLst>
            </a:pPr>
            <a:r>
              <a:rPr lang="en-US" altLang="fa-IR" sz="1800"/>
              <a:t>A delete request is expressed similarly to a query, except instead of displaying tuples to the user, the selected tuples are removed from the database.</a:t>
            </a:r>
          </a:p>
          <a:p>
            <a:pPr>
              <a:tabLst>
                <a:tab pos="3138488" algn="ctr"/>
              </a:tabLst>
            </a:pPr>
            <a:r>
              <a:rPr lang="en-US" altLang="fa-IR" sz="1800"/>
              <a:t>Can delete only whole tuples; cannot delete values on only particular attributes</a:t>
            </a:r>
          </a:p>
          <a:p>
            <a:pPr>
              <a:tabLst>
                <a:tab pos="3138488" algn="ctr"/>
              </a:tabLst>
            </a:pPr>
            <a:r>
              <a:rPr lang="en-US" altLang="fa-IR" sz="1800"/>
              <a:t>A deletion is expressed in relational algebra by:</a:t>
            </a:r>
          </a:p>
          <a:p>
            <a:pPr>
              <a:buFont typeface="Monotype Sorts" pitchFamily="2" charset="2"/>
              <a:buNone/>
              <a:tabLst>
                <a:tab pos="3138488" algn="ctr"/>
              </a:tabLst>
            </a:pPr>
            <a:r>
              <a:rPr lang="en-US" altLang="fa-IR" sz="1800"/>
              <a:t>		</a:t>
            </a:r>
            <a:r>
              <a:rPr lang="en-US" altLang="fa-IR" sz="1800" i="1"/>
              <a:t>r</a:t>
            </a:r>
            <a:r>
              <a:rPr lang="en-US" altLang="fa-IR" sz="1800"/>
              <a:t> </a:t>
            </a:r>
            <a:r>
              <a:rPr lang="en-US" altLang="fa-IR" sz="1800">
                <a:sym typeface="Symbol" panose="05050102010706020507" pitchFamily="18" charset="2"/>
              </a:rPr>
              <a:t> </a:t>
            </a:r>
            <a:r>
              <a:rPr lang="en-US" altLang="fa-IR" sz="1800" i="1">
                <a:sym typeface="Symbol" panose="05050102010706020507" pitchFamily="18" charset="2"/>
              </a:rPr>
              <a:t>r</a:t>
            </a:r>
            <a:r>
              <a:rPr lang="en-US" altLang="fa-IR" sz="1800">
                <a:sym typeface="Symbol" panose="05050102010706020507" pitchFamily="18" charset="2"/>
              </a:rPr>
              <a:t> – </a:t>
            </a:r>
            <a:r>
              <a:rPr lang="en-US" altLang="fa-IR" sz="1800" i="1">
                <a:sym typeface="Symbol" panose="05050102010706020507" pitchFamily="18" charset="2"/>
              </a:rPr>
              <a:t>E</a:t>
            </a:r>
            <a:endParaRPr lang="en-US" altLang="fa-IR" sz="1800"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  <a:tabLst>
                <a:tab pos="3138488" algn="ctr"/>
              </a:tabLst>
            </a:pPr>
            <a:r>
              <a:rPr lang="en-US" altLang="fa-IR" sz="1800">
                <a:sym typeface="Symbol" panose="05050102010706020507" pitchFamily="18" charset="2"/>
              </a:rPr>
              <a:t>	where </a:t>
            </a:r>
            <a:r>
              <a:rPr lang="en-US" altLang="fa-IR" sz="1800" i="1">
                <a:sym typeface="Symbol" panose="05050102010706020507" pitchFamily="18" charset="2"/>
              </a:rPr>
              <a:t>r</a:t>
            </a:r>
            <a:r>
              <a:rPr lang="en-US" altLang="fa-IR" sz="1800">
                <a:sym typeface="Symbol" panose="05050102010706020507" pitchFamily="18" charset="2"/>
              </a:rPr>
              <a:t> is a relation and </a:t>
            </a:r>
            <a:r>
              <a:rPr lang="en-US" altLang="fa-IR" sz="1800" i="1">
                <a:sym typeface="Symbol" panose="05050102010706020507" pitchFamily="18" charset="2"/>
              </a:rPr>
              <a:t>E</a:t>
            </a:r>
            <a:r>
              <a:rPr lang="en-US" altLang="fa-IR" sz="1800">
                <a:sym typeface="Symbol" panose="05050102010706020507" pitchFamily="18" charset="2"/>
              </a:rPr>
              <a:t> is a relational algebra query.</a:t>
            </a:r>
            <a:endParaRPr lang="en-US" altLang="fa-IR" sz="180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Deletion Examples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254875" cy="522287"/>
          </a:xfrm>
        </p:spPr>
        <p:txBody>
          <a:bodyPr/>
          <a:lstStyle/>
          <a:p>
            <a:pPr>
              <a:tabLst>
                <a:tab pos="1093788" algn="l"/>
                <a:tab pos="1482725" algn="l"/>
              </a:tabLst>
            </a:pPr>
            <a:r>
              <a:rPr lang="en-US" altLang="fa-IR" sz="1800"/>
              <a:t>Delete all account records in the Perryridge branch.</a:t>
            </a:r>
            <a:endParaRPr lang="en-US" altLang="fa-IR" sz="1800">
              <a:sym typeface="Symbol" panose="05050102010706020507" pitchFamily="18" charset="2"/>
            </a:endParaRPr>
          </a:p>
        </p:txBody>
      </p:sp>
      <p:sp>
        <p:nvSpPr>
          <p:cNvPr id="718852" name="Text Box 4"/>
          <p:cNvSpPr txBox="1">
            <a:spLocks noChangeArrowheads="1"/>
          </p:cNvSpPr>
          <p:nvPr/>
        </p:nvSpPr>
        <p:spPr bwMode="auto">
          <a:xfrm>
            <a:off x="827088" y="3467100"/>
            <a:ext cx="80883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fa-IR" sz="1800">
                <a:sym typeface="Symbol" panose="05050102010706020507" pitchFamily="18" charset="2"/>
              </a:rPr>
              <a:t>   Delete all accounts at branches located in Needham.</a:t>
            </a:r>
            <a:endParaRPr kumimoji="0" lang="en-US" altLang="fa-IR" sz="180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225550" y="3859213"/>
            <a:ext cx="6030913" cy="1982787"/>
            <a:chOff x="809" y="2607"/>
            <a:chExt cx="3799" cy="1249"/>
          </a:xfrm>
        </p:grpSpPr>
        <p:sp>
          <p:nvSpPr>
            <p:cNvPr id="168969" name="AutoShape 6"/>
            <p:cNvSpPr>
              <a:spLocks noChangeArrowheads="1"/>
            </p:cNvSpPr>
            <p:nvPr/>
          </p:nvSpPr>
          <p:spPr bwMode="auto">
            <a:xfrm rot="16200000" flipV="1">
              <a:off x="3470" y="3221"/>
              <a:ext cx="96" cy="96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fa-IR" altLang="fa-IR" sz="1800"/>
            </a:p>
          </p:txBody>
        </p:sp>
        <p:sp>
          <p:nvSpPr>
            <p:cNvPr id="168970" name="AutoShape 7"/>
            <p:cNvSpPr>
              <a:spLocks noChangeArrowheads="1"/>
            </p:cNvSpPr>
            <p:nvPr/>
          </p:nvSpPr>
          <p:spPr bwMode="auto">
            <a:xfrm rot="16200000" flipV="1">
              <a:off x="3428" y="2725"/>
              <a:ext cx="96" cy="96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fa-IR" altLang="fa-IR" sz="1800"/>
            </a:p>
          </p:txBody>
        </p:sp>
        <p:sp>
          <p:nvSpPr>
            <p:cNvPr id="168971" name="Text Box 8"/>
            <p:cNvSpPr txBox="1">
              <a:spLocks noChangeArrowheads="1"/>
            </p:cNvSpPr>
            <p:nvPr/>
          </p:nvSpPr>
          <p:spPr bwMode="auto">
            <a:xfrm>
              <a:off x="809" y="2607"/>
              <a:ext cx="3799" cy="1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fa-IR" sz="1800" i="1">
                  <a:sym typeface="Symbol" panose="05050102010706020507" pitchFamily="18" charset="2"/>
                </a:rPr>
                <a:t>r</a:t>
              </a:r>
              <a:r>
                <a:rPr lang="en-US" altLang="fa-IR" sz="1800" baseline="-25000">
                  <a:sym typeface="Symbol" panose="05050102010706020507" pitchFamily="18" charset="2"/>
                </a:rPr>
                <a:t>1</a:t>
              </a:r>
              <a:r>
                <a:rPr lang="en-US" altLang="fa-IR" sz="1800">
                  <a:sym typeface="Symbol" panose="05050102010706020507" pitchFamily="18" charset="2"/>
                </a:rPr>
                <a:t>  </a:t>
              </a:r>
              <a:r>
                <a:rPr lang="en-US" altLang="fa-IR" sz="2400">
                  <a:sym typeface="Symbol" panose="05050102010706020507" pitchFamily="18" charset="2"/>
                </a:rPr>
                <a:t></a:t>
              </a:r>
              <a:r>
                <a:rPr lang="en-US" altLang="fa-IR" sz="1800" baseline="-25000">
                  <a:sym typeface="Symbol" panose="05050102010706020507" pitchFamily="18" charset="2"/>
                </a:rPr>
                <a:t></a:t>
              </a:r>
              <a:r>
                <a:rPr lang="en-US" altLang="fa-IR" sz="2400" i="1" baseline="-25000">
                  <a:sym typeface="Symbol" panose="05050102010706020507" pitchFamily="18" charset="2"/>
                </a:rPr>
                <a:t>branch_city = “Needham”</a:t>
              </a:r>
              <a:r>
                <a:rPr lang="en-US" altLang="fa-IR" sz="2000" i="1">
                  <a:sym typeface="Symbol" panose="05050102010706020507" pitchFamily="18" charset="2"/>
                </a:rPr>
                <a:t> </a:t>
              </a:r>
              <a:r>
                <a:rPr lang="en-US" altLang="fa-IR" sz="1800">
                  <a:sym typeface="Symbol" panose="05050102010706020507" pitchFamily="18" charset="2"/>
                </a:rPr>
                <a:t>(</a:t>
              </a:r>
              <a:r>
                <a:rPr lang="en-US" altLang="fa-IR" sz="1800" i="1">
                  <a:sym typeface="Symbol" panose="05050102010706020507" pitchFamily="18" charset="2"/>
                </a:rPr>
                <a:t>account      branch </a:t>
              </a:r>
              <a:r>
                <a:rPr lang="en-US" altLang="fa-IR" sz="1800">
                  <a:sym typeface="Symbol" panose="05050102010706020507" pitchFamily="18" charset="2"/>
                </a:rPr>
                <a:t>)</a:t>
              </a:r>
              <a:endParaRPr lang="en-US" altLang="fa-IR" sz="1800" i="1">
                <a:sym typeface="Symbol" panose="05050102010706020507" pitchFamily="18" charset="2"/>
              </a:endParaRPr>
            </a:p>
            <a:p>
              <a:pPr>
                <a:buFont typeface="Monotype Sorts" pitchFamily="2" charset="2"/>
                <a:buNone/>
              </a:pPr>
              <a:r>
                <a:rPr lang="en-US" altLang="fa-IR" sz="1800">
                  <a:sym typeface="Symbol" panose="05050102010706020507" pitchFamily="18" charset="2"/>
                </a:rPr>
                <a:t>r</a:t>
              </a:r>
              <a:r>
                <a:rPr lang="en-US" altLang="fa-IR" sz="1800" i="1" baseline="-25000">
                  <a:sym typeface="Symbol" panose="05050102010706020507" pitchFamily="18" charset="2"/>
                </a:rPr>
                <a:t>2 </a:t>
              </a:r>
              <a:r>
                <a:rPr lang="en-US" altLang="fa-IR" sz="1800">
                  <a:sym typeface="Symbol" panose="05050102010706020507" pitchFamily="18" charset="2"/>
                </a:rPr>
                <a:t>  </a:t>
              </a:r>
              <a:r>
                <a:rPr lang="en-US" altLang="fa-IR" sz="2400" i="1" baseline="-25000">
                  <a:sym typeface="Symbol" panose="05050102010706020507" pitchFamily="18" charset="2"/>
                </a:rPr>
                <a:t>account_number</a:t>
              </a:r>
              <a:r>
                <a:rPr lang="en-US" altLang="fa-IR" sz="1800" i="1" baseline="-25000">
                  <a:sym typeface="Symbol" panose="05050102010706020507" pitchFamily="18" charset="2"/>
                </a:rPr>
                <a:t>,</a:t>
              </a:r>
              <a:r>
                <a:rPr lang="en-US" altLang="fa-IR" sz="1600">
                  <a:sym typeface="Symbol" panose="05050102010706020507" pitchFamily="18" charset="2"/>
                </a:rPr>
                <a:t> </a:t>
              </a:r>
              <a:r>
                <a:rPr lang="en-US" altLang="fa-IR" sz="2400" i="1" baseline="-25000">
                  <a:sym typeface="Symbol" panose="05050102010706020507" pitchFamily="18" charset="2"/>
                </a:rPr>
                <a:t>branch_name, balance</a:t>
              </a:r>
              <a:r>
                <a:rPr lang="en-US" altLang="fa-IR" sz="1800">
                  <a:sym typeface="Symbol" panose="05050102010706020507" pitchFamily="18" charset="2"/>
                </a:rPr>
                <a:t> (</a:t>
              </a:r>
              <a:r>
                <a:rPr lang="en-US" altLang="fa-IR" sz="1800" i="1">
                  <a:sym typeface="Symbol" panose="05050102010706020507" pitchFamily="18" charset="2"/>
                </a:rPr>
                <a:t>r</a:t>
              </a:r>
              <a:r>
                <a:rPr lang="en-US" altLang="fa-IR" sz="1800" baseline="-25000">
                  <a:sym typeface="Symbol" panose="05050102010706020507" pitchFamily="18" charset="2"/>
                </a:rPr>
                <a:t>1</a:t>
              </a:r>
              <a:r>
                <a:rPr lang="en-US" altLang="fa-IR" sz="1800">
                  <a:sym typeface="Symbol" panose="05050102010706020507" pitchFamily="18" charset="2"/>
                </a:rPr>
                <a:t>)</a:t>
              </a:r>
            </a:p>
            <a:p>
              <a:pPr>
                <a:buFont typeface="Monotype Sorts" pitchFamily="2" charset="2"/>
                <a:buNone/>
              </a:pPr>
              <a:r>
                <a:rPr lang="en-US" altLang="fa-IR" sz="1800" i="1">
                  <a:sym typeface="Symbol" panose="05050102010706020507" pitchFamily="18" charset="2"/>
                </a:rPr>
                <a:t>r</a:t>
              </a:r>
              <a:r>
                <a:rPr lang="en-US" altLang="fa-IR" sz="1800" baseline="-25000">
                  <a:sym typeface="Symbol" panose="05050102010706020507" pitchFamily="18" charset="2"/>
                </a:rPr>
                <a:t>3 </a:t>
              </a:r>
              <a:r>
                <a:rPr lang="en-US" altLang="fa-IR" sz="1800">
                  <a:sym typeface="Symbol" panose="05050102010706020507" pitchFamily="18" charset="2"/>
                </a:rPr>
                <a:t> </a:t>
              </a:r>
              <a:r>
                <a:rPr lang="en-US" altLang="fa-IR" sz="1400" i="1">
                  <a:sym typeface="Symbol" panose="05050102010706020507" pitchFamily="18" charset="2"/>
                </a:rPr>
                <a:t> </a:t>
              </a:r>
              <a:r>
                <a:rPr lang="en-US" altLang="fa-IR" sz="2400" i="1" baseline="-25000">
                  <a:sym typeface="Symbol" panose="05050102010706020507" pitchFamily="18" charset="2"/>
                </a:rPr>
                <a:t>customer_name, account_number</a:t>
              </a:r>
              <a:r>
                <a:rPr lang="en-US" altLang="fa-IR" sz="2000">
                  <a:sym typeface="Symbol" panose="05050102010706020507" pitchFamily="18" charset="2"/>
                </a:rPr>
                <a:t> </a:t>
              </a:r>
              <a:r>
                <a:rPr lang="en-US" altLang="fa-IR" sz="1800">
                  <a:sym typeface="Symbol" panose="05050102010706020507" pitchFamily="18" charset="2"/>
                </a:rPr>
                <a:t>(</a:t>
              </a:r>
              <a:r>
                <a:rPr lang="en-US" altLang="fa-IR" sz="1800" i="1">
                  <a:sym typeface="Symbol" panose="05050102010706020507" pitchFamily="18" charset="2"/>
                </a:rPr>
                <a:t>r</a:t>
              </a:r>
              <a:r>
                <a:rPr lang="en-US" altLang="fa-IR" sz="1800" baseline="-25000">
                  <a:sym typeface="Symbol" panose="05050102010706020507" pitchFamily="18" charset="2"/>
                </a:rPr>
                <a:t>2</a:t>
              </a:r>
              <a:r>
                <a:rPr lang="en-US" altLang="fa-IR" sz="1800">
                  <a:sym typeface="Symbol" panose="05050102010706020507" pitchFamily="18" charset="2"/>
                </a:rPr>
                <a:t>     depositor)</a:t>
              </a:r>
            </a:p>
            <a:p>
              <a:pPr>
                <a:buFont typeface="Monotype Sorts" pitchFamily="2" charset="2"/>
                <a:buNone/>
              </a:pPr>
              <a:r>
                <a:rPr lang="en-US" altLang="fa-IR" sz="1800" i="1">
                  <a:sym typeface="Symbol" panose="05050102010706020507" pitchFamily="18" charset="2"/>
                </a:rPr>
                <a:t>account </a:t>
              </a:r>
              <a:r>
                <a:rPr lang="en-US" altLang="fa-IR" sz="1800">
                  <a:sym typeface="Symbol" panose="05050102010706020507" pitchFamily="18" charset="2"/>
                </a:rPr>
                <a:t> account – </a:t>
              </a:r>
              <a:r>
                <a:rPr lang="en-US" altLang="fa-IR" sz="1800" i="1">
                  <a:sym typeface="Symbol" panose="05050102010706020507" pitchFamily="18" charset="2"/>
                </a:rPr>
                <a:t>r</a:t>
              </a:r>
              <a:r>
                <a:rPr lang="en-US" altLang="fa-IR" sz="1800" baseline="-25000">
                  <a:sym typeface="Symbol" panose="05050102010706020507" pitchFamily="18" charset="2"/>
                </a:rPr>
                <a:t>2</a:t>
              </a:r>
              <a:endParaRPr lang="en-US" altLang="fa-IR" sz="1800">
                <a:sym typeface="Symbol" panose="05050102010706020507" pitchFamily="18" charset="2"/>
              </a:endParaRPr>
            </a:p>
            <a:p>
              <a:pPr>
                <a:buFont typeface="Monotype Sorts" pitchFamily="2" charset="2"/>
                <a:buNone/>
              </a:pPr>
              <a:r>
                <a:rPr lang="en-US" altLang="fa-IR" sz="1800" i="1">
                  <a:sym typeface="Symbol" panose="05050102010706020507" pitchFamily="18" charset="2"/>
                </a:rPr>
                <a:t>depositor </a:t>
              </a:r>
              <a:r>
                <a:rPr lang="en-US" altLang="fa-IR" sz="1800">
                  <a:sym typeface="Symbol" panose="05050102010706020507" pitchFamily="18" charset="2"/>
                </a:rPr>
                <a:t> depositor – </a:t>
              </a:r>
              <a:r>
                <a:rPr lang="en-US" altLang="fa-IR" sz="1800" i="1">
                  <a:sym typeface="Symbol" panose="05050102010706020507" pitchFamily="18" charset="2"/>
                </a:rPr>
                <a:t>r</a:t>
              </a:r>
              <a:r>
                <a:rPr lang="en-US" altLang="fa-IR" sz="1800" baseline="-25000">
                  <a:sym typeface="Symbol" panose="05050102010706020507" pitchFamily="18" charset="2"/>
                </a:rPr>
                <a:t>3</a:t>
              </a:r>
            </a:p>
          </p:txBody>
        </p:sp>
      </p:grpSp>
      <p:sp>
        <p:nvSpPr>
          <p:cNvPr id="718857" name="Text Box 9"/>
          <p:cNvSpPr txBox="1">
            <a:spLocks noChangeArrowheads="1"/>
          </p:cNvSpPr>
          <p:nvPr/>
        </p:nvSpPr>
        <p:spPr bwMode="auto">
          <a:xfrm>
            <a:off x="814388" y="2247900"/>
            <a:ext cx="6407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fa-IR" sz="1800"/>
              <a:t> </a:t>
            </a:r>
            <a:r>
              <a:rPr lang="en-US" altLang="fa-IR" sz="2000"/>
              <a:t>  </a:t>
            </a:r>
            <a:r>
              <a:rPr lang="en-US" altLang="fa-IR" sz="1800"/>
              <a:t>Delete</a:t>
            </a:r>
            <a:r>
              <a:rPr lang="en-US" altLang="fa-IR" sz="2000"/>
              <a:t> </a:t>
            </a:r>
            <a:r>
              <a:rPr lang="en-US" altLang="fa-IR" sz="1800"/>
              <a:t>all loan records with amount in the range of 0 to 50</a:t>
            </a:r>
            <a:endParaRPr kumimoji="0" lang="en-US" altLang="fa-IR" sz="1800"/>
          </a:p>
        </p:txBody>
      </p:sp>
      <p:sp>
        <p:nvSpPr>
          <p:cNvPr id="718858" name="Text Box 10"/>
          <p:cNvSpPr txBox="1">
            <a:spLocks noChangeArrowheads="1"/>
          </p:cNvSpPr>
          <p:nvPr/>
        </p:nvSpPr>
        <p:spPr bwMode="auto">
          <a:xfrm>
            <a:off x="1227138" y="2676525"/>
            <a:ext cx="5853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buFont typeface="Monotype Sorts" pitchFamily="2" charset="2"/>
              <a:buNone/>
            </a:pPr>
            <a:r>
              <a:rPr lang="en-US" altLang="fa-IR" sz="2000" i="1"/>
              <a:t>loan </a:t>
            </a:r>
            <a:r>
              <a:rPr lang="en-US" altLang="fa-IR" sz="2000">
                <a:sym typeface="Symbol" panose="05050102010706020507" pitchFamily="18" charset="2"/>
              </a:rPr>
              <a:t> </a:t>
            </a:r>
            <a:r>
              <a:rPr lang="en-US" altLang="fa-IR" sz="2000" i="1">
                <a:sym typeface="Symbol" panose="05050102010706020507" pitchFamily="18" charset="2"/>
              </a:rPr>
              <a:t>loan</a:t>
            </a:r>
            <a:r>
              <a:rPr lang="en-US" altLang="fa-IR" sz="2000">
                <a:sym typeface="Symbol" panose="05050102010706020507" pitchFamily="18" charset="2"/>
              </a:rPr>
              <a:t> – </a:t>
            </a:r>
            <a:r>
              <a:rPr lang="en-US" altLang="fa-IR" sz="2400">
                <a:sym typeface="Symbol" panose="05050102010706020507" pitchFamily="18" charset="2"/>
              </a:rPr>
              <a:t></a:t>
            </a:r>
            <a:r>
              <a:rPr lang="en-US" altLang="fa-IR" sz="2000">
                <a:sym typeface="Symbol" panose="05050102010706020507" pitchFamily="18" charset="2"/>
              </a:rPr>
              <a:t></a:t>
            </a:r>
            <a:r>
              <a:rPr lang="en-US" altLang="fa-IR" sz="2800" i="1" baseline="-25000">
                <a:sym typeface="Symbol" panose="05050102010706020507" pitchFamily="18" charset="2"/>
              </a:rPr>
              <a:t>amount 0and amount  50</a:t>
            </a:r>
            <a:r>
              <a:rPr lang="en-US" altLang="fa-IR" sz="2000">
                <a:sym typeface="Symbol" panose="05050102010706020507" pitchFamily="18" charset="2"/>
              </a:rPr>
              <a:t> (</a:t>
            </a:r>
            <a:r>
              <a:rPr lang="en-US" altLang="fa-IR" sz="2000" i="1">
                <a:sym typeface="Symbol" panose="05050102010706020507" pitchFamily="18" charset="2"/>
              </a:rPr>
              <a:t>loan</a:t>
            </a:r>
            <a:r>
              <a:rPr lang="en-US" altLang="fa-IR" sz="2000">
                <a:sym typeface="Symbol" panose="05050102010706020507" pitchFamily="18" charset="2"/>
              </a:rPr>
              <a:t>)</a:t>
            </a:r>
            <a:endParaRPr kumimoji="0" lang="en-US" altLang="fa-IR" sz="1800"/>
          </a:p>
        </p:txBody>
      </p:sp>
      <p:sp>
        <p:nvSpPr>
          <p:cNvPr id="718859" name="Text Box 11"/>
          <p:cNvSpPr txBox="1">
            <a:spLocks noChangeArrowheads="1"/>
          </p:cNvSpPr>
          <p:nvPr/>
        </p:nvSpPr>
        <p:spPr bwMode="auto">
          <a:xfrm>
            <a:off x="1165225" y="1431925"/>
            <a:ext cx="71215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buFont typeface="Monotype Sorts" pitchFamily="2" charset="2"/>
              <a:buNone/>
            </a:pPr>
            <a:r>
              <a:rPr lang="en-US" altLang="fa-IR" sz="2000" i="1"/>
              <a:t>account </a:t>
            </a:r>
            <a:r>
              <a:rPr lang="en-US" altLang="fa-IR" sz="2000">
                <a:sym typeface="Symbol" panose="05050102010706020507" pitchFamily="18" charset="2"/>
              </a:rPr>
              <a:t> </a:t>
            </a:r>
            <a:r>
              <a:rPr lang="en-US" altLang="fa-IR" sz="2000" i="1">
                <a:sym typeface="Symbol" panose="05050102010706020507" pitchFamily="18" charset="2"/>
              </a:rPr>
              <a:t>account </a:t>
            </a:r>
            <a:r>
              <a:rPr lang="en-US" altLang="fa-IR" sz="2000">
                <a:sym typeface="Symbol" panose="05050102010706020507" pitchFamily="18" charset="2"/>
              </a:rPr>
              <a:t>– </a:t>
            </a:r>
            <a:r>
              <a:rPr lang="en-US" altLang="fa-IR" sz="2400">
                <a:sym typeface="Symbol" panose="05050102010706020507" pitchFamily="18" charset="2"/>
              </a:rPr>
              <a:t></a:t>
            </a:r>
            <a:r>
              <a:rPr lang="en-US" altLang="fa-IR" sz="2800" i="1" baseline="-25000">
                <a:sym typeface="Symbol" panose="05050102010706020507" pitchFamily="18" charset="2"/>
              </a:rPr>
              <a:t>branch_name = “Perryridge”</a:t>
            </a:r>
            <a:r>
              <a:rPr lang="en-US" altLang="fa-IR" sz="2000" i="1">
                <a:sym typeface="Symbol" panose="05050102010706020507" pitchFamily="18" charset="2"/>
              </a:rPr>
              <a:t> </a:t>
            </a:r>
            <a:r>
              <a:rPr lang="en-US" altLang="fa-IR" sz="2000">
                <a:sym typeface="Symbol" panose="05050102010706020507" pitchFamily="18" charset="2"/>
              </a:rPr>
              <a:t>(</a:t>
            </a:r>
            <a:r>
              <a:rPr lang="en-US" altLang="fa-IR" sz="2000" i="1">
                <a:sym typeface="Symbol" panose="05050102010706020507" pitchFamily="18" charset="2"/>
              </a:rPr>
              <a:t>account </a:t>
            </a:r>
            <a:r>
              <a:rPr lang="en-US" altLang="fa-IR" sz="2000">
                <a:sym typeface="Symbol" panose="05050102010706020507" pitchFamily="18" charset="2"/>
              </a:rPr>
              <a:t>)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fa-IR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52" grpId="0" autoUpdateAnimBg="0"/>
      <p:bldP spid="718857" grpId="0" autoUpdateAnimBg="0"/>
      <p:bldP spid="718858" grpId="0" autoUpdateAnimBg="0"/>
      <p:bldP spid="718859" grpId="0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Insertion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7848600" cy="4876800"/>
          </a:xfrm>
        </p:spPr>
        <p:txBody>
          <a:bodyPr/>
          <a:lstStyle/>
          <a:p>
            <a:pPr>
              <a:tabLst>
                <a:tab pos="3263900" algn="ctr"/>
              </a:tabLst>
            </a:pPr>
            <a:r>
              <a:rPr lang="en-US" altLang="fa-IR" sz="1800"/>
              <a:t>To insert data into a relation, we either:</a:t>
            </a:r>
          </a:p>
          <a:p>
            <a:pPr lvl="1">
              <a:tabLst>
                <a:tab pos="3263900" algn="ctr"/>
              </a:tabLst>
            </a:pPr>
            <a:r>
              <a:rPr lang="en-US" altLang="fa-IR" sz="1800"/>
              <a:t>specify a tuple to be inserted</a:t>
            </a:r>
          </a:p>
          <a:p>
            <a:pPr lvl="1">
              <a:tabLst>
                <a:tab pos="3263900" algn="ctr"/>
              </a:tabLst>
            </a:pPr>
            <a:r>
              <a:rPr lang="en-US" altLang="fa-IR" sz="1800"/>
              <a:t>write a query whose result is a set of tuples to be inserted</a:t>
            </a:r>
          </a:p>
          <a:p>
            <a:pPr>
              <a:tabLst>
                <a:tab pos="3263900" algn="ctr"/>
              </a:tabLst>
            </a:pPr>
            <a:r>
              <a:rPr lang="en-US" altLang="fa-IR" sz="1800"/>
              <a:t>in relational algebra, an insertion is expressed by:</a:t>
            </a:r>
          </a:p>
          <a:p>
            <a:pPr>
              <a:buFont typeface="Monotype Sorts" pitchFamily="2" charset="2"/>
              <a:buNone/>
              <a:tabLst>
                <a:tab pos="3263900" algn="ctr"/>
              </a:tabLst>
            </a:pPr>
            <a:r>
              <a:rPr lang="en-US" altLang="fa-IR" sz="1800"/>
              <a:t>		</a:t>
            </a:r>
            <a:r>
              <a:rPr lang="en-US" altLang="fa-IR" sz="1800" i="1"/>
              <a:t>r </a:t>
            </a:r>
            <a:r>
              <a:rPr lang="en-US" altLang="fa-IR" sz="1800">
                <a:sym typeface="Symbol" panose="05050102010706020507" pitchFamily="18" charset="2"/>
              </a:rPr>
              <a:t> </a:t>
            </a:r>
            <a:r>
              <a:rPr lang="en-US" altLang="fa-IR" sz="1800" i="1">
                <a:sym typeface="Symbol" panose="05050102010706020507" pitchFamily="18" charset="2"/>
              </a:rPr>
              <a:t> r</a:t>
            </a:r>
            <a:r>
              <a:rPr lang="en-US" altLang="fa-IR" sz="1800">
                <a:sym typeface="Symbol" panose="05050102010706020507" pitchFamily="18" charset="2"/>
              </a:rPr>
              <a:t>    </a:t>
            </a:r>
            <a:r>
              <a:rPr lang="en-US" altLang="fa-IR" sz="1800" i="1">
                <a:sym typeface="Symbol" panose="05050102010706020507" pitchFamily="18" charset="2"/>
              </a:rPr>
              <a:t>E</a:t>
            </a:r>
            <a:endParaRPr lang="en-US" altLang="fa-IR" sz="1800"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  <a:tabLst>
                <a:tab pos="3263900" algn="ctr"/>
              </a:tabLst>
            </a:pPr>
            <a:r>
              <a:rPr lang="en-US" altLang="fa-IR" sz="1800"/>
              <a:t>	where </a:t>
            </a:r>
            <a:r>
              <a:rPr lang="en-US" altLang="fa-IR" sz="1800" i="1"/>
              <a:t>r</a:t>
            </a:r>
            <a:r>
              <a:rPr lang="en-US" altLang="fa-IR" sz="1800"/>
              <a:t> is a relation and </a:t>
            </a:r>
            <a:r>
              <a:rPr lang="en-US" altLang="fa-IR" sz="1800" i="1"/>
              <a:t>E</a:t>
            </a:r>
            <a:r>
              <a:rPr lang="en-US" altLang="fa-IR" sz="1800"/>
              <a:t> is a relational algebra expression.</a:t>
            </a:r>
          </a:p>
          <a:p>
            <a:pPr>
              <a:tabLst>
                <a:tab pos="3263900" algn="ctr"/>
              </a:tabLst>
            </a:pPr>
            <a:r>
              <a:rPr lang="en-US" altLang="fa-IR" sz="1800"/>
              <a:t>The insertion of a single tuple is expressed by letting </a:t>
            </a:r>
            <a:r>
              <a:rPr lang="en-US" altLang="fa-IR" sz="1800" i="1"/>
              <a:t>E</a:t>
            </a:r>
            <a:r>
              <a:rPr lang="en-US" altLang="fa-IR" sz="1800"/>
              <a:t>  be a constant relation containing one tuple. 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Insertion Examples</a:t>
            </a:r>
          </a:p>
        </p:txBody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661275" cy="714375"/>
          </a:xfrm>
        </p:spPr>
        <p:txBody>
          <a:bodyPr/>
          <a:lstStyle/>
          <a:p>
            <a:pPr>
              <a:tabLst>
                <a:tab pos="1030288" algn="l"/>
              </a:tabLst>
            </a:pPr>
            <a:r>
              <a:rPr lang="en-US" altLang="fa-IR" sz="1800"/>
              <a:t>Insert information in the database specifying that Smith has $1200 in account A-973 at the Perryridge branch.</a:t>
            </a:r>
            <a:endParaRPr lang="en-US" altLang="fa-IR" sz="1800">
              <a:sym typeface="Symbol" panose="05050102010706020507" pitchFamily="18" charset="2"/>
            </a:endParaRPr>
          </a:p>
        </p:txBody>
      </p:sp>
      <p:sp>
        <p:nvSpPr>
          <p:cNvPr id="722948" name="Text Box 4"/>
          <p:cNvSpPr txBox="1">
            <a:spLocks noChangeArrowheads="1"/>
          </p:cNvSpPr>
          <p:nvPr/>
        </p:nvSpPr>
        <p:spPr bwMode="auto">
          <a:xfrm>
            <a:off x="796925" y="3289300"/>
            <a:ext cx="74326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fa-IR" sz="1800">
                <a:sym typeface="Symbol" panose="05050102010706020507" pitchFamily="18" charset="2"/>
              </a:rPr>
              <a:t>  Provide as a gift for all loan customers in the Perryridge</a:t>
            </a:r>
            <a:br>
              <a:rPr lang="en-US" altLang="fa-IR" sz="1800">
                <a:sym typeface="Symbol" panose="05050102010706020507" pitchFamily="18" charset="2"/>
              </a:rPr>
            </a:br>
            <a:r>
              <a:rPr lang="en-US" altLang="fa-IR" sz="1800">
                <a:sym typeface="Symbol" panose="05050102010706020507" pitchFamily="18" charset="2"/>
              </a:rPr>
              <a:t>     branch, a $200 savings account.  Let the loan number serve</a:t>
            </a:r>
            <a:br>
              <a:rPr lang="en-US" altLang="fa-IR" sz="1800">
                <a:sym typeface="Symbol" panose="05050102010706020507" pitchFamily="18" charset="2"/>
              </a:rPr>
            </a:br>
            <a:r>
              <a:rPr lang="en-US" altLang="fa-IR" sz="1800">
                <a:sym typeface="Symbol" panose="05050102010706020507" pitchFamily="18" charset="2"/>
              </a:rPr>
              <a:t>     as the account number for the new savings account.</a:t>
            </a:r>
            <a:endParaRPr lang="en-US" altLang="fa-IR" sz="1800" i="1">
              <a:sym typeface="Symbol" panose="05050102010706020507" pitchFamily="18" charset="2"/>
            </a:endParaRPr>
          </a:p>
        </p:txBody>
      </p:sp>
      <p:sp>
        <p:nvSpPr>
          <p:cNvPr id="722949" name="Text Box 5"/>
          <p:cNvSpPr txBox="1">
            <a:spLocks noChangeArrowheads="1"/>
          </p:cNvSpPr>
          <p:nvPr/>
        </p:nvSpPr>
        <p:spPr bwMode="auto">
          <a:xfrm>
            <a:off x="1241425" y="1925638"/>
            <a:ext cx="6251575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fa-IR" sz="2000" i="1"/>
              <a:t>account </a:t>
            </a:r>
            <a:r>
              <a:rPr lang="en-US" altLang="fa-IR" sz="2000">
                <a:sym typeface="Symbol" panose="05050102010706020507" pitchFamily="18" charset="2"/>
              </a:rPr>
              <a:t> </a:t>
            </a:r>
            <a:r>
              <a:rPr lang="en-US" altLang="fa-IR" sz="2000" i="1">
                <a:sym typeface="Symbol" panose="05050102010706020507" pitchFamily="18" charset="2"/>
              </a:rPr>
              <a:t> account</a:t>
            </a:r>
            <a:r>
              <a:rPr lang="en-US" altLang="fa-IR" sz="2000">
                <a:sym typeface="Symbol" panose="05050102010706020507" pitchFamily="18" charset="2"/>
              </a:rPr>
              <a:t>    {(“A-973”,</a:t>
            </a:r>
            <a:r>
              <a:rPr lang="en-US" altLang="fa-IR" sz="1600">
                <a:sym typeface="Symbol" panose="05050102010706020507" pitchFamily="18" charset="2"/>
              </a:rPr>
              <a:t> </a:t>
            </a:r>
            <a:r>
              <a:rPr lang="en-US" altLang="fa-IR" sz="2000">
                <a:sym typeface="Symbol" panose="05050102010706020507" pitchFamily="18" charset="2"/>
              </a:rPr>
              <a:t>“Perryridge”, 1200)}</a:t>
            </a:r>
          </a:p>
          <a:p>
            <a:pPr>
              <a:buFont typeface="Monotype Sorts" pitchFamily="2" charset="2"/>
              <a:buNone/>
            </a:pPr>
            <a:r>
              <a:rPr lang="en-US" altLang="fa-IR" sz="2000">
                <a:sym typeface="Symbol" panose="05050102010706020507" pitchFamily="18" charset="2"/>
              </a:rPr>
              <a:t>depositor  </a:t>
            </a:r>
            <a:r>
              <a:rPr lang="en-US" altLang="fa-IR" sz="2000" i="1">
                <a:sym typeface="Symbol" panose="05050102010706020507" pitchFamily="18" charset="2"/>
              </a:rPr>
              <a:t> depositor</a:t>
            </a:r>
            <a:r>
              <a:rPr lang="en-US" altLang="fa-IR" sz="2000">
                <a:sym typeface="Symbol" panose="05050102010706020507" pitchFamily="18" charset="2"/>
              </a:rPr>
              <a:t>    {(“Smith”, “A-973”)}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368425" y="4376738"/>
            <a:ext cx="5835650" cy="1219200"/>
            <a:chOff x="622" y="2797"/>
            <a:chExt cx="3676" cy="768"/>
          </a:xfrm>
        </p:grpSpPr>
        <p:sp>
          <p:nvSpPr>
            <p:cNvPr id="173063" name="AutoShape 7"/>
            <p:cNvSpPr>
              <a:spLocks noChangeArrowheads="1"/>
            </p:cNvSpPr>
            <p:nvPr/>
          </p:nvSpPr>
          <p:spPr bwMode="auto">
            <a:xfrm rot="16200000" flipV="1">
              <a:off x="3221" y="2892"/>
              <a:ext cx="88" cy="96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fa-IR" altLang="fa-IR" sz="1800"/>
            </a:p>
          </p:txBody>
        </p:sp>
        <p:sp>
          <p:nvSpPr>
            <p:cNvPr id="173064" name="Text Box 8"/>
            <p:cNvSpPr txBox="1">
              <a:spLocks noChangeArrowheads="1"/>
            </p:cNvSpPr>
            <p:nvPr/>
          </p:nvSpPr>
          <p:spPr bwMode="auto">
            <a:xfrm>
              <a:off x="622" y="2797"/>
              <a:ext cx="36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fa-IR" sz="2000" i="1">
                  <a:sym typeface="Symbol" panose="05050102010706020507" pitchFamily="18" charset="2"/>
                </a:rPr>
                <a:t>r</a:t>
              </a:r>
              <a:r>
                <a:rPr lang="en-US" altLang="fa-IR" sz="2000" baseline="-25000">
                  <a:sym typeface="Symbol" panose="05050102010706020507" pitchFamily="18" charset="2"/>
                </a:rPr>
                <a:t>1</a:t>
              </a:r>
              <a:r>
                <a:rPr lang="en-US" altLang="fa-IR" sz="2000">
                  <a:sym typeface="Symbol" panose="05050102010706020507" pitchFamily="18" charset="2"/>
                </a:rPr>
                <a:t>  (</a:t>
              </a:r>
              <a:r>
                <a:rPr lang="en-US" altLang="fa-IR" sz="2000" i="1" baseline="-25000">
                  <a:sym typeface="Symbol" panose="05050102010706020507" pitchFamily="18" charset="2"/>
                </a:rPr>
                <a:t>branch_name = “Perryridge” </a:t>
              </a:r>
              <a:r>
                <a:rPr lang="en-US" altLang="fa-IR" sz="2000">
                  <a:sym typeface="Symbol" panose="05050102010706020507" pitchFamily="18" charset="2"/>
                </a:rPr>
                <a:t>(</a:t>
              </a:r>
              <a:r>
                <a:rPr lang="en-US" altLang="fa-IR" sz="2000" i="1">
                  <a:sym typeface="Symbol" panose="05050102010706020507" pitchFamily="18" charset="2"/>
                </a:rPr>
                <a:t>borrower    </a:t>
              </a:r>
              <a:r>
                <a:rPr lang="en-US" altLang="fa-IR" sz="2000">
                  <a:sym typeface="Symbol" panose="05050102010706020507" pitchFamily="18" charset="2"/>
                </a:rPr>
                <a:t>loan))</a:t>
              </a:r>
            </a:p>
            <a:p>
              <a:pPr>
                <a:buFont typeface="Monotype Sorts" pitchFamily="2" charset="2"/>
                <a:buNone/>
              </a:pPr>
              <a:r>
                <a:rPr lang="en-US" altLang="fa-IR" sz="2000" i="1">
                  <a:sym typeface="Symbol" panose="05050102010706020507" pitchFamily="18" charset="2"/>
                </a:rPr>
                <a:t>account </a:t>
              </a:r>
              <a:r>
                <a:rPr lang="en-US" altLang="fa-IR" sz="2000">
                  <a:sym typeface="Symbol" panose="05050102010706020507" pitchFamily="18" charset="2"/>
                </a:rPr>
                <a:t> </a:t>
              </a:r>
              <a:r>
                <a:rPr lang="en-US" altLang="fa-IR" sz="2000" i="1">
                  <a:sym typeface="Symbol" panose="05050102010706020507" pitchFamily="18" charset="2"/>
                </a:rPr>
                <a:t>account</a:t>
              </a:r>
              <a:r>
                <a:rPr lang="en-US" altLang="fa-IR" sz="2000">
                  <a:sym typeface="Symbol" panose="05050102010706020507" pitchFamily="18" charset="2"/>
                </a:rPr>
                <a:t>  </a:t>
              </a:r>
              <a:r>
                <a:rPr lang="en-US" altLang="fa-IR" sz="2000" i="1" baseline="-25000">
                  <a:sym typeface="Symbol" panose="05050102010706020507" pitchFamily="18" charset="2"/>
                </a:rPr>
                <a:t>loan_number, </a:t>
              </a:r>
              <a:r>
                <a:rPr lang="en-US" altLang="fa-IR" sz="1600" i="1" baseline="-25000">
                  <a:sym typeface="Symbol" panose="05050102010706020507" pitchFamily="18" charset="2"/>
                </a:rPr>
                <a:t>branch_name,</a:t>
              </a:r>
              <a:r>
                <a:rPr lang="en-US" altLang="fa-IR" sz="1600" baseline="-25000">
                  <a:sym typeface="Symbol" panose="05050102010706020507" pitchFamily="18" charset="2"/>
                </a:rPr>
                <a:t> </a:t>
              </a:r>
              <a:r>
                <a:rPr lang="en-US" altLang="fa-IR" sz="2000" i="1" baseline="-25000">
                  <a:sym typeface="Symbol" panose="05050102010706020507" pitchFamily="18" charset="2"/>
                </a:rPr>
                <a:t>200</a:t>
              </a:r>
              <a:r>
                <a:rPr lang="en-US" altLang="fa-IR" sz="1600" i="1">
                  <a:sym typeface="Symbol" panose="05050102010706020507" pitchFamily="18" charset="2"/>
                </a:rPr>
                <a:t> </a:t>
              </a:r>
              <a:r>
                <a:rPr lang="en-US" altLang="fa-IR" sz="2000">
                  <a:sym typeface="Symbol" panose="05050102010706020507" pitchFamily="18" charset="2"/>
                </a:rPr>
                <a:t>(</a:t>
              </a:r>
              <a:r>
                <a:rPr lang="en-US" altLang="fa-IR" sz="2000" i="1">
                  <a:sym typeface="Symbol" panose="05050102010706020507" pitchFamily="18" charset="2"/>
                </a:rPr>
                <a:t>r</a:t>
              </a:r>
              <a:r>
                <a:rPr lang="en-US" altLang="fa-IR" sz="2000" baseline="-25000">
                  <a:sym typeface="Symbol" panose="05050102010706020507" pitchFamily="18" charset="2"/>
                </a:rPr>
                <a:t>1</a:t>
              </a:r>
              <a:r>
                <a:rPr lang="en-US" altLang="fa-IR" sz="2000">
                  <a:sym typeface="Symbol" panose="05050102010706020507" pitchFamily="18" charset="2"/>
                </a:rPr>
                <a:t>)</a:t>
              </a:r>
            </a:p>
            <a:p>
              <a:pPr>
                <a:buFont typeface="Monotype Sorts" pitchFamily="2" charset="2"/>
                <a:buNone/>
              </a:pPr>
              <a:r>
                <a:rPr lang="en-US" altLang="fa-IR" sz="2000">
                  <a:sym typeface="Symbol" panose="05050102010706020507" pitchFamily="18" charset="2"/>
                </a:rPr>
                <a:t>depositor  </a:t>
              </a:r>
              <a:r>
                <a:rPr lang="en-US" altLang="fa-IR" sz="2000" i="1">
                  <a:sym typeface="Symbol" panose="05050102010706020507" pitchFamily="18" charset="2"/>
                </a:rPr>
                <a:t>depositor </a:t>
              </a:r>
              <a:r>
                <a:rPr lang="en-US" altLang="fa-IR" sz="2000">
                  <a:sym typeface="Symbol" panose="05050102010706020507" pitchFamily="18" charset="2"/>
                </a:rPr>
                <a:t> </a:t>
              </a:r>
              <a:r>
                <a:rPr lang="en-US" altLang="fa-IR" sz="2000" i="1" baseline="-25000">
                  <a:sym typeface="Symbol" panose="05050102010706020507" pitchFamily="18" charset="2"/>
                </a:rPr>
                <a:t>customer_name, loan_number </a:t>
              </a:r>
              <a:r>
                <a:rPr lang="en-US" altLang="fa-IR" sz="2000">
                  <a:sym typeface="Symbol" panose="05050102010706020507" pitchFamily="18" charset="2"/>
                </a:rPr>
                <a:t>(</a:t>
              </a:r>
              <a:r>
                <a:rPr lang="en-US" altLang="fa-IR" sz="2000" i="1">
                  <a:sym typeface="Symbol" panose="05050102010706020507" pitchFamily="18" charset="2"/>
                </a:rPr>
                <a:t>r</a:t>
              </a:r>
              <a:r>
                <a:rPr lang="en-US" altLang="fa-IR" sz="2000" baseline="-25000">
                  <a:sym typeface="Symbol" panose="05050102010706020507" pitchFamily="18" charset="2"/>
                </a:rPr>
                <a:t>1</a:t>
              </a:r>
              <a:r>
                <a:rPr lang="en-US" altLang="fa-IR" sz="2000">
                  <a:sym typeface="Symbol" panose="05050102010706020507" pitchFamily="18" charset="2"/>
                </a:rPr>
                <a:t>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2947" grpId="0" build="p" autoUpdateAnimBg="0"/>
      <p:bldP spid="722948" grpId="0" autoUpdateAnimBg="0"/>
      <p:bldP spid="722949" grpId="0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Updating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7848600" cy="4876800"/>
          </a:xfrm>
        </p:spPr>
        <p:txBody>
          <a:bodyPr/>
          <a:lstStyle/>
          <a:p>
            <a:pPr>
              <a:tabLst>
                <a:tab pos="3263900" algn="ctr"/>
              </a:tabLst>
            </a:pPr>
            <a:r>
              <a:rPr lang="en-US" altLang="fa-IR" sz="1800"/>
              <a:t>A mechanism to change a value in a tuple without charging </a:t>
            </a:r>
            <a:r>
              <a:rPr lang="en-US" altLang="fa-IR" sz="1800" i="1"/>
              <a:t>all</a:t>
            </a:r>
            <a:r>
              <a:rPr lang="en-US" altLang="fa-IR" sz="1800"/>
              <a:t> values in the tuple</a:t>
            </a:r>
          </a:p>
          <a:p>
            <a:pPr>
              <a:tabLst>
                <a:tab pos="3263900" algn="ctr"/>
              </a:tabLst>
            </a:pPr>
            <a:r>
              <a:rPr lang="en-US" altLang="fa-IR" sz="1800"/>
              <a:t>Use the generalized projection operator to do this task</a:t>
            </a:r>
          </a:p>
          <a:p>
            <a:pPr>
              <a:buFont typeface="Monotype Sorts" pitchFamily="2" charset="2"/>
              <a:buNone/>
              <a:tabLst>
                <a:tab pos="3263900" algn="ctr"/>
              </a:tabLst>
            </a:pPr>
            <a:r>
              <a:rPr lang="en-US" altLang="fa-IR" sz="1800"/>
              <a:t>	</a:t>
            </a:r>
            <a:br>
              <a:rPr lang="en-US" altLang="fa-IR" sz="1800"/>
            </a:br>
            <a:r>
              <a:rPr lang="en-US" altLang="fa-IR" sz="1800"/>
              <a:t>	</a:t>
            </a:r>
            <a:endParaRPr lang="en-US" altLang="fa-IR" sz="1800">
              <a:sym typeface="Symbol" panose="05050102010706020507" pitchFamily="18" charset="2"/>
            </a:endParaRPr>
          </a:p>
          <a:p>
            <a:pPr>
              <a:tabLst>
                <a:tab pos="3263900" algn="ctr"/>
              </a:tabLst>
            </a:pPr>
            <a:r>
              <a:rPr lang="en-US" altLang="fa-IR" sz="1800">
                <a:sym typeface="Symbol" panose="05050102010706020507" pitchFamily="18" charset="2"/>
              </a:rPr>
              <a:t>Each </a:t>
            </a:r>
            <a:r>
              <a:rPr lang="en-US" altLang="fa-IR" sz="1800" i="1">
                <a:sym typeface="Symbol" panose="05050102010706020507" pitchFamily="18" charset="2"/>
              </a:rPr>
              <a:t>F</a:t>
            </a:r>
            <a:r>
              <a:rPr lang="en-US" altLang="fa-IR" sz="2400" i="1" baseline="-25000">
                <a:sym typeface="Symbol" panose="05050102010706020507" pitchFamily="18" charset="2"/>
              </a:rPr>
              <a:t>i</a:t>
            </a:r>
            <a:r>
              <a:rPr lang="en-US" altLang="fa-IR" sz="1800">
                <a:sym typeface="Symbol" panose="05050102010706020507" pitchFamily="18" charset="2"/>
              </a:rPr>
              <a:t> is either </a:t>
            </a:r>
          </a:p>
          <a:p>
            <a:pPr lvl="1">
              <a:tabLst>
                <a:tab pos="3263900" algn="ctr"/>
              </a:tabLst>
            </a:pPr>
            <a:r>
              <a:rPr lang="en-US" altLang="fa-IR" sz="1800">
                <a:sym typeface="Symbol" panose="05050102010706020507" pitchFamily="18" charset="2"/>
              </a:rPr>
              <a:t>the </a:t>
            </a:r>
            <a:r>
              <a:rPr lang="en-US" altLang="fa-IR" sz="1800" i="1">
                <a:sym typeface="Symbol" panose="05050102010706020507" pitchFamily="18" charset="2"/>
              </a:rPr>
              <a:t>I </a:t>
            </a:r>
            <a:r>
              <a:rPr lang="en-US" altLang="fa-IR" sz="1800" baseline="30000">
                <a:sym typeface="Symbol" panose="05050102010706020507" pitchFamily="18" charset="2"/>
              </a:rPr>
              <a:t>th</a:t>
            </a:r>
            <a:r>
              <a:rPr lang="en-US" altLang="fa-IR" sz="1800">
                <a:sym typeface="Symbol" panose="05050102010706020507" pitchFamily="18" charset="2"/>
              </a:rPr>
              <a:t> attribute of </a:t>
            </a:r>
            <a:r>
              <a:rPr lang="en-US" altLang="fa-IR" sz="1800" i="1">
                <a:sym typeface="Symbol" panose="05050102010706020507" pitchFamily="18" charset="2"/>
              </a:rPr>
              <a:t>r</a:t>
            </a:r>
            <a:r>
              <a:rPr lang="en-US" altLang="fa-IR" sz="1800">
                <a:sym typeface="Symbol" panose="05050102010706020507" pitchFamily="18" charset="2"/>
              </a:rPr>
              <a:t>, if the </a:t>
            </a:r>
            <a:r>
              <a:rPr lang="en-US" altLang="fa-IR" sz="1800" i="1">
                <a:sym typeface="Symbol" panose="05050102010706020507" pitchFamily="18" charset="2"/>
              </a:rPr>
              <a:t>I </a:t>
            </a:r>
            <a:r>
              <a:rPr lang="en-US" altLang="fa-IR" sz="1800" baseline="30000">
                <a:sym typeface="Symbol" panose="05050102010706020507" pitchFamily="18" charset="2"/>
              </a:rPr>
              <a:t>th </a:t>
            </a:r>
            <a:r>
              <a:rPr lang="en-US" altLang="fa-IR" sz="1800">
                <a:sym typeface="Symbol" panose="05050102010706020507" pitchFamily="18" charset="2"/>
              </a:rPr>
              <a:t>attribute is not updated, or,</a:t>
            </a:r>
          </a:p>
          <a:p>
            <a:pPr lvl="1">
              <a:tabLst>
                <a:tab pos="3263900" algn="ctr"/>
              </a:tabLst>
            </a:pPr>
            <a:r>
              <a:rPr lang="en-US" altLang="fa-IR" sz="1800">
                <a:sym typeface="Symbol" panose="05050102010706020507" pitchFamily="18" charset="2"/>
              </a:rPr>
              <a:t>if the attribute is to be updated F</a:t>
            </a:r>
            <a:r>
              <a:rPr lang="en-US" altLang="fa-IR" sz="1800" i="1" baseline="-25000">
                <a:sym typeface="Symbol" panose="05050102010706020507" pitchFamily="18" charset="2"/>
              </a:rPr>
              <a:t>i</a:t>
            </a:r>
            <a:r>
              <a:rPr lang="en-US" altLang="fa-IR" sz="1800" baseline="-25000">
                <a:sym typeface="Symbol" panose="05050102010706020507" pitchFamily="18" charset="2"/>
              </a:rPr>
              <a:t> </a:t>
            </a:r>
            <a:r>
              <a:rPr lang="en-US" altLang="fa-IR" sz="1800">
                <a:sym typeface="Symbol" panose="05050102010706020507" pitchFamily="18" charset="2"/>
              </a:rPr>
              <a:t> is an expression, involving only constants and the attributes of </a:t>
            </a:r>
            <a:r>
              <a:rPr lang="en-US" altLang="fa-IR" sz="1800" i="1">
                <a:sym typeface="Symbol" panose="05050102010706020507" pitchFamily="18" charset="2"/>
              </a:rPr>
              <a:t>r</a:t>
            </a:r>
            <a:r>
              <a:rPr lang="en-US" altLang="fa-IR" sz="1800">
                <a:sym typeface="Symbol" panose="05050102010706020507" pitchFamily="18" charset="2"/>
              </a:rPr>
              <a:t>, which gives the new value for the attribute</a:t>
            </a:r>
          </a:p>
        </p:txBody>
      </p:sp>
      <p:graphicFrame>
        <p:nvGraphicFramePr>
          <p:cNvPr id="175108" name="Object 4"/>
          <p:cNvGraphicFramePr>
            <a:graphicFrameLocks noChangeAspect="1"/>
          </p:cNvGraphicFramePr>
          <p:nvPr/>
        </p:nvGraphicFramePr>
        <p:xfrm>
          <a:off x="2568575" y="2386013"/>
          <a:ext cx="2128838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15" name="Equation" r:id="rId4" imgW="1701800" imgH="355600" progId="Equation.3">
                  <p:embed/>
                </p:oleObj>
              </mc:Choice>
              <mc:Fallback>
                <p:oleObj name="Equation" r:id="rId4" imgW="1701800" imgH="355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8575" y="2386013"/>
                        <a:ext cx="2128838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Update Examples</a:t>
            </a:r>
          </a:p>
        </p:txBody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77925"/>
            <a:ext cx="8153400" cy="650875"/>
          </a:xfrm>
        </p:spPr>
        <p:txBody>
          <a:bodyPr/>
          <a:lstStyle/>
          <a:p>
            <a:pPr>
              <a:tabLst>
                <a:tab pos="3263900" algn="ctr"/>
              </a:tabLst>
            </a:pPr>
            <a:r>
              <a:rPr lang="en-US" altLang="fa-IR" sz="1800"/>
              <a:t>Make interest payments by increasing all balances by 5 percent.</a:t>
            </a:r>
          </a:p>
        </p:txBody>
      </p:sp>
      <p:sp>
        <p:nvSpPr>
          <p:cNvPr id="727044" name="Text Box 4"/>
          <p:cNvSpPr txBox="1">
            <a:spLocks noChangeArrowheads="1"/>
          </p:cNvSpPr>
          <p:nvPr/>
        </p:nvSpPr>
        <p:spPr bwMode="auto">
          <a:xfrm>
            <a:off x="857250" y="3022600"/>
            <a:ext cx="7600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fa-IR" sz="1800">
                <a:sym typeface="Symbol" panose="05050102010706020507" pitchFamily="18" charset="2"/>
              </a:rPr>
              <a:t>  Pay all accounts with balances over $10,000 6 percent interest </a:t>
            </a:r>
            <a:br>
              <a:rPr lang="en-US" altLang="fa-IR" sz="1800">
                <a:sym typeface="Symbol" panose="05050102010706020507" pitchFamily="18" charset="2"/>
              </a:rPr>
            </a:br>
            <a:r>
              <a:rPr lang="en-US" altLang="fa-IR" sz="1800">
                <a:sym typeface="Symbol" panose="05050102010706020507" pitchFamily="18" charset="2"/>
              </a:rPr>
              <a:t>     and pay all others 5 percent </a:t>
            </a:r>
            <a:endParaRPr lang="en-US" altLang="fa-IR" sz="1800" i="1">
              <a:sym typeface="Symbol" panose="05050102010706020507" pitchFamily="18" charset="2"/>
            </a:endParaRPr>
          </a:p>
        </p:txBody>
      </p:sp>
      <p:sp>
        <p:nvSpPr>
          <p:cNvPr id="727045" name="Text Box 5"/>
          <p:cNvSpPr txBox="1">
            <a:spLocks noChangeArrowheads="1"/>
          </p:cNvSpPr>
          <p:nvPr/>
        </p:nvSpPr>
        <p:spPr bwMode="auto">
          <a:xfrm>
            <a:off x="1143000" y="3984625"/>
            <a:ext cx="769620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fa-IR" sz="1800" i="1">
                <a:sym typeface="Symbol" panose="05050102010706020507" pitchFamily="18" charset="2"/>
              </a:rPr>
              <a:t> account</a:t>
            </a:r>
            <a:r>
              <a:rPr lang="en-US" altLang="fa-IR" sz="1800">
                <a:sym typeface="Symbol" panose="05050102010706020507" pitchFamily="18" charset="2"/>
              </a:rPr>
              <a:t>    </a:t>
            </a:r>
            <a:r>
              <a:rPr lang="en-US" altLang="fa-IR" sz="2000" i="1" baseline="-25000">
                <a:sym typeface="Symbol" panose="05050102010706020507" pitchFamily="18" charset="2"/>
              </a:rPr>
              <a:t>account_number</a:t>
            </a:r>
            <a:r>
              <a:rPr lang="en-US" altLang="fa-IR" sz="2000" baseline="-25000">
                <a:sym typeface="Symbol" panose="05050102010706020507" pitchFamily="18" charset="2"/>
              </a:rPr>
              <a:t>, </a:t>
            </a:r>
            <a:r>
              <a:rPr lang="en-US" altLang="fa-IR" sz="2000" i="1" baseline="-25000">
                <a:sym typeface="Symbol" panose="05050102010706020507" pitchFamily="18" charset="2"/>
              </a:rPr>
              <a:t>branch_name</a:t>
            </a:r>
            <a:r>
              <a:rPr lang="en-US" altLang="fa-IR" sz="2000" baseline="-25000">
                <a:sym typeface="Symbol" panose="05050102010706020507" pitchFamily="18" charset="2"/>
              </a:rPr>
              <a:t>, </a:t>
            </a:r>
            <a:r>
              <a:rPr lang="en-US" altLang="fa-IR" sz="2000" i="1" baseline="-25000">
                <a:sym typeface="Symbol" panose="05050102010706020507" pitchFamily="18" charset="2"/>
              </a:rPr>
              <a:t>balance </a:t>
            </a:r>
            <a:r>
              <a:rPr lang="en-US" altLang="fa-IR" sz="1800" baseline="-25000">
                <a:sym typeface="Symbol" panose="05050102010706020507" pitchFamily="18" charset="2"/>
              </a:rPr>
              <a:t>* 1.06</a:t>
            </a:r>
            <a:r>
              <a:rPr lang="en-US" altLang="fa-IR" sz="1800" i="1" baseline="-25000">
                <a:sym typeface="Symbol" panose="05050102010706020507" pitchFamily="18" charset="2"/>
              </a:rPr>
              <a:t> </a:t>
            </a:r>
            <a:r>
              <a:rPr lang="en-US" altLang="fa-IR" sz="1800">
                <a:sym typeface="Symbol" panose="05050102010706020507" pitchFamily="18" charset="2"/>
              </a:rPr>
              <a:t>( </a:t>
            </a:r>
            <a:r>
              <a:rPr lang="en-US" altLang="fa-IR" sz="1800" i="1" baseline="-25000">
                <a:sym typeface="Symbol" panose="05050102010706020507" pitchFamily="18" charset="2"/>
              </a:rPr>
              <a:t>BAL  10000 </a:t>
            </a:r>
            <a:r>
              <a:rPr lang="en-US" altLang="fa-IR" sz="1800">
                <a:sym typeface="Symbol" panose="05050102010706020507" pitchFamily="18" charset="2"/>
              </a:rPr>
              <a:t>(</a:t>
            </a:r>
            <a:r>
              <a:rPr lang="en-US" altLang="fa-IR" sz="1800" i="1">
                <a:sym typeface="Symbol" panose="05050102010706020507" pitchFamily="18" charset="2"/>
              </a:rPr>
              <a:t>account </a:t>
            </a:r>
            <a:r>
              <a:rPr lang="en-US" altLang="fa-IR" sz="1800">
                <a:sym typeface="Symbol" panose="05050102010706020507" pitchFamily="18" charset="2"/>
              </a:rPr>
              <a:t>))</a:t>
            </a:r>
            <a:br>
              <a:rPr lang="en-US" altLang="fa-IR" sz="1800">
                <a:sym typeface="Symbol" panose="05050102010706020507" pitchFamily="18" charset="2"/>
              </a:rPr>
            </a:br>
            <a:r>
              <a:rPr lang="en-US" altLang="fa-IR" sz="1800">
                <a:sym typeface="Symbol" panose="05050102010706020507" pitchFamily="18" charset="2"/>
              </a:rPr>
              <a:t>                       </a:t>
            </a:r>
            <a:r>
              <a:rPr lang="en-US" altLang="fa-IR" sz="2000" i="1" baseline="-25000">
                <a:sym typeface="Symbol" panose="05050102010706020507" pitchFamily="18" charset="2"/>
              </a:rPr>
              <a:t>account_number</a:t>
            </a:r>
            <a:r>
              <a:rPr lang="en-US" altLang="fa-IR" sz="2000" baseline="-25000">
                <a:sym typeface="Symbol" panose="05050102010706020507" pitchFamily="18" charset="2"/>
              </a:rPr>
              <a:t>, </a:t>
            </a:r>
            <a:r>
              <a:rPr lang="en-US" altLang="fa-IR" sz="2000" i="1" baseline="-25000">
                <a:sym typeface="Symbol" panose="05050102010706020507" pitchFamily="18" charset="2"/>
              </a:rPr>
              <a:t>branch_name</a:t>
            </a:r>
            <a:r>
              <a:rPr lang="en-US" altLang="fa-IR" sz="2000" baseline="-25000">
                <a:sym typeface="Symbol" panose="05050102010706020507" pitchFamily="18" charset="2"/>
              </a:rPr>
              <a:t>, </a:t>
            </a:r>
            <a:r>
              <a:rPr lang="en-US" altLang="fa-IR" sz="2000" i="1" baseline="-25000">
                <a:sym typeface="Symbol" panose="05050102010706020507" pitchFamily="18" charset="2"/>
              </a:rPr>
              <a:t>balance </a:t>
            </a:r>
            <a:r>
              <a:rPr lang="en-US" altLang="fa-IR" sz="1800" i="1" baseline="-25000">
                <a:sym typeface="Symbol" panose="05050102010706020507" pitchFamily="18" charset="2"/>
              </a:rPr>
              <a:t>* </a:t>
            </a:r>
            <a:r>
              <a:rPr lang="en-US" altLang="fa-IR" sz="1800" baseline="-25000">
                <a:sym typeface="Symbol" panose="05050102010706020507" pitchFamily="18" charset="2"/>
              </a:rPr>
              <a:t>1.05 </a:t>
            </a:r>
            <a:r>
              <a:rPr lang="en-US" altLang="fa-IR" sz="1800">
                <a:sym typeface="Symbol" panose="05050102010706020507" pitchFamily="18" charset="2"/>
              </a:rPr>
              <a:t>(</a:t>
            </a:r>
            <a:r>
              <a:rPr lang="en-US" altLang="fa-IR" sz="1800" i="1" baseline="-25000">
                <a:sym typeface="Symbol" panose="05050102010706020507" pitchFamily="18" charset="2"/>
              </a:rPr>
              <a:t>BAL  10000 </a:t>
            </a:r>
            <a:r>
              <a:rPr lang="en-US" altLang="fa-IR" sz="1800">
                <a:sym typeface="Symbol" panose="05050102010706020507" pitchFamily="18" charset="2"/>
              </a:rPr>
              <a:t>(</a:t>
            </a:r>
            <a:r>
              <a:rPr lang="en-US" altLang="fa-IR" sz="1800" i="1">
                <a:sym typeface="Symbol" panose="05050102010706020507" pitchFamily="18" charset="2"/>
              </a:rPr>
              <a:t>account</a:t>
            </a:r>
            <a:r>
              <a:rPr lang="en-US" altLang="fa-IR" sz="1800">
                <a:sym typeface="Symbol" panose="05050102010706020507" pitchFamily="18" charset="2"/>
              </a:rPr>
              <a:t>))</a:t>
            </a:r>
          </a:p>
          <a:p>
            <a:pPr>
              <a:buFont typeface="Monotype Sorts" pitchFamily="2" charset="2"/>
              <a:buNone/>
            </a:pPr>
            <a:endParaRPr lang="en-US" altLang="fa-IR" sz="1800" i="1">
              <a:sym typeface="Symbol" panose="05050102010706020507" pitchFamily="18" charset="2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066800" y="1676400"/>
            <a:ext cx="7570788" cy="928688"/>
            <a:chOff x="526" y="965"/>
            <a:chExt cx="4769" cy="585"/>
          </a:xfrm>
        </p:grpSpPr>
        <p:sp>
          <p:nvSpPr>
            <p:cNvPr id="177159" name="Text Box 7"/>
            <p:cNvSpPr txBox="1">
              <a:spLocks noChangeArrowheads="1"/>
            </p:cNvSpPr>
            <p:nvPr/>
          </p:nvSpPr>
          <p:spPr bwMode="auto">
            <a:xfrm>
              <a:off x="830" y="965"/>
              <a:ext cx="437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altLang="fa-IR" sz="1800" i="1"/>
                <a:t>account </a:t>
              </a:r>
              <a:r>
                <a:rPr lang="en-US" altLang="fa-IR" sz="1800">
                  <a:sym typeface="Symbol" panose="05050102010706020507" pitchFamily="18" charset="2"/>
                </a:rPr>
                <a:t>  </a:t>
              </a:r>
              <a:r>
                <a:rPr lang="en-US" altLang="fa-IR" sz="2000" i="1" baseline="-25000">
                  <a:sym typeface="Symbol" panose="05050102010706020507" pitchFamily="18" charset="2"/>
                </a:rPr>
                <a:t>account_number</a:t>
              </a:r>
              <a:r>
                <a:rPr lang="en-US" altLang="fa-IR" sz="2000" baseline="-25000">
                  <a:sym typeface="Symbol" panose="05050102010706020507" pitchFamily="18" charset="2"/>
                </a:rPr>
                <a:t>, </a:t>
              </a:r>
              <a:r>
                <a:rPr lang="en-US" altLang="fa-IR" sz="2000" i="1" baseline="-25000">
                  <a:sym typeface="Symbol" panose="05050102010706020507" pitchFamily="18" charset="2"/>
                </a:rPr>
                <a:t>branch_name</a:t>
              </a:r>
              <a:r>
                <a:rPr lang="en-US" altLang="fa-IR" sz="2000" baseline="-25000">
                  <a:sym typeface="Symbol" panose="05050102010706020507" pitchFamily="18" charset="2"/>
                </a:rPr>
                <a:t>, </a:t>
              </a:r>
              <a:r>
                <a:rPr lang="en-US" altLang="fa-IR" sz="2000" i="1" baseline="-25000">
                  <a:sym typeface="Symbol" panose="05050102010706020507" pitchFamily="18" charset="2"/>
                </a:rPr>
                <a:t>balance </a:t>
              </a:r>
              <a:r>
                <a:rPr lang="en-US" altLang="fa-IR" sz="2000" baseline="-25000">
                  <a:sym typeface="Symbol" panose="05050102010706020507" pitchFamily="18" charset="2"/>
                </a:rPr>
                <a:t>* 1.05</a:t>
              </a:r>
              <a:r>
                <a:rPr lang="en-US" altLang="fa-IR" sz="1800" i="1" baseline="-25000">
                  <a:sym typeface="Symbol" panose="05050102010706020507" pitchFamily="18" charset="2"/>
                </a:rPr>
                <a:t> </a:t>
              </a:r>
              <a:r>
                <a:rPr lang="en-US" altLang="fa-IR" sz="1800">
                  <a:sym typeface="Symbol" panose="05050102010706020507" pitchFamily="18" charset="2"/>
                </a:rPr>
                <a:t>(</a:t>
              </a:r>
              <a:r>
                <a:rPr lang="en-US" altLang="fa-IR" sz="1800" i="1">
                  <a:sym typeface="Symbol" panose="05050102010706020507" pitchFamily="18" charset="2"/>
                </a:rPr>
                <a:t>account</a:t>
              </a:r>
              <a:r>
                <a:rPr lang="en-US" altLang="fa-IR" sz="1800">
                  <a:sym typeface="Symbol" panose="05050102010706020507" pitchFamily="18" charset="2"/>
                </a:rPr>
                <a:t>)</a:t>
              </a:r>
            </a:p>
          </p:txBody>
        </p:sp>
        <p:sp>
          <p:nvSpPr>
            <p:cNvPr id="177160" name="Text Box 8"/>
            <p:cNvSpPr txBox="1">
              <a:spLocks noChangeArrowheads="1"/>
            </p:cNvSpPr>
            <p:nvPr/>
          </p:nvSpPr>
          <p:spPr bwMode="auto">
            <a:xfrm>
              <a:off x="526" y="1319"/>
              <a:ext cx="476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buFont typeface="Monotype Sorts" pitchFamily="2" charset="2"/>
                <a:buNone/>
              </a:pPr>
              <a:endParaRPr lang="en-IN" altLang="fa-IR" sz="1800" i="1"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43" grpId="0" build="p" autoUpdateAnimBg="0"/>
      <p:bldP spid="727044" grpId="0" autoUpdateAnimBg="0"/>
      <p:bldP spid="727045" grpId="0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87500" y="114300"/>
            <a:ext cx="6781800" cy="609600"/>
          </a:xfrm>
        </p:spPr>
        <p:txBody>
          <a:bodyPr/>
          <a:lstStyle/>
          <a:p>
            <a:pPr>
              <a:defRPr/>
            </a:pPr>
            <a:r>
              <a:rPr lang="en-US"/>
              <a:t>Example Queries</a:t>
            </a:r>
          </a:p>
        </p:txBody>
      </p:sp>
      <p:sp>
        <p:nvSpPr>
          <p:cNvPr id="743427" name="Text Box 3"/>
          <p:cNvSpPr txBox="1">
            <a:spLocks noChangeArrowheads="1"/>
          </p:cNvSpPr>
          <p:nvPr/>
        </p:nvSpPr>
        <p:spPr bwMode="auto">
          <a:xfrm>
            <a:off x="798513" y="1077913"/>
            <a:ext cx="7500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fa-IR" sz="1800">
                <a:sym typeface="Symbol" panose="05050102010706020507" pitchFamily="18" charset="2"/>
              </a:rPr>
              <a:t>Find the names of all customers who have a loan and an account at bank.</a:t>
            </a:r>
          </a:p>
        </p:txBody>
      </p:sp>
      <p:sp>
        <p:nvSpPr>
          <p:cNvPr id="743428" name="Text Box 4"/>
          <p:cNvSpPr txBox="1">
            <a:spLocks noChangeArrowheads="1"/>
          </p:cNvSpPr>
          <p:nvPr/>
        </p:nvSpPr>
        <p:spPr bwMode="auto">
          <a:xfrm>
            <a:off x="914400" y="1828800"/>
            <a:ext cx="75692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lvl="1">
              <a:buClr>
                <a:srgbClr val="CC6600"/>
              </a:buClr>
              <a:buSzPct val="105000"/>
              <a:buFont typeface="Monotype Sorts" pitchFamily="2" charset="2"/>
              <a:buNone/>
            </a:pPr>
            <a:r>
              <a:rPr lang="en-US" altLang="fa-IR" sz="2000">
                <a:sym typeface="Symbol" panose="05050102010706020507" pitchFamily="18" charset="2"/>
              </a:rPr>
              <a:t></a:t>
            </a:r>
            <a:r>
              <a:rPr lang="en-US" altLang="fa-IR" sz="2400" i="1" baseline="-25000">
                <a:sym typeface="Symbol" panose="05050102010706020507" pitchFamily="18" charset="2"/>
              </a:rPr>
              <a:t>customer_name</a:t>
            </a:r>
            <a:r>
              <a:rPr lang="en-US" altLang="fa-IR" sz="2000">
                <a:sym typeface="Symbol" panose="05050102010706020507" pitchFamily="18" charset="2"/>
              </a:rPr>
              <a:t> (</a:t>
            </a:r>
            <a:r>
              <a:rPr lang="en-US" altLang="fa-IR" sz="2000" i="1">
                <a:sym typeface="Symbol" panose="05050102010706020507" pitchFamily="18" charset="2"/>
              </a:rPr>
              <a:t>borrower</a:t>
            </a:r>
            <a:r>
              <a:rPr lang="en-US" altLang="fa-IR" sz="2000">
                <a:sym typeface="Symbol" panose="05050102010706020507" pitchFamily="18" charset="2"/>
              </a:rPr>
              <a:t>)  </a:t>
            </a:r>
            <a:r>
              <a:rPr lang="en-US" altLang="fa-IR" sz="2400" i="1" baseline="-25000">
                <a:sym typeface="Symbol" panose="05050102010706020507" pitchFamily="18" charset="2"/>
              </a:rPr>
              <a:t>customer_name</a:t>
            </a:r>
            <a:r>
              <a:rPr lang="en-US" altLang="fa-IR" sz="2000">
                <a:sym typeface="Symbol" panose="05050102010706020507" pitchFamily="18" charset="2"/>
              </a:rPr>
              <a:t> (</a:t>
            </a:r>
            <a:r>
              <a:rPr lang="en-US" altLang="fa-IR" sz="2000" i="1">
                <a:sym typeface="Symbol" panose="05050102010706020507" pitchFamily="18" charset="2"/>
              </a:rPr>
              <a:t>depositor</a:t>
            </a:r>
            <a:r>
              <a:rPr lang="en-US" altLang="fa-IR" sz="2000">
                <a:sym typeface="Symbol" panose="05050102010706020507" pitchFamily="18" charset="2"/>
              </a:rPr>
              <a:t>)</a:t>
            </a:r>
          </a:p>
          <a:p>
            <a:pPr lvl="1">
              <a:buClr>
                <a:srgbClr val="CC6600"/>
              </a:buClr>
              <a:buSzPct val="105000"/>
              <a:buFont typeface="Monotype Sorts" pitchFamily="2" charset="2"/>
              <a:buNone/>
            </a:pPr>
            <a:endParaRPr kumimoji="0" lang="en-US" altLang="fa-IR" sz="1800"/>
          </a:p>
        </p:txBody>
      </p:sp>
      <p:sp>
        <p:nvSpPr>
          <p:cNvPr id="7434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98513" y="2895600"/>
            <a:ext cx="7848600" cy="1003300"/>
          </a:xfrm>
          <a:noFill/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fa-IR" sz="1800"/>
              <a:t>Find the name of all customers who have a loan at the bank and the loan amount</a:t>
            </a:r>
          </a:p>
        </p:txBody>
      </p:sp>
      <p:sp>
        <p:nvSpPr>
          <p:cNvPr id="743430" name="Text Box 6"/>
          <p:cNvSpPr txBox="1">
            <a:spLocks noChangeArrowheads="1"/>
          </p:cNvSpPr>
          <p:nvPr/>
        </p:nvSpPr>
        <p:spPr bwMode="auto">
          <a:xfrm>
            <a:off x="952500" y="3810000"/>
            <a:ext cx="756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lvl="1">
              <a:buClr>
                <a:srgbClr val="CC6600"/>
              </a:buClr>
              <a:buSzPct val="105000"/>
              <a:buFont typeface="Monotype Sorts" pitchFamily="2" charset="2"/>
              <a:buNone/>
            </a:pPr>
            <a:r>
              <a:rPr lang="en-US" altLang="fa-IR" sz="2000">
                <a:sym typeface="Symbol" panose="05050102010706020507" pitchFamily="18" charset="2"/>
              </a:rPr>
              <a:t></a:t>
            </a:r>
            <a:r>
              <a:rPr lang="en-US" altLang="fa-IR" sz="2400" i="1" baseline="-25000">
                <a:sym typeface="Symbol" panose="05050102010706020507" pitchFamily="18" charset="2"/>
              </a:rPr>
              <a:t>customer_name, loan_number, amount </a:t>
            </a:r>
            <a:r>
              <a:rPr lang="en-US" altLang="fa-IR" sz="2000" i="1">
                <a:sym typeface="Symbol" panose="05050102010706020507" pitchFamily="18" charset="2"/>
              </a:rPr>
              <a:t>(borrower     loan)</a:t>
            </a:r>
            <a:endParaRPr kumimoji="0" lang="en-US" altLang="fa-IR" sz="1600"/>
          </a:p>
        </p:txBody>
      </p:sp>
      <p:sp>
        <p:nvSpPr>
          <p:cNvPr id="179207" name="AutoShape 7"/>
          <p:cNvSpPr>
            <a:spLocks noChangeArrowheads="1"/>
          </p:cNvSpPr>
          <p:nvPr/>
        </p:nvSpPr>
        <p:spPr bwMode="auto">
          <a:xfrm rot="16200000" flipV="1">
            <a:off x="6492875" y="3946525"/>
            <a:ext cx="152400" cy="18415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fa-IR" altLang="fa-IR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3427" grpId="0" autoUpdateAnimBg="0"/>
      <p:bldP spid="743428" grpId="0" autoUpdateAnimBg="0"/>
      <p:bldP spid="743429" grpId="0" build="p"/>
      <p:bldP spid="74343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Union Operation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4876800"/>
          </a:xfrm>
        </p:spPr>
        <p:txBody>
          <a:bodyPr/>
          <a:lstStyle/>
          <a:p>
            <a:pPr>
              <a:tabLst>
                <a:tab pos="2965450" algn="ctr"/>
              </a:tabLst>
            </a:pPr>
            <a:r>
              <a:rPr lang="en-US" altLang="fa-IR" sz="1800"/>
              <a:t>Notation:  </a:t>
            </a:r>
            <a:r>
              <a:rPr lang="en-US" altLang="fa-IR" sz="1800" i="1"/>
              <a:t>r</a:t>
            </a:r>
            <a:r>
              <a:rPr lang="en-US" altLang="fa-IR" sz="1800"/>
              <a:t> </a:t>
            </a:r>
            <a:r>
              <a:rPr lang="en-US" altLang="fa-IR" sz="1800">
                <a:sym typeface="Symbol" panose="05050102010706020507" pitchFamily="18" charset="2"/>
              </a:rPr>
              <a:t> </a:t>
            </a:r>
            <a:r>
              <a:rPr lang="en-US" altLang="fa-IR" sz="1800" i="1">
                <a:sym typeface="Symbol" panose="05050102010706020507" pitchFamily="18" charset="2"/>
              </a:rPr>
              <a:t>s</a:t>
            </a:r>
          </a:p>
          <a:p>
            <a:pPr>
              <a:tabLst>
                <a:tab pos="2965450" algn="ctr"/>
              </a:tabLst>
            </a:pPr>
            <a:r>
              <a:rPr lang="en-US" altLang="fa-IR" sz="1800">
                <a:sym typeface="Symbol" panose="05050102010706020507" pitchFamily="18" charset="2"/>
              </a:rPr>
              <a:t>Defined as: </a:t>
            </a:r>
          </a:p>
          <a:p>
            <a:pPr>
              <a:buFont typeface="Monotype Sorts" pitchFamily="2" charset="2"/>
              <a:buNone/>
              <a:tabLst>
                <a:tab pos="2965450" algn="ctr"/>
              </a:tabLst>
            </a:pPr>
            <a:r>
              <a:rPr lang="en-US" altLang="fa-IR" sz="1800"/>
              <a:t>		</a:t>
            </a:r>
            <a:r>
              <a:rPr lang="en-US" altLang="fa-IR" sz="1800" i="1"/>
              <a:t>r</a:t>
            </a:r>
            <a:r>
              <a:rPr lang="en-US" altLang="fa-IR" sz="1800"/>
              <a:t>  </a:t>
            </a:r>
            <a:r>
              <a:rPr lang="en-US" altLang="fa-IR" sz="1800">
                <a:sym typeface="Symbol" panose="05050102010706020507" pitchFamily="18" charset="2"/>
              </a:rPr>
              <a:t> </a:t>
            </a:r>
            <a:r>
              <a:rPr lang="en-US" altLang="fa-IR" sz="1800" i="1">
                <a:sym typeface="Symbol" panose="05050102010706020507" pitchFamily="18" charset="2"/>
              </a:rPr>
              <a:t>s</a:t>
            </a:r>
            <a:r>
              <a:rPr lang="en-US" altLang="fa-IR" sz="1800">
                <a:sym typeface="Symbol" panose="05050102010706020507" pitchFamily="18" charset="2"/>
              </a:rPr>
              <a:t> = {</a:t>
            </a:r>
            <a:r>
              <a:rPr lang="en-US" altLang="fa-IR" sz="1800" i="1">
                <a:sym typeface="Symbol" panose="05050102010706020507" pitchFamily="18" charset="2"/>
              </a:rPr>
              <a:t>t</a:t>
            </a:r>
            <a:r>
              <a:rPr lang="en-US" altLang="fa-IR" sz="1800">
                <a:sym typeface="Symbol" panose="05050102010706020507" pitchFamily="18" charset="2"/>
              </a:rPr>
              <a:t> | </a:t>
            </a:r>
            <a:r>
              <a:rPr lang="en-US" altLang="fa-IR" sz="1800" i="1">
                <a:sym typeface="Symbol" panose="05050102010706020507" pitchFamily="18" charset="2"/>
              </a:rPr>
              <a:t>t</a:t>
            </a:r>
            <a:r>
              <a:rPr lang="en-US" altLang="fa-IR" sz="1800">
                <a:sym typeface="Symbol" panose="05050102010706020507" pitchFamily="18" charset="2"/>
              </a:rPr>
              <a:t>  </a:t>
            </a:r>
            <a:r>
              <a:rPr lang="en-US" altLang="fa-IR" sz="1800" i="1">
                <a:sym typeface="Symbol" panose="05050102010706020507" pitchFamily="18" charset="2"/>
              </a:rPr>
              <a:t>r</a:t>
            </a:r>
            <a:r>
              <a:rPr lang="en-US" altLang="fa-IR" sz="1800">
                <a:sym typeface="Symbol" panose="05050102010706020507" pitchFamily="18" charset="2"/>
              </a:rPr>
              <a:t> or</a:t>
            </a:r>
            <a:r>
              <a:rPr lang="en-US" altLang="fa-IR" sz="1800" i="1">
                <a:sym typeface="Symbol" panose="05050102010706020507" pitchFamily="18" charset="2"/>
              </a:rPr>
              <a:t> t</a:t>
            </a:r>
            <a:r>
              <a:rPr lang="en-US" altLang="fa-IR" sz="1800">
                <a:sym typeface="Symbol" panose="05050102010706020507" pitchFamily="18" charset="2"/>
              </a:rPr>
              <a:t>  </a:t>
            </a:r>
            <a:r>
              <a:rPr lang="en-US" altLang="fa-IR" sz="1800" i="1">
                <a:sym typeface="Symbol" panose="05050102010706020507" pitchFamily="18" charset="2"/>
              </a:rPr>
              <a:t>s</a:t>
            </a:r>
            <a:r>
              <a:rPr lang="en-US" altLang="fa-IR" sz="1800">
                <a:sym typeface="Symbol" panose="05050102010706020507" pitchFamily="18" charset="2"/>
              </a:rPr>
              <a:t>}</a:t>
            </a:r>
          </a:p>
          <a:p>
            <a:pPr>
              <a:tabLst>
                <a:tab pos="2965450" algn="ctr"/>
              </a:tabLst>
            </a:pPr>
            <a:r>
              <a:rPr lang="en-US" altLang="fa-IR" sz="1800">
                <a:sym typeface="Symbol" panose="05050102010706020507" pitchFamily="18" charset="2"/>
              </a:rPr>
              <a:t>For </a:t>
            </a:r>
            <a:r>
              <a:rPr lang="en-US" altLang="fa-IR" sz="1800" i="1"/>
              <a:t>r</a:t>
            </a:r>
            <a:r>
              <a:rPr lang="en-US" altLang="fa-IR" sz="1800"/>
              <a:t> </a:t>
            </a:r>
            <a:r>
              <a:rPr lang="en-US" altLang="fa-IR" sz="1800">
                <a:sym typeface="Symbol" panose="05050102010706020507" pitchFamily="18" charset="2"/>
              </a:rPr>
              <a:t> </a:t>
            </a:r>
            <a:r>
              <a:rPr lang="en-US" altLang="fa-IR" sz="1800" i="1">
                <a:sym typeface="Symbol" panose="05050102010706020507" pitchFamily="18" charset="2"/>
              </a:rPr>
              <a:t>s</a:t>
            </a:r>
            <a:r>
              <a:rPr lang="en-US" altLang="fa-IR" sz="1800">
                <a:sym typeface="Symbol" panose="05050102010706020507" pitchFamily="18" charset="2"/>
              </a:rPr>
              <a:t> to be valid.</a:t>
            </a:r>
          </a:p>
          <a:p>
            <a:pPr>
              <a:buFont typeface="Monotype Sorts" pitchFamily="2" charset="2"/>
              <a:buNone/>
              <a:tabLst>
                <a:tab pos="2965450" algn="ctr"/>
              </a:tabLst>
            </a:pPr>
            <a:r>
              <a:rPr lang="en-US" altLang="fa-IR" sz="1800" i="1">
                <a:sym typeface="Symbol" panose="05050102010706020507" pitchFamily="18" charset="2"/>
              </a:rPr>
              <a:t>	</a:t>
            </a:r>
            <a:r>
              <a:rPr lang="en-US" altLang="fa-IR" sz="1800">
                <a:sym typeface="Symbol" panose="05050102010706020507" pitchFamily="18" charset="2"/>
              </a:rPr>
              <a:t>1.  </a:t>
            </a:r>
            <a:r>
              <a:rPr lang="en-US" altLang="fa-IR" sz="1800" i="1">
                <a:sym typeface="Symbol" panose="05050102010706020507" pitchFamily="18" charset="2"/>
              </a:rPr>
              <a:t>r,</a:t>
            </a:r>
            <a:r>
              <a:rPr lang="en-US" altLang="fa-IR" sz="1800">
                <a:sym typeface="Symbol" panose="05050102010706020507" pitchFamily="18" charset="2"/>
              </a:rPr>
              <a:t> </a:t>
            </a:r>
            <a:r>
              <a:rPr lang="en-US" altLang="fa-IR" sz="1800" i="1">
                <a:sym typeface="Symbol" panose="05050102010706020507" pitchFamily="18" charset="2"/>
              </a:rPr>
              <a:t>s</a:t>
            </a:r>
            <a:r>
              <a:rPr lang="en-US" altLang="fa-IR" sz="1800">
                <a:sym typeface="Symbol" panose="05050102010706020507" pitchFamily="18" charset="2"/>
              </a:rPr>
              <a:t> must have the </a:t>
            </a:r>
            <a:r>
              <a:rPr lang="en-US" altLang="fa-IR" sz="1800" i="1">
                <a:sym typeface="Symbol" panose="05050102010706020507" pitchFamily="18" charset="2"/>
              </a:rPr>
              <a:t>same </a:t>
            </a:r>
            <a:r>
              <a:rPr lang="en-US" altLang="fa-IR" sz="1800" b="1">
                <a:solidFill>
                  <a:schemeClr val="tx2"/>
                </a:solidFill>
                <a:sym typeface="Symbol" panose="05050102010706020507" pitchFamily="18" charset="2"/>
              </a:rPr>
              <a:t>arity</a:t>
            </a:r>
            <a:r>
              <a:rPr lang="en-US" altLang="fa-IR" sz="1800">
                <a:sym typeface="Symbol" panose="05050102010706020507" pitchFamily="18" charset="2"/>
              </a:rPr>
              <a:t> (same number of attributes)</a:t>
            </a:r>
          </a:p>
          <a:p>
            <a:pPr>
              <a:buFont typeface="Monotype Sorts" pitchFamily="2" charset="2"/>
              <a:buNone/>
              <a:tabLst>
                <a:tab pos="2965450" algn="ctr"/>
              </a:tabLst>
            </a:pPr>
            <a:r>
              <a:rPr lang="en-US" altLang="fa-IR" sz="1800">
                <a:sym typeface="Symbol" panose="05050102010706020507" pitchFamily="18" charset="2"/>
              </a:rPr>
              <a:t>	2.  The attribute domains must be </a:t>
            </a:r>
            <a:r>
              <a:rPr lang="en-US" altLang="fa-IR" sz="1800" b="1">
                <a:solidFill>
                  <a:schemeClr val="tx2"/>
                </a:solidFill>
                <a:sym typeface="Symbol" panose="05050102010706020507" pitchFamily="18" charset="2"/>
              </a:rPr>
              <a:t>compatible</a:t>
            </a:r>
            <a:r>
              <a:rPr lang="en-US" altLang="fa-IR" sz="1800">
                <a:sym typeface="Symbol" panose="05050102010706020507" pitchFamily="18" charset="2"/>
              </a:rPr>
              <a:t> (example: 2</a:t>
            </a:r>
            <a:r>
              <a:rPr lang="en-US" altLang="fa-IR" sz="1800" baseline="30000">
                <a:sym typeface="Symbol" panose="05050102010706020507" pitchFamily="18" charset="2"/>
              </a:rPr>
              <a:t>nd</a:t>
            </a:r>
            <a:r>
              <a:rPr lang="en-US" altLang="fa-IR" sz="1800">
                <a:sym typeface="Symbol" panose="05050102010706020507" pitchFamily="18" charset="2"/>
              </a:rPr>
              <a:t> column </a:t>
            </a:r>
            <a:br>
              <a:rPr lang="en-US" altLang="fa-IR" sz="1800">
                <a:sym typeface="Symbol" panose="05050102010706020507" pitchFamily="18" charset="2"/>
              </a:rPr>
            </a:br>
            <a:r>
              <a:rPr lang="en-US" altLang="fa-IR" sz="1800">
                <a:sym typeface="Symbol" panose="05050102010706020507" pitchFamily="18" charset="2"/>
              </a:rPr>
              <a:t>     	of </a:t>
            </a:r>
            <a:r>
              <a:rPr lang="en-US" altLang="fa-IR" sz="1800" i="1">
                <a:sym typeface="Symbol" panose="05050102010706020507" pitchFamily="18" charset="2"/>
              </a:rPr>
              <a:t>r</a:t>
            </a:r>
            <a:r>
              <a:rPr lang="en-US" altLang="fa-IR" sz="1800">
                <a:sym typeface="Symbol" panose="05050102010706020507" pitchFamily="18" charset="2"/>
              </a:rPr>
              <a:t> deals with the same type of values as does the 2</a:t>
            </a:r>
            <a:r>
              <a:rPr lang="en-US" altLang="fa-IR" sz="1800" baseline="30000">
                <a:sym typeface="Symbol" panose="05050102010706020507" pitchFamily="18" charset="2"/>
              </a:rPr>
              <a:t>nd </a:t>
            </a:r>
            <a:br>
              <a:rPr lang="en-US" altLang="fa-IR" sz="1800">
                <a:sym typeface="Symbol" panose="05050102010706020507" pitchFamily="18" charset="2"/>
              </a:rPr>
            </a:br>
            <a:r>
              <a:rPr lang="en-US" altLang="fa-IR" sz="1800">
                <a:sym typeface="Symbol" panose="05050102010706020507" pitchFamily="18" charset="2"/>
              </a:rPr>
              <a:t>     column of </a:t>
            </a:r>
            <a:r>
              <a:rPr lang="en-US" altLang="fa-IR" sz="1800" i="1">
                <a:sym typeface="Symbol" panose="05050102010706020507" pitchFamily="18" charset="2"/>
              </a:rPr>
              <a:t>s</a:t>
            </a:r>
            <a:r>
              <a:rPr lang="en-US" altLang="fa-IR" sz="180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40000"/>
              </a:lnSpc>
              <a:tabLst>
                <a:tab pos="2965450" algn="ctr"/>
              </a:tabLst>
            </a:pPr>
            <a:r>
              <a:rPr lang="en-US" altLang="fa-IR" sz="1800"/>
              <a:t>Example: to find all courses taught in the Fall 2009 semester, or in the Spring 2010 semester, or in both</a:t>
            </a:r>
            <a:br>
              <a:rPr lang="en-US" altLang="fa-IR" sz="1800"/>
            </a:br>
            <a:r>
              <a:rPr lang="en-US" altLang="fa-IR" sz="1800"/>
              <a:t>   </a:t>
            </a:r>
            <a:r>
              <a:rPr lang="en-US" altLang="fa-IR" sz="2000">
                <a:sym typeface="Symbol" panose="05050102010706020507" pitchFamily="18" charset="2"/>
              </a:rPr>
              <a:t></a:t>
            </a:r>
            <a:r>
              <a:rPr lang="en-US" altLang="fa-IR" sz="2800" i="1" baseline="-25000"/>
              <a:t>course_id</a:t>
            </a:r>
            <a:r>
              <a:rPr lang="en-US" altLang="fa-IR" sz="1800"/>
              <a:t> </a:t>
            </a:r>
            <a:r>
              <a:rPr lang="en-US" altLang="fa-IR" sz="2400"/>
              <a:t>(</a:t>
            </a:r>
            <a:r>
              <a:rPr lang="en-US" altLang="fa-IR" sz="2400" i="1">
                <a:sym typeface="Symbol" panose="05050102010706020507" pitchFamily="18" charset="2"/>
              </a:rPr>
              <a:t></a:t>
            </a:r>
            <a:r>
              <a:rPr lang="en-US" altLang="fa-IR" sz="2400">
                <a:sym typeface="Symbol" panose="05050102010706020507" pitchFamily="18" charset="2"/>
              </a:rPr>
              <a:t> </a:t>
            </a:r>
            <a:r>
              <a:rPr lang="en-US" altLang="fa-IR" sz="2800" i="1" baseline="-25000">
                <a:sym typeface="Symbol" panose="05050102010706020507" pitchFamily="18" charset="2"/>
              </a:rPr>
              <a:t>semester=“Fall”  </a:t>
            </a:r>
            <a:r>
              <a:rPr lang="el-GR" altLang="fa-IR" sz="2800" i="1" baseline="-25000">
                <a:sym typeface="Symbol" panose="05050102010706020507" pitchFamily="18" charset="2"/>
              </a:rPr>
              <a:t>Λ</a:t>
            </a:r>
            <a:r>
              <a:rPr lang="en-US" altLang="fa-IR" sz="2800" i="1" baseline="-25000">
                <a:sym typeface="Symbol" panose="05050102010706020507" pitchFamily="18" charset="2"/>
              </a:rPr>
              <a:t> year=2009 </a:t>
            </a:r>
            <a:r>
              <a:rPr lang="en-US" altLang="fa-IR" sz="2400">
                <a:sym typeface="Symbol" panose="05050102010706020507" pitchFamily="18" charset="2"/>
              </a:rPr>
              <a:t>(</a:t>
            </a:r>
            <a:r>
              <a:rPr lang="en-US" altLang="fa-IR" sz="2400" i="1">
                <a:sym typeface="Symbol" panose="05050102010706020507" pitchFamily="18" charset="2"/>
              </a:rPr>
              <a:t>section</a:t>
            </a:r>
            <a:r>
              <a:rPr lang="en-US" altLang="fa-IR" sz="2400">
                <a:sym typeface="Symbol" panose="05050102010706020507" pitchFamily="18" charset="2"/>
              </a:rPr>
              <a:t>))  </a:t>
            </a:r>
            <a:r>
              <a:rPr lang="en-US" altLang="fa-IR" sz="1800">
                <a:sym typeface="Symbol" panose="05050102010706020507" pitchFamily="18" charset="2"/>
              </a:rPr>
              <a:t>  </a:t>
            </a:r>
            <a:br>
              <a:rPr lang="en-US" altLang="fa-IR" sz="1800">
                <a:sym typeface="Symbol" panose="05050102010706020507" pitchFamily="18" charset="2"/>
              </a:rPr>
            </a:br>
            <a:r>
              <a:rPr lang="en-US" altLang="fa-IR" sz="1800">
                <a:sym typeface="Symbol" panose="05050102010706020507" pitchFamily="18" charset="2"/>
              </a:rPr>
              <a:t>   </a:t>
            </a:r>
            <a:r>
              <a:rPr lang="en-US" altLang="fa-IR" sz="2000">
                <a:sym typeface="Symbol" panose="05050102010706020507" pitchFamily="18" charset="2"/>
              </a:rPr>
              <a:t></a:t>
            </a:r>
            <a:r>
              <a:rPr lang="en-US" altLang="fa-IR" sz="2800" i="1" baseline="-25000"/>
              <a:t>course_id</a:t>
            </a:r>
            <a:r>
              <a:rPr lang="en-US" altLang="fa-IR" sz="1800"/>
              <a:t> </a:t>
            </a:r>
            <a:r>
              <a:rPr lang="en-US" altLang="fa-IR" sz="2400"/>
              <a:t>(</a:t>
            </a:r>
            <a:r>
              <a:rPr lang="en-US" altLang="fa-IR" sz="2400" i="1">
                <a:sym typeface="Symbol" panose="05050102010706020507" pitchFamily="18" charset="2"/>
              </a:rPr>
              <a:t></a:t>
            </a:r>
            <a:r>
              <a:rPr lang="en-US" altLang="fa-IR" sz="2400">
                <a:sym typeface="Symbol" panose="05050102010706020507" pitchFamily="18" charset="2"/>
              </a:rPr>
              <a:t> </a:t>
            </a:r>
            <a:r>
              <a:rPr lang="en-US" altLang="fa-IR" sz="2800" i="1" baseline="-25000">
                <a:sym typeface="Symbol" panose="05050102010706020507" pitchFamily="18" charset="2"/>
              </a:rPr>
              <a:t>semester=“Spring”  </a:t>
            </a:r>
            <a:r>
              <a:rPr lang="el-GR" altLang="fa-IR" sz="2800" i="1" baseline="-25000">
                <a:sym typeface="Symbol" panose="05050102010706020507" pitchFamily="18" charset="2"/>
              </a:rPr>
              <a:t>Λ</a:t>
            </a:r>
            <a:r>
              <a:rPr lang="en-US" altLang="fa-IR" sz="2800" i="1" baseline="-25000">
                <a:sym typeface="Symbol" panose="05050102010706020507" pitchFamily="18" charset="2"/>
              </a:rPr>
              <a:t> year=2010 </a:t>
            </a:r>
            <a:r>
              <a:rPr lang="en-US" altLang="fa-IR" sz="2400">
                <a:sym typeface="Symbol" panose="05050102010706020507" pitchFamily="18" charset="2"/>
              </a:rPr>
              <a:t>(</a:t>
            </a:r>
            <a:r>
              <a:rPr lang="en-US" altLang="fa-IR" sz="2400" i="1">
                <a:sym typeface="Symbol" panose="05050102010706020507" pitchFamily="18" charset="2"/>
              </a:rPr>
              <a:t>section</a:t>
            </a:r>
            <a:r>
              <a:rPr lang="en-US" altLang="fa-IR" sz="2400">
                <a:sym typeface="Symbol" panose="05050102010706020507" pitchFamily="18" charset="2"/>
              </a:rPr>
              <a:t>))</a:t>
            </a:r>
          </a:p>
          <a:p>
            <a:pPr>
              <a:lnSpc>
                <a:spcPct val="140000"/>
              </a:lnSpc>
              <a:tabLst>
                <a:tab pos="2965450" algn="ctr"/>
              </a:tabLst>
            </a:pPr>
            <a:endParaRPr lang="en-US" altLang="fa-IR" sz="1800"/>
          </a:p>
          <a:p>
            <a:pPr>
              <a:lnSpc>
                <a:spcPct val="140000"/>
              </a:lnSpc>
              <a:buFont typeface="Monotype Sorts" pitchFamily="2" charset="2"/>
              <a:buNone/>
              <a:tabLst>
                <a:tab pos="2965450" algn="ctr"/>
              </a:tabLst>
            </a:pPr>
            <a:endParaRPr lang="en-US" altLang="fa-IR" sz="1800" i="1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Text Box 2"/>
          <p:cNvSpPr txBox="1">
            <a:spLocks noChangeArrowheads="1"/>
          </p:cNvSpPr>
          <p:nvPr/>
        </p:nvSpPr>
        <p:spPr bwMode="auto">
          <a:xfrm>
            <a:off x="609600" y="1676400"/>
            <a:ext cx="8077200" cy="14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692150" indent="-2349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lvl="1">
              <a:buClr>
                <a:srgbClr val="CC6600"/>
              </a:buClr>
            </a:pPr>
            <a:r>
              <a:rPr lang="en-US" altLang="fa-IR" sz="1800"/>
              <a:t>Query 1</a:t>
            </a:r>
          </a:p>
          <a:p>
            <a:pPr lvl="2">
              <a:lnSpc>
                <a:spcPct val="120000"/>
              </a:lnSpc>
              <a:buClr>
                <a:srgbClr val="000099"/>
              </a:buClr>
              <a:buSzPct val="105000"/>
              <a:buFont typeface="Wingdings 3" panose="05040102010807070707" pitchFamily="18" charset="2"/>
              <a:buNone/>
            </a:pPr>
            <a:r>
              <a:rPr lang="en-US" altLang="fa-IR" sz="1800">
                <a:sym typeface="Symbol" panose="05050102010706020507" pitchFamily="18" charset="2"/>
              </a:rPr>
              <a:t></a:t>
            </a:r>
            <a:r>
              <a:rPr lang="en-US" altLang="fa-IR" sz="2200" i="1" baseline="-25000"/>
              <a:t>customer_name </a:t>
            </a:r>
            <a:r>
              <a:rPr lang="en-US" altLang="fa-IR" sz="1800"/>
              <a:t>(</a:t>
            </a:r>
            <a:r>
              <a:rPr lang="en-US" altLang="fa-IR" sz="2200">
                <a:sym typeface="Symbol" panose="05050102010706020507" pitchFamily="18" charset="2"/>
              </a:rPr>
              <a:t></a:t>
            </a:r>
            <a:r>
              <a:rPr lang="en-US" altLang="fa-IR" sz="2100" i="1" baseline="-25000">
                <a:sym typeface="Symbol" panose="05050102010706020507" pitchFamily="18" charset="2"/>
              </a:rPr>
              <a:t>branch_name </a:t>
            </a:r>
            <a:r>
              <a:rPr lang="en-US" altLang="fa-IR" sz="2100" baseline="-25000">
                <a:sym typeface="Symbol" panose="05050102010706020507" pitchFamily="18" charset="2"/>
              </a:rPr>
              <a:t>= “Downtown</a:t>
            </a:r>
            <a:r>
              <a:rPr lang="en-US" altLang="fa-IR" sz="1800" baseline="-25000">
                <a:sym typeface="Symbol" panose="05050102010706020507" pitchFamily="18" charset="2"/>
              </a:rPr>
              <a:t>” </a:t>
            </a:r>
            <a:r>
              <a:rPr lang="en-US" altLang="fa-IR" sz="1800">
                <a:sym typeface="Symbol" panose="05050102010706020507" pitchFamily="18" charset="2"/>
              </a:rPr>
              <a:t>(</a:t>
            </a:r>
            <a:r>
              <a:rPr lang="en-US" altLang="fa-IR" sz="1800" i="1">
                <a:sym typeface="Symbol" panose="05050102010706020507" pitchFamily="18" charset="2"/>
              </a:rPr>
              <a:t>depositor</a:t>
            </a:r>
            <a:r>
              <a:rPr lang="en-US" altLang="fa-IR" sz="1800">
                <a:sym typeface="Symbol" panose="05050102010706020507" pitchFamily="18" charset="2"/>
              </a:rPr>
              <a:t>      </a:t>
            </a:r>
            <a:r>
              <a:rPr lang="en-US" altLang="fa-IR" sz="1800" i="1">
                <a:sym typeface="Symbol" panose="05050102010706020507" pitchFamily="18" charset="2"/>
              </a:rPr>
              <a:t>account </a:t>
            </a:r>
            <a:r>
              <a:rPr lang="en-US" altLang="fa-IR" sz="1800">
                <a:sym typeface="Symbol" panose="05050102010706020507" pitchFamily="18" charset="2"/>
              </a:rPr>
              <a:t>)) </a:t>
            </a:r>
          </a:p>
          <a:p>
            <a:pPr lvl="2">
              <a:lnSpc>
                <a:spcPct val="120000"/>
              </a:lnSpc>
              <a:buClr>
                <a:srgbClr val="000099"/>
              </a:buClr>
              <a:buSzPct val="105000"/>
              <a:buFont typeface="Wingdings 3" panose="05040102010807070707" pitchFamily="18" charset="2"/>
              <a:buNone/>
            </a:pPr>
            <a:r>
              <a:rPr lang="en-US" altLang="fa-IR" sz="1800">
                <a:sym typeface="Symbol" panose="05050102010706020507" pitchFamily="18" charset="2"/>
              </a:rPr>
              <a:t>        </a:t>
            </a:r>
            <a:r>
              <a:rPr lang="en-US" altLang="fa-IR" sz="2100" i="1" baseline="-25000"/>
              <a:t>customer_name </a:t>
            </a:r>
            <a:r>
              <a:rPr lang="en-US" altLang="fa-IR" sz="1800"/>
              <a:t>(</a:t>
            </a:r>
            <a:r>
              <a:rPr lang="en-US" altLang="fa-IR" sz="2200">
                <a:sym typeface="Symbol" panose="05050102010706020507" pitchFamily="18" charset="2"/>
              </a:rPr>
              <a:t></a:t>
            </a:r>
            <a:r>
              <a:rPr lang="en-US" altLang="fa-IR" sz="2100" i="1" baseline="-25000">
                <a:sym typeface="Symbol" panose="05050102010706020507" pitchFamily="18" charset="2"/>
              </a:rPr>
              <a:t>branch_name </a:t>
            </a:r>
            <a:r>
              <a:rPr lang="en-US" altLang="fa-IR" sz="2100" baseline="-25000">
                <a:sym typeface="Symbol" panose="05050102010706020507" pitchFamily="18" charset="2"/>
              </a:rPr>
              <a:t>= “Uptown</a:t>
            </a:r>
            <a:r>
              <a:rPr lang="en-US" altLang="fa-IR" sz="1800" baseline="-25000">
                <a:sym typeface="Symbol" panose="05050102010706020507" pitchFamily="18" charset="2"/>
              </a:rPr>
              <a:t>” </a:t>
            </a:r>
            <a:r>
              <a:rPr lang="en-US" altLang="fa-IR" sz="1800">
                <a:sym typeface="Symbol" panose="05050102010706020507" pitchFamily="18" charset="2"/>
              </a:rPr>
              <a:t>(</a:t>
            </a:r>
            <a:r>
              <a:rPr lang="en-US" altLang="fa-IR" sz="1800" i="1">
                <a:sym typeface="Symbol" panose="05050102010706020507" pitchFamily="18" charset="2"/>
              </a:rPr>
              <a:t>depositor</a:t>
            </a:r>
            <a:r>
              <a:rPr lang="en-US" altLang="fa-IR" sz="1800">
                <a:sym typeface="Symbol" panose="05050102010706020507" pitchFamily="18" charset="2"/>
              </a:rPr>
              <a:t>     </a:t>
            </a:r>
            <a:r>
              <a:rPr lang="en-US" altLang="fa-IR" sz="1800" i="1">
                <a:sym typeface="Symbol" panose="05050102010706020507" pitchFamily="18" charset="2"/>
              </a:rPr>
              <a:t>account</a:t>
            </a:r>
            <a:r>
              <a:rPr lang="en-US" altLang="fa-IR" sz="1800">
                <a:sym typeface="Symbol" panose="05050102010706020507" pitchFamily="18" charset="2"/>
              </a:rPr>
              <a:t>))</a:t>
            </a:r>
            <a:endParaRPr kumimoji="0" lang="en-US" altLang="fa-IR" sz="1800"/>
          </a:p>
        </p:txBody>
      </p:sp>
      <p:grpSp>
        <p:nvGrpSpPr>
          <p:cNvPr id="181251" name="Group 3"/>
          <p:cNvGrpSpPr>
            <a:grpSpLocks/>
          </p:cNvGrpSpPr>
          <p:nvPr/>
        </p:nvGrpSpPr>
        <p:grpSpPr bwMode="auto">
          <a:xfrm>
            <a:off x="838200" y="3276600"/>
            <a:ext cx="7054850" cy="1606550"/>
            <a:chOff x="566" y="2788"/>
            <a:chExt cx="4444" cy="1012"/>
          </a:xfrm>
        </p:grpSpPr>
        <p:sp>
          <p:nvSpPr>
            <p:cNvPr id="181256" name="AutoShape 4"/>
            <p:cNvSpPr>
              <a:spLocks noChangeArrowheads="1"/>
            </p:cNvSpPr>
            <p:nvPr/>
          </p:nvSpPr>
          <p:spPr bwMode="auto">
            <a:xfrm rot="16200000" flipV="1">
              <a:off x="3641" y="3157"/>
              <a:ext cx="124" cy="96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fa-IR" altLang="fa-IR" sz="1800"/>
            </a:p>
          </p:txBody>
        </p:sp>
        <p:sp>
          <p:nvSpPr>
            <p:cNvPr id="181257" name="Text Box 5"/>
            <p:cNvSpPr txBox="1">
              <a:spLocks noChangeArrowheads="1"/>
            </p:cNvSpPr>
            <p:nvPr/>
          </p:nvSpPr>
          <p:spPr bwMode="auto">
            <a:xfrm>
              <a:off x="566" y="2788"/>
              <a:ext cx="4444" cy="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36600" indent="-27940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lvl="1">
                <a:lnSpc>
                  <a:spcPct val="120000"/>
                </a:lnSpc>
                <a:buClr>
                  <a:srgbClr val="CC6600"/>
                </a:buClr>
              </a:pPr>
              <a:r>
                <a:rPr lang="en-US" altLang="fa-IR" sz="1800"/>
                <a:t>Query 2</a:t>
              </a:r>
            </a:p>
            <a:p>
              <a:pPr lvl="1">
                <a:lnSpc>
                  <a:spcPct val="120000"/>
                </a:lnSpc>
                <a:buClr>
                  <a:srgbClr val="CC6600"/>
                </a:buClr>
                <a:buSzPct val="105000"/>
                <a:buFont typeface="Monotype Sorts" pitchFamily="2" charset="2"/>
                <a:buNone/>
              </a:pPr>
              <a:r>
                <a:rPr lang="en-US" altLang="fa-IR" sz="1800"/>
                <a:t>	 </a:t>
              </a:r>
              <a:r>
                <a:rPr lang="en-US" altLang="fa-IR" sz="1800">
                  <a:sym typeface="Symbol" panose="05050102010706020507" pitchFamily="18" charset="2"/>
                </a:rPr>
                <a:t></a:t>
              </a:r>
              <a:r>
                <a:rPr lang="en-US" altLang="fa-IR" sz="2300" i="1" baseline="-25000"/>
                <a:t>customer_name, branch_name</a:t>
              </a:r>
              <a:r>
                <a:rPr lang="en-US" altLang="fa-IR" sz="1800" baseline="-25000"/>
                <a:t> </a:t>
              </a:r>
              <a:r>
                <a:rPr lang="en-US" altLang="fa-IR" sz="1800"/>
                <a:t>(</a:t>
              </a:r>
              <a:r>
                <a:rPr lang="en-US" altLang="fa-IR" sz="1800" i="1">
                  <a:sym typeface="Symbol" panose="05050102010706020507" pitchFamily="18" charset="2"/>
                </a:rPr>
                <a:t>depositor</a:t>
              </a:r>
              <a:r>
                <a:rPr lang="en-US" altLang="fa-IR" sz="1800">
                  <a:sym typeface="Symbol" panose="05050102010706020507" pitchFamily="18" charset="2"/>
                </a:rPr>
                <a:t>      </a:t>
              </a:r>
              <a:r>
                <a:rPr lang="en-US" altLang="fa-IR" sz="1800" i="1">
                  <a:sym typeface="Symbol" panose="05050102010706020507" pitchFamily="18" charset="2"/>
                </a:rPr>
                <a:t>account</a:t>
              </a:r>
              <a:r>
                <a:rPr lang="en-US" altLang="fa-IR" sz="1800">
                  <a:sym typeface="Symbol" panose="05050102010706020507" pitchFamily="18" charset="2"/>
                </a:rPr>
                <a:t>)</a:t>
              </a:r>
              <a:br>
                <a:rPr lang="en-US" altLang="fa-IR" sz="1800">
                  <a:sym typeface="Symbol" panose="05050102010706020507" pitchFamily="18" charset="2"/>
                </a:rPr>
              </a:br>
              <a:r>
                <a:rPr lang="en-US" altLang="fa-IR" sz="1800">
                  <a:sym typeface="Symbol" panose="05050102010706020507" pitchFamily="18" charset="2"/>
                </a:rPr>
                <a:t>	         </a:t>
              </a:r>
              <a:r>
                <a:rPr lang="en-US" altLang="fa-IR" sz="1800" i="1">
                  <a:sym typeface="Symbol" panose="05050102010706020507" pitchFamily="18" charset="2"/>
                </a:rPr>
                <a:t></a:t>
              </a:r>
              <a:r>
                <a:rPr lang="en-US" altLang="fa-IR" sz="2200" i="1" baseline="-25000">
                  <a:sym typeface="Symbol" panose="05050102010706020507" pitchFamily="18" charset="2"/>
                </a:rPr>
                <a:t>temp(branch_name</a:t>
              </a:r>
              <a:r>
                <a:rPr lang="en-US" altLang="fa-IR" sz="1800" i="1" baseline="-25000">
                  <a:sym typeface="Symbol" panose="05050102010706020507" pitchFamily="18" charset="2"/>
                </a:rPr>
                <a:t>)</a:t>
              </a:r>
              <a:r>
                <a:rPr lang="en-US" altLang="fa-IR" sz="1800" baseline="-25000">
                  <a:sym typeface="Symbol" panose="05050102010706020507" pitchFamily="18" charset="2"/>
                </a:rPr>
                <a:t> </a:t>
              </a:r>
              <a:r>
                <a:rPr lang="en-US" altLang="fa-IR" sz="1800">
                  <a:sym typeface="Symbol" panose="05050102010706020507" pitchFamily="18" charset="2"/>
                </a:rPr>
                <a:t>({(</a:t>
              </a:r>
              <a:r>
                <a:rPr lang="en-US" altLang="fa-IR" sz="1800" i="1">
                  <a:sym typeface="Symbol" panose="05050102010706020507" pitchFamily="18" charset="2"/>
                </a:rPr>
                <a:t>“Downtown” </a:t>
              </a:r>
              <a:r>
                <a:rPr lang="en-US" altLang="fa-IR" sz="1800">
                  <a:sym typeface="Symbol" panose="05050102010706020507" pitchFamily="18" charset="2"/>
                </a:rPr>
                <a:t>)</a:t>
              </a:r>
              <a:r>
                <a:rPr lang="en-US" altLang="fa-IR" sz="1800" i="1">
                  <a:sym typeface="Symbol" panose="05050102010706020507" pitchFamily="18" charset="2"/>
                </a:rPr>
                <a:t>, </a:t>
              </a:r>
              <a:r>
                <a:rPr lang="en-US" altLang="fa-IR" sz="1800">
                  <a:sym typeface="Symbol" panose="05050102010706020507" pitchFamily="18" charset="2"/>
                </a:rPr>
                <a:t>(</a:t>
              </a:r>
              <a:r>
                <a:rPr lang="en-US" altLang="fa-IR" sz="1800" i="1">
                  <a:sym typeface="Symbol" panose="05050102010706020507" pitchFamily="18" charset="2"/>
                </a:rPr>
                <a:t>“Uptown” </a:t>
              </a:r>
              <a:r>
                <a:rPr lang="en-US" altLang="fa-IR" sz="1800">
                  <a:sym typeface="Symbol" panose="05050102010706020507" pitchFamily="18" charset="2"/>
                </a:rPr>
                <a:t>)})</a:t>
              </a:r>
            </a:p>
            <a:p>
              <a:pPr lvl="1">
                <a:lnSpc>
                  <a:spcPct val="120000"/>
                </a:lnSpc>
                <a:buClr>
                  <a:srgbClr val="CC6600"/>
                </a:buClr>
                <a:buSzPct val="105000"/>
                <a:buFont typeface="Monotype Sorts" pitchFamily="2" charset="2"/>
                <a:buNone/>
              </a:pPr>
              <a:r>
                <a:rPr lang="en-US" altLang="fa-IR" sz="1800">
                  <a:sym typeface="Symbol" panose="05050102010706020507" pitchFamily="18" charset="2"/>
                </a:rPr>
                <a:t>Note that Query 2 uses a constant relation.</a:t>
              </a:r>
            </a:p>
          </p:txBody>
        </p:sp>
      </p:grpSp>
      <p:sp>
        <p:nvSpPr>
          <p:cNvPr id="745478" name="Rectangle 6"/>
          <p:cNvSpPr>
            <a:spLocks noGrp="1" noChangeArrowheads="1"/>
          </p:cNvSpPr>
          <p:nvPr>
            <p:ph type="title"/>
          </p:nvPr>
        </p:nvSpPr>
        <p:spPr>
          <a:xfrm>
            <a:off x="1335088" y="117475"/>
            <a:ext cx="7510462" cy="609600"/>
          </a:xfrm>
        </p:spPr>
        <p:txBody>
          <a:bodyPr/>
          <a:lstStyle/>
          <a:p>
            <a:pPr>
              <a:defRPr/>
            </a:pPr>
            <a:r>
              <a:rPr lang="en-US"/>
              <a:t>Example Queries</a:t>
            </a:r>
          </a:p>
        </p:txBody>
      </p:sp>
      <p:sp>
        <p:nvSpPr>
          <p:cNvPr id="18125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661275" cy="752475"/>
          </a:xfrm>
        </p:spPr>
        <p:txBody>
          <a:bodyPr/>
          <a:lstStyle/>
          <a:p>
            <a:r>
              <a:rPr lang="en-US" altLang="fa-IR" sz="1800"/>
              <a:t>Find all customers who have an account from at least the “Downtown” and the Uptown” branches.</a:t>
            </a:r>
          </a:p>
        </p:txBody>
      </p:sp>
      <p:sp>
        <p:nvSpPr>
          <p:cNvPr id="181254" name="AutoShape 8"/>
          <p:cNvSpPr>
            <a:spLocks noChangeArrowheads="1"/>
          </p:cNvSpPr>
          <p:nvPr/>
        </p:nvSpPr>
        <p:spPr bwMode="auto">
          <a:xfrm rot="16200000" flipV="1">
            <a:off x="6873082" y="2270918"/>
            <a:ext cx="152400" cy="182563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fa-IR" altLang="fa-IR" sz="1800"/>
          </a:p>
        </p:txBody>
      </p:sp>
      <p:sp>
        <p:nvSpPr>
          <p:cNvPr id="181255" name="AutoShape 9"/>
          <p:cNvSpPr>
            <a:spLocks noChangeArrowheads="1"/>
          </p:cNvSpPr>
          <p:nvPr/>
        </p:nvSpPr>
        <p:spPr bwMode="auto">
          <a:xfrm rot="16200000" flipV="1">
            <a:off x="7026275" y="2803525"/>
            <a:ext cx="152400" cy="18415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fa-IR" altLang="fa-IR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5474" grpId="0" autoUpdateAnimBg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10033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fa-IR" sz="1800"/>
              <a:t>Find all customers who have an account at all branches located in Brooklyn city.</a:t>
            </a:r>
          </a:p>
        </p:txBody>
      </p:sp>
      <p:sp>
        <p:nvSpPr>
          <p:cNvPr id="7475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Bank Example Queries</a:t>
            </a:r>
          </a:p>
        </p:txBody>
      </p:sp>
      <p:grpSp>
        <p:nvGrpSpPr>
          <p:cNvPr id="183300" name="Group 4"/>
          <p:cNvGrpSpPr>
            <a:grpSpLocks/>
          </p:cNvGrpSpPr>
          <p:nvPr/>
        </p:nvGrpSpPr>
        <p:grpSpPr bwMode="auto">
          <a:xfrm>
            <a:off x="850900" y="1824038"/>
            <a:ext cx="7486650" cy="968375"/>
            <a:chOff x="494" y="1325"/>
            <a:chExt cx="4716" cy="610"/>
          </a:xfrm>
        </p:grpSpPr>
        <p:sp>
          <p:nvSpPr>
            <p:cNvPr id="183301" name="AutoShape 5"/>
            <p:cNvSpPr>
              <a:spLocks noChangeArrowheads="1"/>
            </p:cNvSpPr>
            <p:nvPr/>
          </p:nvSpPr>
          <p:spPr bwMode="auto">
            <a:xfrm rot="-5400000">
              <a:off x="3826" y="1479"/>
              <a:ext cx="94" cy="110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fa-IR" altLang="fa-IR" sz="1800"/>
            </a:p>
          </p:txBody>
        </p:sp>
        <p:sp>
          <p:nvSpPr>
            <p:cNvPr id="183302" name="Text Box 6"/>
            <p:cNvSpPr txBox="1">
              <a:spLocks noChangeArrowheads="1"/>
            </p:cNvSpPr>
            <p:nvPr/>
          </p:nvSpPr>
          <p:spPr bwMode="auto">
            <a:xfrm>
              <a:off x="494" y="1325"/>
              <a:ext cx="4716" cy="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lnSpc>
                  <a:spcPct val="120000"/>
                </a:lnSpc>
                <a:buFont typeface="Monotype Sorts" pitchFamily="2" charset="2"/>
                <a:buNone/>
              </a:pPr>
              <a:r>
                <a:rPr lang="en-US" altLang="fa-IR" sz="2000">
                  <a:sym typeface="Symbol" panose="05050102010706020507" pitchFamily="18" charset="2"/>
                </a:rPr>
                <a:t>	</a:t>
              </a:r>
              <a:r>
                <a:rPr lang="en-US" altLang="fa-IR" sz="2400">
                  <a:sym typeface="Symbol" panose="05050102010706020507" pitchFamily="18" charset="2"/>
                </a:rPr>
                <a:t></a:t>
              </a:r>
              <a:r>
                <a:rPr lang="en-US" altLang="fa-IR" sz="2400" i="1" baseline="-25000"/>
                <a:t>customer_name, branch_name</a:t>
              </a:r>
              <a:r>
                <a:rPr lang="en-US" altLang="fa-IR" sz="2400" baseline="-25000"/>
                <a:t> </a:t>
              </a:r>
              <a:r>
                <a:rPr lang="en-US" altLang="fa-IR" sz="2000"/>
                <a:t>(</a:t>
              </a:r>
              <a:r>
                <a:rPr lang="en-US" altLang="fa-IR" sz="2000" i="1">
                  <a:sym typeface="Symbol" panose="05050102010706020507" pitchFamily="18" charset="2"/>
                </a:rPr>
                <a:t>depositor</a:t>
              </a:r>
              <a:r>
                <a:rPr lang="en-US" altLang="fa-IR" sz="2000">
                  <a:sym typeface="Symbol" panose="05050102010706020507" pitchFamily="18" charset="2"/>
                </a:rPr>
                <a:t>     </a:t>
              </a:r>
              <a:r>
                <a:rPr lang="en-US" altLang="fa-IR" sz="2000" i="1">
                  <a:sym typeface="Symbol" panose="05050102010706020507" pitchFamily="18" charset="2"/>
                </a:rPr>
                <a:t>account</a:t>
              </a:r>
              <a:r>
                <a:rPr lang="en-US" altLang="fa-IR" sz="2000">
                  <a:sym typeface="Symbol" panose="05050102010706020507" pitchFamily="18" charset="2"/>
                </a:rPr>
                <a:t>)</a:t>
              </a:r>
              <a:br>
                <a:rPr lang="en-US" altLang="fa-IR" sz="2000">
                  <a:sym typeface="Symbol" panose="05050102010706020507" pitchFamily="18" charset="2"/>
                </a:rPr>
              </a:br>
              <a:r>
                <a:rPr lang="en-US" altLang="fa-IR" sz="2400">
                  <a:sym typeface="Symbol" panose="05050102010706020507" pitchFamily="18" charset="2"/>
                </a:rPr>
                <a:t>	 </a:t>
              </a:r>
              <a:r>
                <a:rPr lang="en-US" altLang="fa-IR" sz="2400" i="1" baseline="-25000">
                  <a:sym typeface="Symbol" panose="05050102010706020507" pitchFamily="18" charset="2"/>
                </a:rPr>
                <a:t>branch_name </a:t>
              </a:r>
              <a:r>
                <a:rPr lang="en-US" altLang="fa-IR" sz="2400">
                  <a:sym typeface="Symbol" panose="05050102010706020507" pitchFamily="18" charset="2"/>
                </a:rPr>
                <a:t>(</a:t>
              </a:r>
              <a:r>
                <a:rPr lang="en-US" altLang="fa-IR" sz="2400" i="1" baseline="-25000">
                  <a:sym typeface="Symbol" panose="05050102010706020507" pitchFamily="18" charset="2"/>
                </a:rPr>
                <a:t>branch_city</a:t>
              </a:r>
              <a:r>
                <a:rPr lang="en-US" altLang="fa-IR" sz="2400" baseline="-25000">
                  <a:sym typeface="Symbol" panose="05050102010706020507" pitchFamily="18" charset="2"/>
                </a:rPr>
                <a:t> = “Brooklyn” </a:t>
              </a:r>
              <a:r>
                <a:rPr lang="en-US" altLang="fa-IR" sz="2000">
                  <a:sym typeface="Symbol" panose="05050102010706020507" pitchFamily="18" charset="2"/>
                </a:rPr>
                <a:t>(</a:t>
              </a:r>
              <a:r>
                <a:rPr lang="en-US" altLang="fa-IR" sz="2000" i="1">
                  <a:sym typeface="Symbol" panose="05050102010706020507" pitchFamily="18" charset="2"/>
                </a:rPr>
                <a:t>branch</a:t>
              </a:r>
              <a:r>
                <a:rPr lang="en-US" altLang="fa-IR" sz="2000">
                  <a:sym typeface="Symbol" panose="05050102010706020507" pitchFamily="18" charset="2"/>
                </a:rPr>
                <a:t>))</a:t>
              </a:r>
              <a:endParaRPr kumimoji="0" lang="en-US" altLang="fa-IR" sz="2000"/>
            </a:p>
          </p:txBody>
        </p:sp>
      </p:grp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>
                <a:ea typeface="+mj-ea"/>
              </a:rPr>
              <a:t>Schema Diagram for University Database</a:t>
            </a:r>
          </a:p>
        </p:txBody>
      </p:sp>
      <p:pic>
        <p:nvPicPr>
          <p:cNvPr id="29699" name="Picture 3" descr="allFigure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1049338"/>
            <a:ext cx="8404225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9373583"/>
      </p:ext>
    </p:extLst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22971</TotalTime>
  <Words>5598</Words>
  <Application>Microsoft Office PowerPoint</Application>
  <PresentationFormat>On-screen Show (4:3)</PresentationFormat>
  <Paragraphs>636</Paragraphs>
  <Slides>92</Slides>
  <Notes>88</Notes>
  <HiddenSlides>3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101" baseType="lpstr">
      <vt:lpstr>Arial</vt:lpstr>
      <vt:lpstr>Helvetica</vt:lpstr>
      <vt:lpstr>Monotype Sorts</vt:lpstr>
      <vt:lpstr>Times New Roman</vt:lpstr>
      <vt:lpstr>Webdings</vt:lpstr>
      <vt:lpstr>Wingdings 2</vt:lpstr>
      <vt:lpstr>Wingdings 3</vt:lpstr>
      <vt:lpstr>2_db-5-grey</vt:lpstr>
      <vt:lpstr>Equation</vt:lpstr>
      <vt:lpstr>Chapter 6: Formal Relational Query Languages </vt:lpstr>
      <vt:lpstr>Chapter 6:  Formal  Relational Query Languages</vt:lpstr>
      <vt:lpstr>Relational Algebra</vt:lpstr>
      <vt:lpstr>Select Operation – Example</vt:lpstr>
      <vt:lpstr>Select Operation</vt:lpstr>
      <vt:lpstr>Project Operation – Example</vt:lpstr>
      <vt:lpstr>Project Operation</vt:lpstr>
      <vt:lpstr>Union Operation – Example </vt:lpstr>
      <vt:lpstr>Union Operation</vt:lpstr>
      <vt:lpstr>Set difference of two relations</vt:lpstr>
      <vt:lpstr>Set Difference Operation</vt:lpstr>
      <vt:lpstr>Cartesian-Product Operation –  Example</vt:lpstr>
      <vt:lpstr>Cartesian-Product Operation</vt:lpstr>
      <vt:lpstr>Composition of Operations</vt:lpstr>
      <vt:lpstr>Rename Operation</vt:lpstr>
      <vt:lpstr>Example Query</vt:lpstr>
      <vt:lpstr>Example Queries</vt:lpstr>
      <vt:lpstr>Formal Definition</vt:lpstr>
      <vt:lpstr>Additional Operations</vt:lpstr>
      <vt:lpstr>Set-Intersection Operation</vt:lpstr>
      <vt:lpstr>Set-Intersection Operation – Example</vt:lpstr>
      <vt:lpstr>Natural-Join Operation</vt:lpstr>
      <vt:lpstr>Natural Join Example</vt:lpstr>
      <vt:lpstr>Natural Join and Theta Join</vt:lpstr>
      <vt:lpstr>Natural Join Example</vt:lpstr>
      <vt:lpstr>Natural Join Example</vt:lpstr>
      <vt:lpstr>Natural Join Example</vt:lpstr>
      <vt:lpstr>Assignment Operation</vt:lpstr>
      <vt:lpstr>Outer Join</vt:lpstr>
      <vt:lpstr>Outer Join – Example</vt:lpstr>
      <vt:lpstr>Outer Join – Example</vt:lpstr>
      <vt:lpstr>Outer Join – Example</vt:lpstr>
      <vt:lpstr>Outer Join using Joins</vt:lpstr>
      <vt:lpstr>Null Values</vt:lpstr>
      <vt:lpstr>Null Values</vt:lpstr>
      <vt:lpstr>Division Operator</vt:lpstr>
      <vt:lpstr>Extended Relational-Algebra-Operations</vt:lpstr>
      <vt:lpstr>Generalized Projection</vt:lpstr>
      <vt:lpstr>Aggregate Functions and Operations</vt:lpstr>
      <vt:lpstr>Aggregate Operation – Example</vt:lpstr>
      <vt:lpstr>Aggregate Operation – Example</vt:lpstr>
      <vt:lpstr>Aggregate Functions (Cont.)</vt:lpstr>
      <vt:lpstr>Modification of the Database</vt:lpstr>
      <vt:lpstr>Multiset Relational Algebra</vt:lpstr>
      <vt:lpstr>SQL and Relational Algebra</vt:lpstr>
      <vt:lpstr>SQL and Relational Algebra</vt:lpstr>
      <vt:lpstr>Tuple Relational Calculus</vt:lpstr>
      <vt:lpstr>Tuple Relational Calculus</vt:lpstr>
      <vt:lpstr>Predicate Calculus Formula</vt:lpstr>
      <vt:lpstr>Example Queries</vt:lpstr>
      <vt:lpstr>Example Queries</vt:lpstr>
      <vt:lpstr>Example Queries</vt:lpstr>
      <vt:lpstr>Safety of Expressions</vt:lpstr>
      <vt:lpstr>Universal Quantification</vt:lpstr>
      <vt:lpstr>Domain Relational Calculus</vt:lpstr>
      <vt:lpstr>Domain Relational Calculus</vt:lpstr>
      <vt:lpstr>Example Queries</vt:lpstr>
      <vt:lpstr>Example Queries</vt:lpstr>
      <vt:lpstr>Safety of Expressions</vt:lpstr>
      <vt:lpstr>Universal Quantification</vt:lpstr>
      <vt:lpstr>End of Chapter 6</vt:lpstr>
      <vt:lpstr>Figure 6.01</vt:lpstr>
      <vt:lpstr>Figure 6.02</vt:lpstr>
      <vt:lpstr>Figure 6.03</vt:lpstr>
      <vt:lpstr>Figure 6.04</vt:lpstr>
      <vt:lpstr>Figure 6.05</vt:lpstr>
      <vt:lpstr>Figure 6.06</vt:lpstr>
      <vt:lpstr>Figure 6.07</vt:lpstr>
      <vt:lpstr>Figure 6.08</vt:lpstr>
      <vt:lpstr>Figure 6.09</vt:lpstr>
      <vt:lpstr>Figure 6.10</vt:lpstr>
      <vt:lpstr>Figure 6.11</vt:lpstr>
      <vt:lpstr>Figure 6.12</vt:lpstr>
      <vt:lpstr>Figure 6.13</vt:lpstr>
      <vt:lpstr>Figure 6.14</vt:lpstr>
      <vt:lpstr>Figure 6.15</vt:lpstr>
      <vt:lpstr>Figure 6.16</vt:lpstr>
      <vt:lpstr>Figure 6.17</vt:lpstr>
      <vt:lpstr>Figure 6.18</vt:lpstr>
      <vt:lpstr>Figure 6.19</vt:lpstr>
      <vt:lpstr>Figure 6.20</vt:lpstr>
      <vt:lpstr>Figure 6.21</vt:lpstr>
      <vt:lpstr>Deletion</vt:lpstr>
      <vt:lpstr>Deletion Examples</vt:lpstr>
      <vt:lpstr>Insertion</vt:lpstr>
      <vt:lpstr>Insertion Examples</vt:lpstr>
      <vt:lpstr>Updating</vt:lpstr>
      <vt:lpstr>Update Examples</vt:lpstr>
      <vt:lpstr>Example Queries</vt:lpstr>
      <vt:lpstr>Example Queries</vt:lpstr>
      <vt:lpstr>Bank Example Queries</vt:lpstr>
      <vt:lpstr>Schema Diagram for University Database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5:  Other Relational Languages</dc:title>
  <dc:creator>Marilyn Turnamian</dc:creator>
  <cp:lastModifiedBy>Hamid Shahriari</cp:lastModifiedBy>
  <cp:revision>376</cp:revision>
  <cp:lastPrinted>1999-06-28T19:27:31Z</cp:lastPrinted>
  <dcterms:created xsi:type="dcterms:W3CDTF">1999-12-16T14:50:30Z</dcterms:created>
  <dcterms:modified xsi:type="dcterms:W3CDTF">2022-02-28T07:13:45Z</dcterms:modified>
</cp:coreProperties>
</file>