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85340" autoAdjust="0"/>
  </p:normalViewPr>
  <p:slideViewPr>
    <p:cSldViewPr snapToGrid="0" showGuides="1">
      <p:cViewPr varScale="1">
        <p:scale>
          <a:sx n="86" d="100"/>
          <a:sy n="86" d="100"/>
        </p:scale>
        <p:origin x="509" y="86"/>
      </p:cViewPr>
      <p:guideLst>
        <p:guide orient="horz" pos="115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مباحث</a:t>
            </a:r>
            <a:r>
              <a:rPr lang="fa-IR" baseline="0" dirty="0"/>
              <a:t> اسمبلی در این لکچر برای آشنایی بیشتر است و در امتحان نخواهد بود.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7A7-EF9C-4180-A0D9-1320A9B17A5D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04DB-DE6B-4C80-A6A0-25CD959B784B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C9B1-EA96-47AE-80E2-5EDE31CA27D6}" type="datetime1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6AB-8BBA-4659-8539-B7AD6D38B08E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77ED-1459-4648-8619-AC3F63911606}" type="datetime1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D8B7-8B62-4F7E-B1A5-BEF10ED17C2E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DCB7-5620-4DAA-B5AF-78A01A406A74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1CA-FCD8-418B-9665-AE071A6CB152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C0E9-35A1-4B99-81E4-958F26B59B49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0A18-3C3E-42C4-BD0B-81522804A7B6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9697-BB36-4119-9BBF-7A27DD86A990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8F90-3026-4AE5-ABA3-BF48DE985ADC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43F7-3B7E-42C5-BB0A-DE9EB75B82AE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652-CBF6-40A4-A054-8C03B9C7EC60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61CF-315F-4827-B7E2-D82C6851397F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977-63E5-4C8B-BF84-D0B94ADDFA05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8855-D9A6-4EFA-B843-464F96D1F7A8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45C0-BE48-4466-AF48-E1CEAC82F465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1.microchip.com/downloads/en/DeviceDoc/Atmel-11057-32-bit-Cortex-M3-Microcontroller-SAM3X-SAM3A_Datasheet.pdf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6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Power Management (Cont’d)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Not all of the features of the PIO Controller are available when the clock is disabled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/>
              <a:t>Input Change Interrupt, Interrupt Modes on a programmable event and the read of the pin level require the clock to be validated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dirty="0"/>
              <a:t>After a hardware reset, the PIO clock is disabled by default </a:t>
            </a:r>
            <a:r>
              <a:rPr lang="en-US" sz="2200" dirty="0">
                <a:sym typeface="Calibri"/>
              </a:rPr>
              <a:t>(So the clock must be enabled manually)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The user must configure the Power Management Controller before any access to the input line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Interrupt Generation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 fontAlgn="base"/>
            <a:r>
              <a:rPr lang="en-US" sz="2200" dirty="0"/>
              <a:t>The PIO Controller is connected on one of the sources of the NVIC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/>
              <a:t>Using the PIO Controller requires the NVIC to be programmed first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highlight>
                  <a:srgbClr val="FFFF00"/>
                </a:highlight>
              </a:rPr>
              <a:t>PIO Controller interrupt can be generated only if the PIO Controller clock is 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25159" y="178676"/>
            <a:ext cx="7488136" cy="6534395"/>
            <a:chOff x="4411216" y="323605"/>
            <a:chExt cx="6965748" cy="6210790"/>
          </a:xfrm>
        </p:grpSpPr>
        <p:pic>
          <p:nvPicPr>
            <p:cNvPr id="4098" name="Picture 2" descr="https://lh4.googleusercontent.com/_qfhPTwFK9x8VGBdeGFGF2YLRCXWOK96-ufZPtbqUWPgAfl3WZUssCp4dtfngEi1UMSh_sDtEdChMgSCbsvvLEBXZ4zPHi6aPtQyPOwzg94xSWFsoQQo3V55CsIBDSJ-HlupvvJcHFbVcE1obI_avn_MJTkQFAzYFQv32RTat3nqpfOg0OCgjj_UgfOFthPKY7dvn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216" y="323605"/>
              <a:ext cx="6965748" cy="6210790"/>
            </a:xfrm>
            <a:prstGeom prst="snip2DiagRect">
              <a:avLst>
                <a:gd name="adj1" fmla="val 19932"/>
                <a:gd name="adj2" fmla="val 1292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492496" y="4815840"/>
              <a:ext cx="2763520" cy="792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79336" y="1637605"/>
              <a:ext cx="960120" cy="282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4816" y="323605"/>
              <a:ext cx="1026160" cy="550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36228" y="483523"/>
              <a:ext cx="1346908" cy="5832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5698" y="1530003"/>
              <a:ext cx="1005198" cy="522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11770" y="2354807"/>
              <a:ext cx="1007846" cy="540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37296" y="4563685"/>
              <a:ext cx="233680" cy="69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5693" y="4693920"/>
              <a:ext cx="777600" cy="680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7053" y="4354482"/>
              <a:ext cx="762643" cy="2600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63936" y="4460239"/>
              <a:ext cx="731520" cy="233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16498" y="4683065"/>
              <a:ext cx="1009569" cy="373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648" y="5212081"/>
              <a:ext cx="1050208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60256" y="2125285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59570" y="1799471"/>
              <a:ext cx="986818" cy="6046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94290" y="2291239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80370" y="28802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30421" y="2454562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48644" y="24738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60867" y="2312812"/>
            <a:ext cx="4401020" cy="2199967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The internal circuit of a </a:t>
            </a:r>
            <a:r>
              <a:rPr lang="en-US" strike="sngStrike" dirty="0">
                <a:sym typeface="Calibri"/>
              </a:rPr>
              <a:t>pin</a:t>
            </a:r>
            <a:r>
              <a:rPr lang="fa-IR" dirty="0">
                <a:sym typeface="Calibri"/>
              </a:rPr>
              <a:t> </a:t>
            </a:r>
            <a:r>
              <a:rPr lang="en-US" dirty="0">
                <a:sym typeface="Calibri"/>
              </a:rPr>
              <a:t> pain</a:t>
            </a:r>
            <a:endParaRPr lang="fa-I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Pull-up Resistor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PIO_PUER: Pull-up Resistor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PIO_PUSR: Pull-up Status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all of the pull-ups are enabled, i.e. PIO_PUSR resets at the value 0x0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68" y="152399"/>
            <a:ext cx="5347928" cy="3782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7096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I/O Line or Peripheral Function Selection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PIO_PER: PIO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PIO_PDR: PIO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PIO_PSR: PIO Status Register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indicates whether the pin is controlled by the corresponding peripheral or by the PIO Controller, if 0: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pin is controlled by the corresponding on-chip peripheral selected in the PIO_ABSR (AB Select Register)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645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PIO_OER: Output Enable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PIO_ODR: Output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PIO_OSR: Output Status Register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When </a:t>
            </a:r>
            <a:r>
              <a:rPr lang="en-US" sz="2000" dirty="0">
                <a:highlight>
                  <a:srgbClr val="FFFF00"/>
                </a:highlight>
              </a:rPr>
              <a:t>a bit in this register is at 0, the corresponding I/O line is used as an input only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When the </a:t>
            </a:r>
            <a:r>
              <a:rPr lang="en-US" sz="2000" dirty="0">
                <a:highlight>
                  <a:srgbClr val="FFFF00"/>
                </a:highlight>
              </a:rPr>
              <a:t>bit is at 1</a:t>
            </a:r>
            <a:r>
              <a:rPr lang="en-US" sz="2000" dirty="0"/>
              <a:t>, the </a:t>
            </a:r>
            <a:r>
              <a:rPr lang="en-US" sz="2000" dirty="0">
                <a:highlight>
                  <a:srgbClr val="FFFF00"/>
                </a:highlight>
              </a:rPr>
              <a:t>corresponding I/O line </a:t>
            </a:r>
            <a:r>
              <a:rPr lang="en-US" sz="2000" dirty="0"/>
              <a:t>is </a:t>
            </a:r>
            <a:r>
              <a:rPr lang="en-US" sz="2000" dirty="0">
                <a:highlight>
                  <a:srgbClr val="FFFF00"/>
                </a:highlight>
              </a:rPr>
              <a:t>driven by the PIO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PIO_SODR: Set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PIO_CODR: Clear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PIO_ODSR: Output Data Status Register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200" dirty="0">
                <a:sym typeface="Calibri"/>
              </a:rPr>
              <a:t>To send each bit of parallel data to the output, PIO_SODR and PIO_CODR must be set to generate Output Data Status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PIO_OWSR: Output Write Status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PIO_OWER: Output Write Enable Register      </a:t>
            </a:r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PIO_OWDR: Output Write Disable Register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433105"/>
            <a:ext cx="11192933" cy="483589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Synchronous Data Output </a:t>
            </a:r>
            <a:r>
              <a:rPr lang="en-US" sz="2400" dirty="0">
                <a:highlight>
                  <a:srgbClr val="FFFF00"/>
                </a:highlight>
                <a:sym typeface="Calibri"/>
              </a:rPr>
              <a:t>(It must be sent synchronously)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Simultaneous</a:t>
            </a:r>
            <a:r>
              <a:rPr lang="en-US" sz="2200" dirty="0"/>
              <a:t> write into PIO_SODR and PIO_CODR is </a:t>
            </a:r>
            <a:r>
              <a:rPr lang="en-US" sz="2200" dirty="0">
                <a:highlight>
                  <a:srgbClr val="FFFF00"/>
                </a:highlight>
              </a:rPr>
              <a:t>not possible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 Controller offers a direct control of PIO outputs by single write access to PIO_ODSR</a:t>
            </a:r>
            <a:endParaRPr lang="fa-IR" sz="2200" dirty="0"/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Only bits unmasked by PIO_OWSR are written. The mask bits in PIO_OWSR are set by writing to PIO_OWER and cleared by writing to PIO_OWDR.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synchronous data output is disabled on all the I/O lines as PIO_OWSR resets at 0x0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fontAlgn="base"/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Multi Drive Control (Open Drain)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Permits several drivers to be connected on the I/O line which is driven low only by each device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PIO_MDER: Multi-driver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PIO_MDSR: </a:t>
            </a:r>
            <a:r>
              <a:rPr lang="en-US" sz="2200" dirty="0">
                <a:highlight>
                  <a:srgbClr val="FFFF00"/>
                </a:highlight>
              </a:rPr>
              <a:t>indicates the pins that are configured to support external drivers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FFFF00"/>
              </a:highlight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Multi Drive feature is disabled on all pins (PIO_MDSR = 0)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fontAlgn="base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26" y="365125"/>
            <a:ext cx="3676074" cy="25998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Design of Microprocessor-Based Systems (AKA </a:t>
            </a:r>
            <a:r>
              <a:rPr lang="en-US" sz="2200" b="1" dirty="0" err="1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Embeded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 Systems Design and Implementation), Prabal Dutta, University of Michigan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Cortex</a:t>
            </a:r>
            <a:r>
              <a:rPr lang="fa-IR" sz="2200" b="1" dirty="0">
                <a:cs typeface="Calibri" panose="020F0502020204030204" pitchFamily="34" charset="0"/>
              </a:rPr>
              <a:t>™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-M3 Revision r2p1 Technical Reference Manual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ARMv7-M Architecture Reference Manual</a:t>
            </a:r>
            <a:endParaRPr lang="en-US" sz="2200" b="1" dirty="0"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Atmel | SMART ARM-based MCU DATASHEET, SAM3X / SAM3A Series, Atmel-11057C-ATARM-SAM3X-SAM3A-Datasheet_23-Mar-15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hlinkClick r:id="rId2"/>
              </a:rPr>
              <a:t>http://ww1.microchip.com/downloads/en/DeviceDoc/Atmel-11057-32-bit-Cortex-M3-Microcontroller-SAM3X-SAM3A_Datasheet.pdf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Step 1: from the "functional description“ section, determine registers you want to change for reading or writing operation (page 621)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Step 2: from the “product mapping” section, determine starting address of the PIO Controller you want to work with (page 31)</a:t>
            </a:r>
          </a:p>
        </p:txBody>
      </p:sp>
      <p:pic>
        <p:nvPicPr>
          <p:cNvPr id="1026" name="Picture 2" descr="https://lh4.googleusercontent.com/Gy18or_FHyE85KTrkPWd2Fs9e-AFE-I54L7uSBhfX9n7Zx9_CGCxX9bCk1pe0Rbq8yuRyv9WFdiz5DToVG9-aN8gCULpTFizqnNoMDOCUQ6nmVKBIAs6WjE9XmgSuRnw5CvHVgW3wxerZCerxo3q8YEDZsqjX_XfIh1V9WeIiX-bSO1oZACj5ewR-uyKRJM2fly6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8" y="1690688"/>
            <a:ext cx="3239032" cy="36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Step 3: from the “Parallel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 User Interface” section, determine the offset of each register in the corresponding PIO Controller (pages 631-632) </a:t>
            </a:r>
          </a:p>
          <a:p>
            <a:pPr fontAlgn="base"/>
            <a:r>
              <a:rPr lang="en-US" sz="2200" dirty="0">
                <a:solidFill>
                  <a:srgbClr val="05555E"/>
                </a:solidFill>
              </a:rPr>
              <a:t>_ Address of register in memory = Start Address of PIO Controller + Offset of register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429000"/>
            <a:ext cx="9812119" cy="27435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2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controlled by the PIO Controller is associated with a bit in each of the PIO Controller User Interface registers. Each register is 32 bits wide. If a parallel I/O line is not defined, writing to the corresponding bits has no effect. Undefined bits read zero. If the I/O line is not multiplexed with any peripheral, the I/O line is controlled by the PIO Controller and PIO_PSR returns 1 systematically.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Step 4: check PIO Write Protect Mode Register(PIO_WPMR) (Page 674)</a:t>
            </a:r>
            <a:br>
              <a:rPr lang="en-US" sz="2400" dirty="0"/>
            </a:br>
            <a:endParaRPr lang="fa-IR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22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To prevent any single software error that may corrupt PIO behavior, certain address spaces can be write-protected by setting the WPEN bit in the “PIO Write Protect Mode Register” (PIO_WPMR)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PIO registers can only be written if the WPEN bit is cleared in PIO_WPMR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WPEN: Write Protect Enable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0: </a:t>
            </a:r>
            <a:r>
              <a:rPr lang="en-US" sz="2400" dirty="0">
                <a:highlight>
                  <a:srgbClr val="FFFF00"/>
                </a:highlight>
              </a:rPr>
              <a:t>Disables the Write Protect if WPKEY corresponds to 0x50494F (“PIO” in ASCII)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1: </a:t>
            </a:r>
            <a:r>
              <a:rPr lang="en-US" sz="2400" dirty="0">
                <a:highlight>
                  <a:srgbClr val="FFFF00"/>
                </a:highlight>
              </a:rPr>
              <a:t>Enables the Write Protect if WPKEY corresponds to 0x50494F (“PIO” in ASCII)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23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WPKEY: Write Protect KEY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Should be written at value 0x50494F (“PIO” in ASCII). Writing any other 	value  in this field aborts the write operation of the WPEN bit. Always 	reads as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3429000"/>
            <a:ext cx="8345065" cy="23339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24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PIO Controller has its own PIO_WPMR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“PIO_WPMR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</a:t>
            </a:r>
            <a:r>
              <a:rPr lang="en-US" sz="2400" dirty="0">
                <a:highlight>
                  <a:srgbClr val="FFFF00"/>
                </a:highlight>
              </a:rPr>
              <a:t>PIO Enable Register</a:t>
            </a:r>
            <a:r>
              <a:rPr lang="en-US" sz="2400" dirty="0"/>
              <a:t>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</a:t>
            </a:r>
            <a:r>
              <a:rPr lang="en-US" sz="2400" dirty="0">
                <a:highlight>
                  <a:srgbClr val="FFFF00"/>
                </a:highlight>
              </a:rPr>
              <a:t>PIO Disable Register</a:t>
            </a:r>
            <a:r>
              <a:rPr lang="en-US" sz="2400" dirty="0"/>
              <a:t>”</a:t>
            </a:r>
          </a:p>
        </p:txBody>
      </p:sp>
      <p:pic>
        <p:nvPicPr>
          <p:cNvPr id="2050" name="Picture 2" descr="https://lh4.googleusercontent.com/URWYcA12y-hVYt-0KJpAd6F4gxKhCX_8NfACz_8WWSIoDLv42XAyEEeS14JFvBrnuD28nSSPPhI8s7VPwrdQBD2sP_kP-NtLUhrIlTfO-7s1ghUXcJqDQCf2blbthyx5-rNR3k0xhLgieEHbU2PmELbAe2pzzWIQ-ieJEJp7CV2jhZYSoVWT6xCsDKTMpnnpEzZP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" y="2690087"/>
            <a:ext cx="9892030" cy="13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25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504"/>
            <a:ext cx="10515600" cy="4927749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Output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Output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Input Filter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Input Filter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Multi-driver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Multi-driver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Pull Up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Pull Up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Peripheral AB Select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Output Write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Output Write Disable Register”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26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>
                <a:highlight>
                  <a:srgbClr val="FFFF00"/>
                </a:highlight>
              </a:rPr>
              <a:t>PMC System Clock Enable Register is write protected </a:t>
            </a:r>
            <a:r>
              <a:rPr lang="en-US" sz="2200" dirty="0"/>
              <a:t>likewise the PIO registers</a:t>
            </a:r>
          </a:p>
          <a:p>
            <a:pPr fontAlgn="base"/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PMC_WPMR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Enable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Disable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Enable Register 0”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Disable Register 0”</a:t>
            </a:r>
          </a:p>
        </p:txBody>
      </p:sp>
      <p:pic>
        <p:nvPicPr>
          <p:cNvPr id="3074" name="Picture 2" descr="https://lh6.googleusercontent.com/sNDLzJ2jgQdH_QYfiCKsZ9ovZ16u4uY6bPJpTkcAnH2sfgh5oKIQLjPeEJz0f28hNQVgdSXpuO5eNyp34a9_iG_X7BFU4ED6-YSGzkqFhX1Psc4ndu0wkUVm3NVzFc8x1rR3mEo1MWOWlCyIvnrD0e_ufeGckndUSq5Js3b-GVya_1x2USg8wgRPwzh6XjXKxXoN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16003"/>
            <a:ext cx="99631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27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PMC Write Protect Mode Register(PMC_WPMR)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Clock Generator Main Oscillator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Clock Generator PLLA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Master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USB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Programmable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Fast Startup Mode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Fast Startup Polarity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Peripheral Clock Enable Register 1”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Peripheral Clock Disable Register 1”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28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2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2669" cy="4351338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/>
              <a:t>PMC registers can only be written if the WPEN bit is cleared in PMC_WPMR</a:t>
            </a:r>
          </a:p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/>
              <a:t>WPEN: Write Protect Enable</a:t>
            </a:r>
          </a:p>
          <a:p>
            <a:pPr fontAlgn="base"/>
            <a:r>
              <a:rPr lang="en-US" sz="2200" dirty="0"/>
              <a:t>	0: Disables the Write Protect if WPKEY corresponds to 0x504D43 (“PMC” in ASCII)</a:t>
            </a:r>
          </a:p>
          <a:p>
            <a:pPr fontAlgn="base"/>
            <a:r>
              <a:rPr lang="en-US" sz="2200" dirty="0"/>
              <a:t>	1: Enables the Write Protect if WPKEY corresponds to 0x504D43 (“PMC” in ASCII)</a:t>
            </a:r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2922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29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399565"/>
            <a:ext cx="7193280" cy="5353809"/>
          </a:xfrm>
        </p:spPr>
        <p:txBody>
          <a:bodyPr>
            <a:normAutofit/>
          </a:bodyPr>
          <a:lstStyle/>
          <a:p>
            <a:r>
              <a:rPr lang="en" dirty="0"/>
              <a:t>Parallel Input/Output Controller (PIO)</a:t>
            </a:r>
            <a:br>
              <a:rPr lang="en" dirty="0"/>
            </a:br>
            <a:br>
              <a:rPr lang="en" dirty="0"/>
            </a:br>
            <a:br>
              <a:rPr lang="en-US" sz="1600" dirty="0"/>
            </a:b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/>
              <a:t>WPKEY: Write Protect KEY</a:t>
            </a:r>
          </a:p>
          <a:p>
            <a:r>
              <a:rPr lang="en-US" sz="2200" dirty="0"/>
              <a:t>	Should be written at value 0x504D43 (“PMC” in ASCII). Writing any other value in 	this  field aborts the write operation of the WPEN bit. Always reads as 0</a:t>
            </a:r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8265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30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Lets see how an led is turned on/off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For turning on/off an led we should write to certain registers</a:t>
            </a:r>
          </a:p>
          <a:p>
            <a:pPr fontAlgn="base"/>
            <a:r>
              <a:rPr lang="en-US" sz="2200" dirty="0"/>
              <a:t> 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What should we do?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Enable PIO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on the led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Delay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off the led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31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7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We should enable PIO at first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 = 1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Turn led on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Turn led off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Back to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32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PIO_PER EQU 0x400E0E00 ; PIO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PIO_OER EQU 0x400E0E10 ; Output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PIO_SODR EQU 0x400E0E30 ; Set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PIO_CODR EQU 0x400E0E34 ; Clear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AREA MYCODE, CODE, READONLY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export 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ENTRY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 ; we should enable PIO at first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 loop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=PIO_PER ; r5 = address of PIO_PER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PIO_PER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=PIO_OER ; r5 = address of PIO_OER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PIO_OER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33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=PIO_SODR ; r5 = address of PIO_SODR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PIO_SODR = 1 ==&gt; turn led 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=PIO_CODR ; r5 = address of PIO_CODR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PIO_CODR = 1 ==&gt; turn led 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#0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=0x000A0000 ; delay time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ADD r4, r4, #1 ; r4 = r4 + 1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CMP r4, r5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BNE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34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Here we want to read input from a GPIO pin, toggle it’s last bit (via XOR) and write the final value to the output register.</a:t>
            </a:r>
          </a:p>
          <a:p>
            <a:endParaRPr lang="en-US" sz="2200" dirty="0"/>
          </a:p>
          <a:p>
            <a:r>
              <a:rPr lang="en-US" sz="2200" dirty="0"/>
              <a:t>Steps for completing this task is as follows: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Clear IFSR by setting IFDR to 1 (to allow input read)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Read input from PDSR register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XOR input data with 1 to toggle it’s last bit to produce output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Write output data to ODSR register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35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9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pic>
        <p:nvPicPr>
          <p:cNvPr id="6146" name="Picture 2" descr="https://lh6.googleusercontent.com/wZzgeAOdU6shkHNAa1cIht1HCUcpw09on_kTthWvfaDcaZmfj-wPNHlXzFVRiXDex2YWQGve5h81FRLIey_ZD9fXCjl6EhZrW0sk4VhmCZj_LVq6MzAOTKiRryRcIERbB_pZLT5f5xTvpLsHk8tI2kGPeF27cjQ28HBNOCtuqytTC_vQmVyokEDcCWbjBDRjx5tl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1464529" y="2030646"/>
            <a:ext cx="9262942" cy="4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36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5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60680" y="1828800"/>
            <a:ext cx="13075920" cy="4480560"/>
          </a:xfrm>
          <a:prstGeom prst="rect">
            <a:avLst/>
          </a:prstGeom>
        </p:spPr>
        <p:txBody>
          <a:bodyPr wrap="square" numCol="2" spcCol="91440">
            <a:spAutoFit/>
          </a:bodyPr>
          <a:lstStyle/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PIOB EQU 0x400E1000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IFDR EQU 0x0024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PDSR EQU 0x003C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PIOA EQU z0x400E0E00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ODSR EQU 0x400E0E30 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AREA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MyCode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, CODE, READONLY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export __main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ENTRY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R0, #1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=(PIOB + IFDR) ; load IFDR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R0, [R1] ; set IFDR register to 1, clearing IFSR register</a:t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R0, =(PIOB + PDSR) ; load input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=(PIOA + ODSR) ; load output register address</a:t>
            </a:r>
          </a:p>
          <a:p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LOOP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R2, [R0] ;read from input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  <a:p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R3, #1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EOR R4, R3 ; toggle last bit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R3, [R1] ; write result to output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37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03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38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PIO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</a:t>
            </a:r>
          </a:p>
          <a:p>
            <a:pPr fontAlgn="base"/>
            <a:endParaRPr lang="en-US" sz="2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microprocessor of our course has 144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manages up to 32 </a:t>
            </a:r>
            <a:r>
              <a:rPr lang="en-US" sz="2200" dirty="0">
                <a:sym typeface="Calibri"/>
              </a:rPr>
              <a:t>bit</a:t>
            </a:r>
            <a:r>
              <a:rPr lang="en-US" sz="2200" dirty="0"/>
              <a:t> fully programmable input/output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ym typeface="Calibri"/>
              </a:rPr>
              <a:t>As you may recall, a microcontroller is a processor with a set of peripherals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Each I/O line may be dedicated as a general-purpose I/O or be assigned to a function of an embedded peripheral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94" y="665017"/>
            <a:ext cx="5517698" cy="3902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of the PIO Controller features:</a:t>
            </a:r>
          </a:p>
          <a:p>
            <a:pPr lvl="1"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An input change interrupt enabling level change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Additional Interrupt modes enabling rising edge, falling edge, low level or high level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highlight>
                  <a:srgbClr val="FFFF00"/>
                </a:highlight>
              </a:rPr>
              <a:t>glitch filter </a:t>
            </a:r>
            <a:r>
              <a:rPr lang="en-US" sz="2200" dirty="0"/>
              <a:t>providing </a:t>
            </a:r>
            <a:r>
              <a:rPr lang="en-US" sz="2200" dirty="0">
                <a:highlight>
                  <a:srgbClr val="FFFF00"/>
                </a:highlight>
              </a:rPr>
              <a:t>rejection of glitches </a:t>
            </a:r>
            <a:r>
              <a:rPr lang="en-US" sz="2200" dirty="0"/>
              <a:t>lower than one-half of system clock cycle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>
                <a:highlight>
                  <a:srgbClr val="FFFF00"/>
                </a:highlight>
              </a:rPr>
              <a:t>debouncing</a:t>
            </a:r>
            <a:r>
              <a:rPr lang="en-US" sz="2200" dirty="0">
                <a:highlight>
                  <a:srgbClr val="FFFF00"/>
                </a:highlight>
              </a:rPr>
              <a:t> filter</a:t>
            </a:r>
            <a:r>
              <a:rPr lang="en-US" sz="2200" dirty="0"/>
              <a:t> providing </a:t>
            </a:r>
            <a:r>
              <a:rPr lang="en-US" sz="2200" dirty="0">
                <a:highlight>
                  <a:srgbClr val="FFFF00"/>
                </a:highlight>
              </a:rPr>
              <a:t>rejection of unwanted pulses </a:t>
            </a:r>
            <a:r>
              <a:rPr lang="en-US" sz="2200" dirty="0"/>
              <a:t>from key or push button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of the PIO Controller features:</a:t>
            </a:r>
          </a:p>
          <a:p>
            <a:pPr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Multi-drive capability similar to an open drain I/O line (At any moment of time, it can only take value from one line and the rest must be in high impedance state)</a:t>
            </a:r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 of the pull-up of the I/O line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Input visibility and output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synchronous output providing up to 32 bits of data output in a single write 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 (Datasheet)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Each PIO Controller controls up to 32 programmable I/O Lines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microcontroller discussed, is 144pin SAM3X</a:t>
            </a:r>
          </a:p>
        </p:txBody>
      </p:sp>
      <p:pic>
        <p:nvPicPr>
          <p:cNvPr id="1028" name="Picture 4" descr="https://lh4.googleusercontent.com/EGgtpHWu9Hm2A9rkh2dhVfoGppzR8qhxL8SRwhrj4VMfXh9axbGwNi7gtVRdisopy5fwFCboVMBXm7lZMnIiiMUElqSKgj_A44dgn_INA_xGafsiCfgiSb7e4MT0CljdSdcc6KDzfPhj9Ia-UL3FRQIwfPmA9Eckld3YzZqXsrsHGSKkeWmXZdxkTYWRU-3Z2ghQ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2" y="3169459"/>
            <a:ext cx="6298396" cy="28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2138362"/>
            <a:ext cx="3119120" cy="2581275"/>
          </a:xfrm>
        </p:spPr>
        <p:txBody>
          <a:bodyPr/>
          <a:lstStyle/>
          <a:p>
            <a:r>
              <a:rPr lang="en-US" dirty="0"/>
              <a:t>PIO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pic>
        <p:nvPicPr>
          <p:cNvPr id="2050" name="Picture 2" descr="https://lh6.googleusercontent.com/u6hyGoaARTD_IZSS4ZEQP9dpfNinia3tmcUsVnczv0iO7Hph2ES5LAvDMQceo_1aT63Tfy5kFB9BTtvX08GksvI-v_43mjswM744K--AQ1iXi5VgUYDMTJEKJkZK0R7d2YMlPLjOsFuwuigT4ZE4MVqD31j2JfZsYRLEqyWbw_IhLLkltTPg9y8_VUXvvQ4VseIci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13" l="0" r="99640">
                        <a14:foregroundMark x1="81032" y1="31290" x2="4562" y2="94516"/>
                        <a14:foregroundMark x1="61465" y1="5000" x2="0" y2="70645"/>
                        <a14:foregroundMark x1="35774" y1="645" x2="0" y2="37581"/>
                        <a14:foregroundMark x1="15726" y1="2581" x2="480" y2="15484"/>
                        <a14:foregroundMark x1="54862" y1="27097" x2="2761" y2="84032"/>
                        <a14:foregroundMark x1="8764" y1="68871" x2="49700" y2="50806"/>
                        <a14:foregroundMark x1="1801" y1="55806" x2="31933" y2="17097"/>
                        <a14:foregroundMark x1="2281" y1="41613" x2="37455" y2="42581"/>
                        <a14:foregroundMark x1="92077" y1="62097" x2="14766" y2="95161"/>
                        <a14:foregroundMark x1="69508" y1="60484" x2="98800" y2="90806"/>
                        <a14:foregroundMark x1="89556" y1="91935" x2="24490" y2="96935"/>
                        <a14:foregroundMark x1="67947" y1="1452" x2="51861" y2="161"/>
                        <a14:foregroundMark x1="10444" y1="6290" x2="7683" y2="6129"/>
                        <a14:foregroundMark x1="7443" y1="6774" x2="7443" y2="9355"/>
                        <a14:foregroundMark x1="10564" y1="5968" x2="11405" y2="5968"/>
                        <a14:foregroundMark x1="7563" y1="5968" x2="7323" y2="6774"/>
                        <a14:foregroundMark x1="15966" y1="6452" x2="22449" y2="6290"/>
                        <a14:foregroundMark x1="15126" y1="6129" x2="20288" y2="6290"/>
                        <a14:foregroundMark x1="22089" y1="5645" x2="16807" y2="5806"/>
                        <a14:foregroundMark x1="12365" y1="6290" x2="15246" y2="6129"/>
                        <a14:foregroundMark x1="23169" y1="12258" x2="23169" y2="5968"/>
                        <a14:foregroundMark x1="24010" y1="5806" x2="23289" y2="11935"/>
                        <a14:foregroundMark x1="94358" y1="66452" x2="99640" y2="66613"/>
                        <a14:foregroundMark x1="7803" y1="82903" x2="29652" y2="82903"/>
                        <a14:foregroundMark x1="29652" y1="82903" x2="32413" y2="82903"/>
                        <a14:foregroundMark x1="32413" y1="82903" x2="32653" y2="72097"/>
                        <a14:foregroundMark x1="39016" y1="79355" x2="38896" y2="68548"/>
                        <a14:foregroundMark x1="65786" y1="56935" x2="66026" y2="43871"/>
                        <a14:foregroundMark x1="66026" y1="38226" x2="65786" y2="7903"/>
                        <a14:foregroundMark x1="76110" y1="55000" x2="72749" y2="55323"/>
                        <a14:foregroundMark x1="73469" y1="60645" x2="72989" y2="55161"/>
                        <a14:foregroundMark x1="77551" y1="55645" x2="81873" y2="55806"/>
                        <a14:foregroundMark x1="84274" y1="55806" x2="86435" y2="62097"/>
                        <a14:foregroundMark x1="85234" y1="56774" x2="86315" y2="60645"/>
                        <a14:foregroundMark x1="83794" y1="55323" x2="86795" y2="56613"/>
                        <a14:foregroundMark x1="67947" y1="57742" x2="72989" y2="56129"/>
                        <a14:foregroundMark x1="72989" y1="56129" x2="64346" y2="54516"/>
                        <a14:foregroundMark x1="65546" y1="53226" x2="92317" y2="54516"/>
                        <a14:foregroundMark x1="66747" y1="7419" x2="67227" y2="2097"/>
                        <a14:foregroundMark x1="65786" y1="11129" x2="70108" y2="3065"/>
                        <a14:foregroundMark x1="70108" y1="3065" x2="72269" y2="0"/>
                        <a14:foregroundMark x1="54622" y1="93387" x2="94598" y2="78226"/>
                        <a14:backgroundMark x1="1080" y1="3710" x2="11164" y2="1452"/>
                        <a14:backgroundMark x1="12845" y1="2258" x2="24370" y2="1774"/>
                        <a14:backgroundMark x1="15126" y1="4516" x2="25450" y2="3548"/>
                        <a14:backgroundMark x1="13085" y1="4677" x2="13085" y2="4677"/>
                        <a14:backgroundMark x1="13085" y1="4677" x2="15006" y2="4677"/>
                        <a14:backgroundMark x1="11164" y1="4839" x2="18848" y2="1935"/>
                        <a14:backgroundMark x1="12965" y1="2903" x2="18487" y2="4516"/>
                        <a14:backgroundMark x1="16567" y1="1613" x2="12965" y2="5323"/>
                        <a14:backgroundMark x1="11645" y1="5000" x2="17167" y2="1290"/>
                        <a14:backgroundMark x1="11525" y1="3548" x2="15126" y2="4355"/>
                        <a14:backgroundMark x1="26531" y1="2581" x2="34934" y2="645"/>
                        <a14:backgroundMark x1="2401" y1="88871" x2="34214" y2="92419"/>
                        <a14:backgroundMark x1="13806" y1="84194" x2="22689" y2="89032"/>
                        <a14:backgroundMark x1="26891" y1="85968" x2="37095" y2="97097"/>
                        <a14:backgroundMark x1="20528" y1="95161" x2="32533" y2="99839"/>
                        <a14:backgroundMark x1="33613" y1="97903" x2="42017" y2="97903"/>
                        <a14:backgroundMark x1="32533" y1="84677" x2="43697" y2="99516"/>
                        <a14:backgroundMark x1="98439" y1="58065" x2="88235" y2="60161"/>
                        <a14:backgroundMark x1="84034" y1="49355" x2="69148" y2="47903"/>
                        <a14:backgroundMark x1="74790" y1="86290" x2="75750" y2="97097"/>
                        <a14:backgroundMark x1="74670" y1="87097" x2="99880" y2="8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12" y="189635"/>
            <a:ext cx="8542440" cy="59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3848"/>
            <a:ext cx="10515600" cy="4612851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Pin Multiplexing</a:t>
            </a:r>
          </a:p>
          <a:p>
            <a:pPr lvl="1" fontAlgn="base"/>
            <a:r>
              <a:rPr lang="en-US" sz="2200" dirty="0"/>
              <a:t>Each pin is configurable, according to product definition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general-purpose I/O line only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An I/O line multiplexed with one or two peripheral I/</a:t>
            </a:r>
            <a:r>
              <a:rPr lang="en-US" sz="2200" dirty="0" err="1"/>
              <a:t>Os</a:t>
            </a:r>
            <a:br>
              <a:rPr lang="fa-IR" sz="2200" dirty="0"/>
            </a:br>
            <a:endParaRPr lang="en-US" sz="3500" dirty="0"/>
          </a:p>
          <a:p>
            <a:pPr marL="342900" lvl="0" indent="-342900" fontAlgn="base"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400" dirty="0"/>
              <a:t>Power Management </a:t>
            </a:r>
            <a:r>
              <a:rPr lang="en-US" sz="2400" dirty="0">
                <a:sym typeface="Calibri"/>
              </a:rPr>
              <a:t>(PMC; Power Management Controller)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Controls the PIO Controller clock in order to save power </a:t>
            </a:r>
            <a:r>
              <a:rPr lang="en-US" sz="2200" dirty="0">
                <a:sym typeface="Calibri"/>
              </a:rPr>
              <a:t>(It is even possible to stop the PIO Controller’s clock)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Writing any of the registers of the user interface does not require the PIO Controller clock to be enabled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2815</Words>
  <Application>Microsoft Office PowerPoint</Application>
  <PresentationFormat>Widescreen</PresentationFormat>
  <Paragraphs>372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Maiandra GD</vt:lpstr>
      <vt:lpstr>Wingdings</vt:lpstr>
      <vt:lpstr>Office Theme</vt:lpstr>
      <vt:lpstr> Microprocessors  and  Assembly Language   Lecture 6    Hamed Farbeh farbeh@aut.ac.ir Fall 2022</vt:lpstr>
      <vt:lpstr>Copyright Notice</vt:lpstr>
      <vt:lpstr>Parallel Input/Output Controller (PIO)   </vt:lpstr>
      <vt:lpstr>PIO Description</vt:lpstr>
      <vt:lpstr>PIO Description</vt:lpstr>
      <vt:lpstr>PIO Description</vt:lpstr>
      <vt:lpstr>PIO Description (Datasheet)</vt:lpstr>
      <vt:lpstr>PIO  Block Diagram</vt:lpstr>
      <vt:lpstr>Product Dependencies</vt:lpstr>
      <vt:lpstr>Product Dependencies</vt:lpstr>
      <vt:lpstr>Product Dependencies</vt:lpstr>
      <vt:lpstr>The internal circuit of a pin  pain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How to Use Datasheet for GPIO Operations</vt:lpstr>
      <vt:lpstr>How to Use Datasheet for GPIO Operations</vt:lpstr>
      <vt:lpstr>How to Use Datasheet for GPIO Operations</vt:lpstr>
      <vt:lpstr>Write Protect Registers</vt:lpstr>
      <vt:lpstr>Write Protect Registers</vt:lpstr>
      <vt:lpstr>PIO Write Protect Mode Register (PIO_WPMR)</vt:lpstr>
      <vt:lpstr>PIO Write Protect Mode Register (PIO_WPMR)</vt:lpstr>
      <vt:lpstr>PIO Write Protect Mode Register (PIO_WPMR)</vt:lpstr>
      <vt:lpstr>PMC Write Protect Mode Register(PMC_WPMR)</vt:lpstr>
      <vt:lpstr>More on PMC Write Protect Mode Register</vt:lpstr>
      <vt:lpstr>More on PMC Write Protect Mode Register</vt:lpstr>
      <vt:lpstr>Change Value of Registers (Write)</vt:lpstr>
      <vt:lpstr>Change Value of Registers (Write)</vt:lpstr>
      <vt:lpstr>Change Value of Registers (Write) - Code</vt:lpstr>
      <vt:lpstr>Change Value of Registers (Write) - Code</vt:lpstr>
      <vt:lpstr>Change Value of Registers (Read)</vt:lpstr>
      <vt:lpstr>Change Value of Registers (Read)</vt:lpstr>
      <vt:lpstr>Change Value of Registers (Write) - Code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amirfazel</cp:lastModifiedBy>
  <cp:revision>82</cp:revision>
  <dcterms:created xsi:type="dcterms:W3CDTF">2022-09-03T16:31:37Z</dcterms:created>
  <dcterms:modified xsi:type="dcterms:W3CDTF">2022-12-27T18:07:16Z</dcterms:modified>
</cp:coreProperties>
</file>