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56" r:id="rId3"/>
    <p:sldId id="258" r:id="rId4"/>
    <p:sldId id="257" r:id="rId5"/>
    <p:sldId id="279" r:id="rId6"/>
    <p:sldId id="278" r:id="rId7"/>
    <p:sldId id="259" r:id="rId8"/>
    <p:sldId id="263" r:id="rId9"/>
    <p:sldId id="265" r:id="rId10"/>
    <p:sldId id="277" r:id="rId11"/>
    <p:sldId id="268" r:id="rId12"/>
    <p:sldId id="269" r:id="rId13"/>
    <p:sldId id="270" r:id="rId14"/>
    <p:sldId id="271" r:id="rId15"/>
    <p:sldId id="267" r:id="rId16"/>
    <p:sldId id="264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288-C1D8-4CC2-AA14-EB73F7DD31DA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05BB-7522-49B6-B65E-15D5BBB6A684}" type="datetime1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6BD-03E6-4E52-A4DD-7A15BDFC37A5}" type="datetime1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8FF-95B8-4079-B946-6EE17F888667}" type="datetime1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F2D3-17DC-46B0-A21F-C1D17C8C94E3}" type="datetime1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DD12-8D06-4040-8095-022C7BBDB772}" type="datetime1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1292-DA42-4AE2-AADA-96331851DD06}" type="datetime1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9A3-06EE-450F-BB2C-1EEC95EECF96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699-E7EE-4C01-B2FD-1921F4131944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B94A-2EC1-40CF-B906-8173B62844BF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9219-4173-4466-BA11-222169762425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953C-3D15-43B8-A909-7EBDCA8CC52C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 21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0B25-819E-4C12-A8D8-4FD40507C226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20B8-CE6F-47CE-9806-CFAECEF47481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007-A713-4499-A8FC-035B9BE747D4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3D7-0BBE-4BAD-85B5-C578F242C108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FADA-EC2D-4824-8D34-CE977BD2601E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2CC8-4A6C-461A-8D29-9C0ECEFA08D9}" type="datetime1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2FF-A5F7-E6BB-A231-B9AFDC88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Lecture 7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Fall 2022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6364-48CA-1799-72A7-8532E8C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Characteristics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CCFC-EFF4-A104-785E-8F4D1D6E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Supports Communication with Serial External Devices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Four Chip Selects with External Decoder Support Allow Communication with Up to 15 Peripherals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  <a:sym typeface="Calibri"/>
              </a:rPr>
              <a:t>(There are 4 slave select lines)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Serial Memories, such as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DataFlash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and 3-wire EEPROMs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Serial Peripherals, such as ADCs, DACs, LCD Controllers, CAN Controllers and Sensors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External Co-processors</a:t>
            </a:r>
          </a:p>
          <a:p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BD941-D068-5D24-BAE2-44EF3FBF2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19" y="4498820"/>
            <a:ext cx="2929666" cy="20719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6F8-49F5-40A7-7EBC-1C28B9B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Block Diagram Of SPI</a:t>
            </a:r>
            <a:endParaRPr lang="fa-IR" dirty="0"/>
          </a:p>
        </p:txBody>
      </p:sp>
      <p:pic>
        <p:nvPicPr>
          <p:cNvPr id="5" name="Google Shape;250;p8">
            <a:extLst>
              <a:ext uri="{FF2B5EF4-FFF2-40B4-BE49-F238E27FC236}">
                <a16:creationId xmlns:a16="http://schemas.microsoft.com/office/drawing/2014/main" id="{898473BA-EFC0-4C99-65A7-BC046E6BCA2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891667" y="1825625"/>
            <a:ext cx="640866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2;p8">
            <a:extLst>
              <a:ext uri="{FF2B5EF4-FFF2-40B4-BE49-F238E27FC236}">
                <a16:creationId xmlns:a16="http://schemas.microsoft.com/office/drawing/2014/main" id="{9D556560-CCC0-AB86-F305-A1389D8C496A}"/>
              </a:ext>
            </a:extLst>
          </p:cNvPr>
          <p:cNvSpPr/>
          <p:nvPr/>
        </p:nvSpPr>
        <p:spPr>
          <a:xfrm>
            <a:off x="7953983" y="4212077"/>
            <a:ext cx="1447800" cy="1600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61;p9">
            <a:extLst>
              <a:ext uri="{FF2B5EF4-FFF2-40B4-BE49-F238E27FC236}">
                <a16:creationId xmlns:a16="http://schemas.microsoft.com/office/drawing/2014/main" id="{28EBBEF6-AC46-A44E-19B2-2CCA9D9992C5}"/>
              </a:ext>
            </a:extLst>
          </p:cNvPr>
          <p:cNvSpPr/>
          <p:nvPr/>
        </p:nvSpPr>
        <p:spPr>
          <a:xfrm>
            <a:off x="0" y="6311900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8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6F8-49F5-40A7-7EBC-1C28B9B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Block Diagram Of SPI</a:t>
            </a:r>
            <a:endParaRPr lang="fa-IR" dirty="0"/>
          </a:p>
        </p:txBody>
      </p:sp>
      <p:pic>
        <p:nvPicPr>
          <p:cNvPr id="10" name="Google Shape;262;p9">
            <a:extLst>
              <a:ext uri="{FF2B5EF4-FFF2-40B4-BE49-F238E27FC236}">
                <a16:creationId xmlns:a16="http://schemas.microsoft.com/office/drawing/2014/main" id="{D5C11497-333C-F32C-E71A-2884EFF5A6E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258411" y="1838529"/>
            <a:ext cx="5675177" cy="363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1;p9">
            <a:extLst>
              <a:ext uri="{FF2B5EF4-FFF2-40B4-BE49-F238E27FC236}">
                <a16:creationId xmlns:a16="http://schemas.microsoft.com/office/drawing/2014/main" id="{6B0C63BE-77F8-97CC-A418-D02D136B650B}"/>
              </a:ext>
            </a:extLst>
          </p:cNvPr>
          <p:cNvSpPr/>
          <p:nvPr/>
        </p:nvSpPr>
        <p:spPr>
          <a:xfrm>
            <a:off x="0" y="6273346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2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B141-AA1C-51A8-E1DC-08A3BBA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Product Dependencies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AC74-5CD5-839B-DF42-2D238C78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pins used for interfacing the compliant external devices may be multiplexed with PIO lines. </a:t>
            </a: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programmer must first program the PIO controllers to assign the SPI pins to their peripheral functions</a:t>
            </a:r>
            <a:endParaRPr lang="en-US" sz="2000" b="1" i="0" u="none" strike="noStrike" cap="none" dirty="0">
              <a:solidFill>
                <a:srgbClr val="00B05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fa-IR" dirty="0"/>
          </a:p>
        </p:txBody>
      </p:sp>
      <p:sp>
        <p:nvSpPr>
          <p:cNvPr id="5" name="Google Shape;272;p10">
            <a:extLst>
              <a:ext uri="{FF2B5EF4-FFF2-40B4-BE49-F238E27FC236}">
                <a16:creationId xmlns:a16="http://schemas.microsoft.com/office/drawing/2014/main" id="{070AE2C6-2E10-0DCB-DA23-E4E67A5201B6}"/>
              </a:ext>
            </a:extLst>
          </p:cNvPr>
          <p:cNvSpPr/>
          <p:nvPr/>
        </p:nvSpPr>
        <p:spPr>
          <a:xfrm>
            <a:off x="0" y="6311900"/>
            <a:ext cx="862113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B141-AA1C-51A8-E1DC-08A3BBA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en-US" sz="4400" dirty="0">
                <a:ea typeface="Calibri"/>
                <a:cs typeface="Calibri"/>
                <a:sym typeface="Calibri"/>
              </a:rPr>
              <a:t> Dependencies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AC74-5CD5-839B-DF42-2D238C78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of Operation: Master and Slave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(Dynamic)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Mode: MSTR bit = 1 in the Mode Register (SPI_MR)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pins NPCS0 to NPCS3 are all configured as outputs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SPCK pin is driven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MISO line is wired on the receiver input 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MOSI line driven as an output by the transmitter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32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 Mode: MSTR bit = 0 in the Mode Register (SPI_MR)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MISO line is driven by the transmitter output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MOSI line is wired on the receiver input </a:t>
            </a:r>
            <a:endParaRPr lang="en-US" sz="32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SPCK pin is driven by the transmitter to synchronize the receiver</a:t>
            </a:r>
            <a:endParaRPr lang="en-US" sz="3200" dirty="0">
              <a:highlight>
                <a:srgbClr val="FFFF00"/>
              </a:highlight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NPCS0 pin becomes an input, and is used as a Slave Select signal (NSS) </a:t>
            </a:r>
            <a:endParaRPr lang="en-US" sz="3200" dirty="0">
              <a:highlight>
                <a:srgbClr val="FFFF00"/>
              </a:highlight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pins NPCS1 to NPCS3 are not driven and can be used for other purposes</a:t>
            </a:r>
            <a:endParaRPr lang="en-US" sz="3200" dirty="0">
              <a:highlight>
                <a:srgbClr val="FFFF00"/>
              </a:highlight>
            </a:endParaRPr>
          </a:p>
          <a:p>
            <a:pPr marL="1257300" marR="0" lvl="2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a-IR" dirty="0"/>
          </a:p>
        </p:txBody>
      </p:sp>
      <p:sp>
        <p:nvSpPr>
          <p:cNvPr id="5" name="Google Shape;272;p10">
            <a:extLst>
              <a:ext uri="{FF2B5EF4-FFF2-40B4-BE49-F238E27FC236}">
                <a16:creationId xmlns:a16="http://schemas.microsoft.com/office/drawing/2014/main" id="{3FBE60B9-F162-D9D0-C4A0-B474A86CE345}"/>
              </a:ext>
            </a:extLst>
          </p:cNvPr>
          <p:cNvSpPr/>
          <p:nvPr/>
        </p:nvSpPr>
        <p:spPr>
          <a:xfrm>
            <a:off x="0" y="6311900"/>
            <a:ext cx="861546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EFEF-15ED-F11E-2140-E55BDC1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3CB6-091D-3C27-2BAB-7C7709F6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478551"/>
            <a:ext cx="10515600" cy="4935854"/>
          </a:xfrm>
        </p:spPr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phases and two polarities of clock</a:t>
            </a: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We need to determine the start time of the clock between the master and the slave</a:t>
            </a:r>
            <a:endParaRPr lang="en-US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clock polarity: CPOL bit in the Chip Select Register</a:t>
            </a:r>
            <a:endParaRPr lang="en-US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clock phase: NCPHA bit</a:t>
            </a:r>
            <a:endParaRPr lang="en-US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parameters determine the edges of the clock signal on which data is driven and sampled </a:t>
            </a:r>
            <a:endParaRPr lang="en-US" dirty="0"/>
          </a:p>
          <a:p>
            <a:endParaRPr lang="fa-IR" dirty="0"/>
          </a:p>
        </p:txBody>
      </p:sp>
      <p:grpSp>
        <p:nvGrpSpPr>
          <p:cNvPr id="5" name="Google Shape;293;p12">
            <a:extLst>
              <a:ext uri="{FF2B5EF4-FFF2-40B4-BE49-F238E27FC236}">
                <a16:creationId xmlns:a16="http://schemas.microsoft.com/office/drawing/2014/main" id="{97BC951D-E99E-DE81-060B-730998AB92C0}"/>
              </a:ext>
            </a:extLst>
          </p:cNvPr>
          <p:cNvGrpSpPr/>
          <p:nvPr/>
        </p:nvGrpSpPr>
        <p:grpSpPr>
          <a:xfrm>
            <a:off x="3426372" y="3332097"/>
            <a:ext cx="5296455" cy="1808409"/>
            <a:chOff x="768" y="1344"/>
            <a:chExt cx="4032" cy="1613"/>
          </a:xfrm>
        </p:grpSpPr>
        <p:pic>
          <p:nvPicPr>
            <p:cNvPr id="6" name="Google Shape;294;p12">
              <a:extLst>
                <a:ext uri="{FF2B5EF4-FFF2-40B4-BE49-F238E27FC236}">
                  <a16:creationId xmlns:a16="http://schemas.microsoft.com/office/drawing/2014/main" id="{7FFB6ED9-39B2-F6BD-3AA2-D0864637D1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95;p12">
              <a:extLst>
                <a:ext uri="{FF2B5EF4-FFF2-40B4-BE49-F238E27FC236}">
                  <a16:creationId xmlns:a16="http://schemas.microsoft.com/office/drawing/2014/main" id="{36370E27-1DD1-A9B7-0884-E4ECC20304F0}"/>
                </a:ext>
              </a:extLst>
            </p:cNvPr>
            <p:cNvSpPr txBox="1"/>
            <p:nvPr/>
          </p:nvSpPr>
          <p:spPr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8" name="Google Shape;296;p12">
            <a:extLst>
              <a:ext uri="{FF2B5EF4-FFF2-40B4-BE49-F238E27FC236}">
                <a16:creationId xmlns:a16="http://schemas.microsoft.com/office/drawing/2014/main" id="{93BE31FF-C979-C4FA-B14B-06699296C0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2694" y="5091726"/>
            <a:ext cx="7086605" cy="1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8;p12">
            <a:extLst>
              <a:ext uri="{FF2B5EF4-FFF2-40B4-BE49-F238E27FC236}">
                <a16:creationId xmlns:a16="http://schemas.microsoft.com/office/drawing/2014/main" id="{B891AE0B-5DB3-006D-1E75-51137E83CD57}"/>
              </a:ext>
            </a:extLst>
          </p:cNvPr>
          <p:cNvSpPr/>
          <p:nvPr/>
        </p:nvSpPr>
        <p:spPr>
          <a:xfrm>
            <a:off x="2552694" y="5140506"/>
            <a:ext cx="1270271" cy="114311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2;p12">
            <a:extLst>
              <a:ext uri="{FF2B5EF4-FFF2-40B4-BE49-F238E27FC236}">
                <a16:creationId xmlns:a16="http://schemas.microsoft.com/office/drawing/2014/main" id="{2471A101-DBC2-BCC3-5C5C-98265690F452}"/>
              </a:ext>
            </a:extLst>
          </p:cNvPr>
          <p:cNvSpPr/>
          <p:nvPr/>
        </p:nvSpPr>
        <p:spPr>
          <a:xfrm>
            <a:off x="0" y="6317995"/>
            <a:ext cx="860573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User Interface</a:t>
            </a:r>
          </a:p>
        </p:txBody>
      </p:sp>
      <p:pic>
        <p:nvPicPr>
          <p:cNvPr id="5" name="Google Shape;307;p13">
            <a:extLst>
              <a:ext uri="{FF2B5EF4-FFF2-40B4-BE49-F238E27FC236}">
                <a16:creationId xmlns:a16="http://schemas.microsoft.com/office/drawing/2014/main" id="{B1178004-E789-AA6E-7EA7-0319F9892B8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17988" y="1340404"/>
            <a:ext cx="7944746" cy="4811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06;p13">
            <a:extLst>
              <a:ext uri="{FF2B5EF4-FFF2-40B4-BE49-F238E27FC236}">
                <a16:creationId xmlns:a16="http://schemas.microsoft.com/office/drawing/2014/main" id="{4C39ED86-978A-266A-5840-E08FA8DF9554}"/>
              </a:ext>
            </a:extLst>
          </p:cNvPr>
          <p:cNvSpPr/>
          <p:nvPr/>
        </p:nvSpPr>
        <p:spPr>
          <a:xfrm>
            <a:off x="0" y="6310016"/>
            <a:ext cx="861546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Control Register</a:t>
            </a:r>
          </a:p>
        </p:txBody>
      </p:sp>
      <p:sp>
        <p:nvSpPr>
          <p:cNvPr id="6" name="Google Shape;306;p13">
            <a:extLst>
              <a:ext uri="{FF2B5EF4-FFF2-40B4-BE49-F238E27FC236}">
                <a16:creationId xmlns:a16="http://schemas.microsoft.com/office/drawing/2014/main" id="{4C39ED86-978A-266A-5840-E08FA8DF9554}"/>
              </a:ext>
            </a:extLst>
          </p:cNvPr>
          <p:cNvSpPr/>
          <p:nvPr/>
        </p:nvSpPr>
        <p:spPr>
          <a:xfrm>
            <a:off x="0" y="6320526"/>
            <a:ext cx="861546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7EAFC3-9444-AE6A-46D7-D84C74A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84"/>
            <a:ext cx="10515600" cy="4351338"/>
          </a:xfrm>
        </p:spPr>
        <p:txBody>
          <a:bodyPr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Write-only Register</a:t>
            </a:r>
            <a:endParaRPr lang="en-US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SPIEN: SPI Enable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SPIDIS: SPI Disable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If both SPIEN and SPIDIS are equal to one when the control register is written, the SPI is disabled</a:t>
            </a:r>
            <a:endParaRPr lang="en-US" sz="2000" dirty="0">
              <a:highlight>
                <a:srgbClr val="FFFF00"/>
              </a:highlight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SWRST: SPI Software Reset</a:t>
            </a:r>
            <a:endParaRPr lang="en-US" sz="20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the SPI. A software-triggered hardware reset of the SPI interface is performed</a:t>
            </a:r>
            <a:endParaRPr lang="en-US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SPI is in </a:t>
            </a:r>
            <a:r>
              <a:rPr lang="en-US" sz="1800" b="1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slave</a:t>
            </a: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mode after software reset</a:t>
            </a:r>
            <a:endParaRPr lang="en-US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endParaRPr lang="fa-IR" dirty="0"/>
          </a:p>
        </p:txBody>
      </p:sp>
      <p:pic>
        <p:nvPicPr>
          <p:cNvPr id="8" name="Google Shape;318;p14">
            <a:extLst>
              <a:ext uri="{FF2B5EF4-FFF2-40B4-BE49-F238E27FC236}">
                <a16:creationId xmlns:a16="http://schemas.microsoft.com/office/drawing/2014/main" id="{4234E0BB-DE8A-AB04-7AA4-E0B6D5297D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2753" y="4270938"/>
            <a:ext cx="8530978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0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Mode Register</a:t>
            </a:r>
          </a:p>
        </p:txBody>
      </p:sp>
      <p:sp>
        <p:nvSpPr>
          <p:cNvPr id="6" name="Google Shape;306;p13">
            <a:extLst>
              <a:ext uri="{FF2B5EF4-FFF2-40B4-BE49-F238E27FC236}">
                <a16:creationId xmlns:a16="http://schemas.microsoft.com/office/drawing/2014/main" id="{4C39ED86-978A-266A-5840-E08FA8DF9554}"/>
              </a:ext>
            </a:extLst>
          </p:cNvPr>
          <p:cNvSpPr/>
          <p:nvPr/>
        </p:nvSpPr>
        <p:spPr>
          <a:xfrm>
            <a:off x="0" y="6288995"/>
            <a:ext cx="861546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7EAFC3-9444-AE6A-46D7-D84C74A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971"/>
            <a:ext cx="10515600" cy="4486275"/>
          </a:xfrm>
        </p:spPr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Read-Write Register</a:t>
            </a:r>
            <a:endParaRPr lang="en-US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MSTR: Master/Slave Mode</a:t>
            </a:r>
            <a:endParaRPr lang="en-US" sz="2000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PS: Peripheral Select</a:t>
            </a:r>
            <a:endParaRPr lang="en-US" sz="2000"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0 = Fixed Peripheral Select.</a:t>
            </a:r>
            <a:endParaRPr lang="en-US" dirty="0">
              <a:highlight>
                <a:srgbClr val="FFFF00"/>
              </a:highlight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 = Variable Peripheral Select</a:t>
            </a:r>
            <a:endParaRPr lang="en-US" dirty="0">
              <a:highlight>
                <a:srgbClr val="FFFF00"/>
              </a:highlight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PCSDEC: Chip Select Decode</a:t>
            </a:r>
            <a:endParaRPr lang="en-US" sz="2000"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 </a:t>
            </a: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chip selects are directly connected to a peripheral device</a:t>
            </a:r>
            <a:endParaRPr lang="en-US" dirty="0">
              <a:highlight>
                <a:srgbClr val="FFFF00"/>
              </a:highlight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four chip select lines are connected to a 4- to 16-bit decoder</a:t>
            </a:r>
            <a:endParaRPr lang="en-US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endParaRPr lang="fa-IR" dirty="0"/>
          </a:p>
        </p:txBody>
      </p:sp>
      <p:pic>
        <p:nvPicPr>
          <p:cNvPr id="3" name="Google Shape;329;p15">
            <a:extLst>
              <a:ext uri="{FF2B5EF4-FFF2-40B4-BE49-F238E27FC236}">
                <a16:creationId xmlns:a16="http://schemas.microsoft.com/office/drawing/2014/main" id="{312CF7B0-0339-6756-B6DE-2EA351B989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1993" y="4053684"/>
            <a:ext cx="8108012" cy="19025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Receive Data Register</a:t>
            </a:r>
          </a:p>
        </p:txBody>
      </p:sp>
      <p:sp>
        <p:nvSpPr>
          <p:cNvPr id="6" name="Google Shape;306;p13">
            <a:extLst>
              <a:ext uri="{FF2B5EF4-FFF2-40B4-BE49-F238E27FC236}">
                <a16:creationId xmlns:a16="http://schemas.microsoft.com/office/drawing/2014/main" id="{4C39ED86-978A-266A-5840-E08FA8DF9554}"/>
              </a:ext>
            </a:extLst>
          </p:cNvPr>
          <p:cNvSpPr/>
          <p:nvPr/>
        </p:nvSpPr>
        <p:spPr>
          <a:xfrm>
            <a:off x="0" y="6310016"/>
            <a:ext cx="861546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7EAFC3-9444-AE6A-46D7-D84C74A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Register</a:t>
            </a:r>
            <a:endParaRPr lang="en-US"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RD: Receive Data</a:t>
            </a:r>
            <a:endParaRPr lang="en-US" sz="20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Data received by the SPI Interface is stored in this register right-justified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dirty="0">
              <a:highlight>
                <a:srgbClr val="FFFF00"/>
              </a:highlight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PCS: Peripheral Chip Select</a:t>
            </a:r>
            <a:endParaRPr lang="en-US" sz="2000" dirty="0"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Master Mode only, these bits indicate the value on the NPCS pins at the end of a transfer</a:t>
            </a:r>
            <a:endParaRPr lang="en-US" dirty="0">
              <a:highlight>
                <a:srgbClr val="FFFF00"/>
              </a:highlight>
            </a:endParaRPr>
          </a:p>
          <a:p>
            <a:pPr marL="12573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340;p16">
            <a:extLst>
              <a:ext uri="{FF2B5EF4-FFF2-40B4-BE49-F238E27FC236}">
                <a16:creationId xmlns:a16="http://schemas.microsoft.com/office/drawing/2014/main" id="{9108BB64-5421-5915-3F90-CA0BE62803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0556" y="4108262"/>
            <a:ext cx="7990886" cy="19005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b="1" kern="0" dirty="0">
                <a:ea typeface="EB Garamond Medium"/>
                <a:cs typeface="EB Garamond Medium"/>
                <a:sym typeface="EB Garamond Medium"/>
              </a:rPr>
              <a:t>Copyright Notice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25E4-E01F-FD53-8553-01D64AAD51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9167" y="1863799"/>
            <a:ext cx="10691813" cy="4351338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Parts (text &amp; figures) of this lecture are adopted from: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Design of Microprocessor-Based Systems (aka Embedded Systems Design and Implementation), Prabal Dutta, University of Michigan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Cortex™-M3 Revision r2p1 Technical Reference Manual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ARMv7-M Architecture Reference Manual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Atmel | SMART ARM-based MCU DATASHEET, SAM3X / SAM3A Series, Atmel-11057C-ATARM-SAM3X-SAM3A-Datasheet_23-Mar-15</a:t>
            </a:r>
          </a:p>
          <a:p>
            <a:endParaRPr lang="fa-I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Transmit Data Register</a:t>
            </a:r>
          </a:p>
        </p:txBody>
      </p:sp>
      <p:sp>
        <p:nvSpPr>
          <p:cNvPr id="6" name="Google Shape;306;p13">
            <a:extLst>
              <a:ext uri="{FF2B5EF4-FFF2-40B4-BE49-F238E27FC236}">
                <a16:creationId xmlns:a16="http://schemas.microsoft.com/office/drawing/2014/main" id="{4C39ED86-978A-266A-5840-E08FA8DF9554}"/>
              </a:ext>
            </a:extLst>
          </p:cNvPr>
          <p:cNvSpPr/>
          <p:nvPr/>
        </p:nvSpPr>
        <p:spPr>
          <a:xfrm>
            <a:off x="0" y="6285982"/>
            <a:ext cx="861546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7EAFC3-9444-AE6A-46D7-D84C74A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Write-Only Register</a:t>
            </a:r>
            <a:endParaRPr lang="en-US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TD: Transmit Data</a:t>
            </a:r>
            <a:endParaRPr lang="en-US" sz="2000"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Data to be transmitted by the SPI Interface is stored in this register</a:t>
            </a:r>
            <a:endParaRPr lang="en-US" dirty="0">
              <a:highlight>
                <a:srgbClr val="FFFF00"/>
              </a:highlight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PCS: Peripheral Chip Select</a:t>
            </a:r>
            <a:endParaRPr lang="en-US" sz="2000"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This field is only used if Variable Peripheral Select is activ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lang="en-US" dirty="0"/>
          </a:p>
          <a:p>
            <a:pPr marL="12573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352;p17">
            <a:extLst>
              <a:ext uri="{FF2B5EF4-FFF2-40B4-BE49-F238E27FC236}">
                <a16:creationId xmlns:a16="http://schemas.microsoft.com/office/drawing/2014/main" id="{9EF224D1-8317-BC39-0DB7-2339D81C9F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1613" y="2649407"/>
            <a:ext cx="3972039" cy="16612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351;p17">
            <a:extLst>
              <a:ext uri="{FF2B5EF4-FFF2-40B4-BE49-F238E27FC236}">
                <a16:creationId xmlns:a16="http://schemas.microsoft.com/office/drawing/2014/main" id="{16E912BE-D5CA-0D84-BA97-27D6E39570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0175" y="4521930"/>
            <a:ext cx="7810714" cy="17640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A69-EFC3-4E3B-CC5F-B2546F66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5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Serial Peripheral Interface(SPI)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541"/>
            <a:ext cx="10515600" cy="1325563"/>
          </a:xfrm>
        </p:spPr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Serial Peripheral Interface (SPI)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3" y="1624395"/>
            <a:ext cx="10838234" cy="4946416"/>
          </a:xfrm>
        </p:spPr>
        <p:txBody>
          <a:bodyPr>
            <a:norm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sz="3200" b="1" baseline="30000" dirty="0"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200" b="1" baseline="30000" dirty="0">
                <a:ea typeface="Calibri"/>
                <a:cs typeface="Calibri"/>
                <a:sym typeface="Calibri"/>
              </a:rPr>
              <a:t>Our microcontroller is supposed to communicate with the outside world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3200" b="1" baseline="30000" dirty="0"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200" b="1" baseline="30000" dirty="0">
                <a:ea typeface="Calibri"/>
                <a:cs typeface="Calibri"/>
                <a:sym typeface="Calibri"/>
              </a:rPr>
              <a:t>So in order to communicate, it is necessary that the devices interacting</a:t>
            </a:r>
            <a:r>
              <a:rPr lang="en-US" sz="3200" b="1" dirty="0">
                <a:ea typeface="Calibri"/>
                <a:cs typeface="Calibri"/>
                <a:sym typeface="Calibri"/>
              </a:rPr>
              <a:t> </a:t>
            </a:r>
            <a:r>
              <a:rPr lang="en-US" sz="3200" b="1" baseline="30000" dirty="0">
                <a:ea typeface="Calibri"/>
                <a:cs typeface="Calibri"/>
                <a:sym typeface="Calibri"/>
              </a:rPr>
              <a:t>with each other</a:t>
            </a:r>
            <a:r>
              <a:rPr lang="en-US" sz="3200" b="1" dirty="0">
                <a:ea typeface="Calibri"/>
                <a:cs typeface="Calibri"/>
                <a:sym typeface="Calibri"/>
              </a:rPr>
              <a:t> </a:t>
            </a:r>
            <a:r>
              <a:rPr lang="en-US" sz="3200" b="1" baseline="30000" dirty="0">
                <a:ea typeface="Calibri"/>
                <a:cs typeface="Calibri"/>
                <a:sym typeface="Calibri"/>
              </a:rPr>
              <a:t>have the same communication protocol.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3200" dirty="0"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200" b="1" baseline="30000" dirty="0">
                <a:ea typeface="Calibri"/>
                <a:cs typeface="Calibri"/>
                <a:sym typeface="Calibri"/>
              </a:rPr>
              <a:t>PIO makes it possible for Microcontroller to communicate with the outside world.</a:t>
            </a:r>
          </a:p>
        </p:txBody>
      </p:sp>
      <p:sp>
        <p:nvSpPr>
          <p:cNvPr id="15" name="Google Shape;261;p9">
            <a:extLst>
              <a:ext uri="{FF2B5EF4-FFF2-40B4-BE49-F238E27FC236}">
                <a16:creationId xmlns:a16="http://schemas.microsoft.com/office/drawing/2014/main" id="{7BD9D433-A0D3-7812-35DF-BE22D2331573}"/>
              </a:ext>
            </a:extLst>
          </p:cNvPr>
          <p:cNvSpPr/>
          <p:nvPr/>
        </p:nvSpPr>
        <p:spPr>
          <a:xfrm>
            <a:off x="0" y="6309241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541"/>
            <a:ext cx="10515600" cy="1325563"/>
          </a:xfrm>
        </p:spPr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Serial Peripheral Interface (SPI)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65" y="1441833"/>
            <a:ext cx="10838234" cy="4946416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200" b="1" baseline="30000" dirty="0">
                <a:ea typeface="Calibri"/>
                <a:cs typeface="Calibri"/>
                <a:sym typeface="Calibri"/>
              </a:rPr>
              <a:t>In general, communication protocols of devices are divided into two categories:</a:t>
            </a:r>
            <a:endParaRPr lang="en-US" sz="3200"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1" i="0" u="none" strike="noStrike" cap="none" baseline="30000" dirty="0">
                <a:ea typeface="Calibri"/>
                <a:cs typeface="Calibri"/>
                <a:sym typeface="Calibri"/>
              </a:rPr>
              <a:t> serial 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1" i="0" u="none" strike="noStrike" cap="none" baseline="30000" dirty="0">
                <a:ea typeface="Calibri"/>
                <a:cs typeface="Calibri"/>
                <a:sym typeface="Calibri"/>
              </a:rPr>
              <a:t> parallel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endParaRPr lang="en-US" sz="3200" b="1" i="0" u="none" strike="noStrike" cap="none" baseline="30000" dirty="0"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baseline="30000" dirty="0">
                <a:cs typeface="Calibri"/>
                <a:sym typeface="Calibri"/>
              </a:rPr>
              <a:t>Microcontrollers generally work with serial protocols and they are used for long distance communications. Serial protocols are faster and more reliable than parallel protocols at long distances.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3200" baseline="30000" dirty="0"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b="1" baseline="30000" dirty="0">
                <a:ea typeface="Calibri"/>
                <a:cs typeface="Calibri"/>
                <a:sym typeface="Calibri"/>
              </a:rPr>
              <a:t>One of the widely used protocols for communication between microcontrollers is SPI.</a:t>
            </a:r>
          </a:p>
        </p:txBody>
      </p:sp>
      <p:sp>
        <p:nvSpPr>
          <p:cNvPr id="15" name="Google Shape;261;p9">
            <a:extLst>
              <a:ext uri="{FF2B5EF4-FFF2-40B4-BE49-F238E27FC236}">
                <a16:creationId xmlns:a16="http://schemas.microsoft.com/office/drawing/2014/main" id="{7BD9D433-A0D3-7812-35DF-BE22D2331573}"/>
              </a:ext>
            </a:extLst>
          </p:cNvPr>
          <p:cNvSpPr/>
          <p:nvPr/>
        </p:nvSpPr>
        <p:spPr>
          <a:xfrm>
            <a:off x="0" y="6309241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9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>
            <a:normAutofit/>
          </a:bodyPr>
          <a:lstStyle/>
          <a:p>
            <a:pPr marL="342900" indent="-34290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Synchronous serial data link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Provides communication with external devices in Master or Slave Mode</a:t>
            </a:r>
            <a:r>
              <a:rPr lang="en-US" sz="20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i="0" u="none" strike="noStrike" dirty="0">
                <a:effectLst/>
              </a:rPr>
              <a:t>(Micro can be both)</a:t>
            </a:r>
          </a:p>
          <a:p>
            <a:pPr marL="742950" lvl="1" indent="-28575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Is essentially a shift register that serially transmits data bits to other SPIs</a:t>
            </a:r>
          </a:p>
          <a:p>
            <a:pPr marL="742950" lvl="1" indent="-28575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Fast, Easy to use, Simple</a:t>
            </a:r>
          </a:p>
          <a:p>
            <a:pPr marL="742950" lvl="1" indent="-28575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effectLst/>
              </a:rPr>
              <a:t>Each device supports a particular protocol, but the microcontroller usually supports most protocols</a:t>
            </a:r>
          </a:p>
          <a:p>
            <a:pPr lvl="1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FF0000"/>
              </a:solidFill>
              <a:effectLst/>
            </a:endParaRPr>
          </a:p>
          <a:p>
            <a:pPr marL="342900" indent="-34290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A communication protocol using 4 wires</a:t>
            </a:r>
          </a:p>
          <a:p>
            <a:pPr marL="742950" lvl="1" indent="-28575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Also known as a 4 wire bus</a:t>
            </a:r>
          </a:p>
          <a:p>
            <a:pPr lvl="1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Google Shape;261;p9">
            <a:extLst>
              <a:ext uri="{FF2B5EF4-FFF2-40B4-BE49-F238E27FC236}">
                <a16:creationId xmlns:a16="http://schemas.microsoft.com/office/drawing/2014/main" id="{1392A017-D764-86AA-4987-46A810CC082D}"/>
              </a:ext>
            </a:extLst>
          </p:cNvPr>
          <p:cNvSpPr/>
          <p:nvPr/>
        </p:nvSpPr>
        <p:spPr>
          <a:xfrm>
            <a:off x="0" y="6315388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8BB59-6633-E208-9B62-5110D62A7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88" y="3927551"/>
            <a:ext cx="3180528" cy="2249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93;p4" descr="C:\Users\hamed\Dropbox\New\1398-1\MicroProc\Slides\s-l300.jpg">
            <a:extLst>
              <a:ext uri="{FF2B5EF4-FFF2-40B4-BE49-F238E27FC236}">
                <a16:creationId xmlns:a16="http://schemas.microsoft.com/office/drawing/2014/main" id="{0D6DCC26-3EC0-A76E-9B6C-491C951565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8701037">
            <a:off x="2490887" y="3905981"/>
            <a:ext cx="2316306" cy="23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Description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communicate across 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small distances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In synchronous protocols, </a:t>
            </a:r>
            <a:r>
              <a:rPr lang="en-US" sz="2400" b="1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receiver and transmitter clocks are synched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SPI is synchronous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. (One of the wires is the clock wire)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61;p9">
            <a:extLst>
              <a:ext uri="{FF2B5EF4-FFF2-40B4-BE49-F238E27FC236}">
                <a16:creationId xmlns:a16="http://schemas.microsoft.com/office/drawing/2014/main" id="{1392A017-D764-86AA-4987-46A810CC082D}"/>
              </a:ext>
            </a:extLst>
          </p:cNvPr>
          <p:cNvSpPr/>
          <p:nvPr/>
        </p:nvSpPr>
        <p:spPr>
          <a:xfrm>
            <a:off x="0" y="6307330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194;p4">
            <a:extLst>
              <a:ext uri="{FF2B5EF4-FFF2-40B4-BE49-F238E27FC236}">
                <a16:creationId xmlns:a16="http://schemas.microsoft.com/office/drawing/2014/main" id="{C96AFAC6-AA3C-122E-CC13-CA360B801877}"/>
              </a:ext>
            </a:extLst>
          </p:cNvPr>
          <p:cNvCxnSpPr/>
          <p:nvPr/>
        </p:nvCxnSpPr>
        <p:spPr>
          <a:xfrm>
            <a:off x="4161242" y="4584970"/>
            <a:ext cx="28956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195;p4">
            <a:extLst>
              <a:ext uri="{FF2B5EF4-FFF2-40B4-BE49-F238E27FC236}">
                <a16:creationId xmlns:a16="http://schemas.microsoft.com/office/drawing/2014/main" id="{E4C05BBB-2DC9-333D-2D95-F2ECDEEEDD06}"/>
              </a:ext>
            </a:extLst>
          </p:cNvPr>
          <p:cNvCxnSpPr/>
          <p:nvPr/>
        </p:nvCxnSpPr>
        <p:spPr>
          <a:xfrm>
            <a:off x="4237442" y="4813570"/>
            <a:ext cx="28194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196;p4">
            <a:extLst>
              <a:ext uri="{FF2B5EF4-FFF2-40B4-BE49-F238E27FC236}">
                <a16:creationId xmlns:a16="http://schemas.microsoft.com/office/drawing/2014/main" id="{CD2B5D0E-4689-8D45-5E5E-B1B0851C233E}"/>
              </a:ext>
            </a:extLst>
          </p:cNvPr>
          <p:cNvCxnSpPr/>
          <p:nvPr/>
        </p:nvCxnSpPr>
        <p:spPr>
          <a:xfrm>
            <a:off x="4237442" y="511837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206;p4">
            <a:extLst>
              <a:ext uri="{FF2B5EF4-FFF2-40B4-BE49-F238E27FC236}">
                <a16:creationId xmlns:a16="http://schemas.microsoft.com/office/drawing/2014/main" id="{BE2E7979-BC44-1E48-E511-3BC90CE7668C}"/>
              </a:ext>
            </a:extLst>
          </p:cNvPr>
          <p:cNvSpPr txBox="1"/>
          <p:nvPr/>
        </p:nvSpPr>
        <p:spPr>
          <a:xfrm>
            <a:off x="4299262" y="5116715"/>
            <a:ext cx="3200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Communicating via SPI protocol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04;p4">
            <a:extLst>
              <a:ext uri="{FF2B5EF4-FFF2-40B4-BE49-F238E27FC236}">
                <a16:creationId xmlns:a16="http://schemas.microsoft.com/office/drawing/2014/main" id="{30DBC197-3262-98C1-27F2-F912693399A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005" y="3899963"/>
            <a:ext cx="2640013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49" y="1498060"/>
            <a:ext cx="10809051" cy="489018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Always </a:t>
            </a: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Full Duplex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Communicating in two directions </a:t>
            </a:r>
            <a:r>
              <a:rPr lang="en-US" sz="2000" dirty="0">
                <a:highlight>
                  <a:srgbClr val="FFFF00"/>
                </a:highlight>
                <a:ea typeface="Calibri"/>
                <a:cs typeface="Calibri"/>
                <a:sym typeface="Calibri"/>
              </a:rPr>
              <a:t>(send data and receive data) 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at the same time</a:t>
            </a:r>
            <a:endParaRPr lang="en-US" sz="2000" dirty="0">
              <a:highlight>
                <a:srgbClr val="FFFF00"/>
              </a:highlight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Mbps transmission speed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Transfers data in 8 to 16 bit characters</a:t>
            </a:r>
            <a:endParaRPr lang="en-US" sz="2400" dirty="0">
              <a:highlight>
                <a:srgbClr val="FFFF00"/>
              </a:highlight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slaves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Daisy-chaining possible </a:t>
            </a:r>
            <a:r>
              <a:rPr lang="en-US" sz="2000" dirty="0">
                <a:highlight>
                  <a:srgbClr val="FFFF00"/>
                </a:highlight>
                <a:ea typeface="Calibri"/>
                <a:cs typeface="Calibri"/>
                <a:sym typeface="Calibri"/>
              </a:rPr>
              <a:t>(Connecting modules in series)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Master controls the data flow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Other devices act as slaves which have data shifted into and out by the master</a:t>
            </a:r>
            <a:endParaRPr lang="en-US" dirty="0">
              <a:highlight>
                <a:srgbClr val="FFFF00"/>
              </a:highlight>
            </a:endParaRPr>
          </a:p>
          <a:p>
            <a:pPr marL="342900" lvl="0" indent="-228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lvl="0" indent="-2413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61;p9">
            <a:extLst>
              <a:ext uri="{FF2B5EF4-FFF2-40B4-BE49-F238E27FC236}">
                <a16:creationId xmlns:a16="http://schemas.microsoft.com/office/drawing/2014/main" id="{9E70C3D5-7722-69A7-3C0F-7473D5A42415}"/>
              </a:ext>
            </a:extLst>
          </p:cNvPr>
          <p:cNvSpPr/>
          <p:nvPr/>
        </p:nvSpPr>
        <p:spPr>
          <a:xfrm>
            <a:off x="10510" y="6310014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6EE61-0BCD-27C1-E26D-6DCF3D114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25" y="2215844"/>
            <a:ext cx="4440801" cy="31407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6A07-518F-5CF0-4288-A1890A32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SPI Protocol</a:t>
            </a:r>
            <a:endParaRPr lang="fa-I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8B83E-C561-D846-DDD9-36D7493D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561"/>
          </a:xfrm>
        </p:spPr>
        <p:txBody>
          <a:bodyPr/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Wires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Two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data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lines and two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control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lines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Master Out Slave In (MOSI) 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Supplies the output data from the master shifted into the input(s) of the slave(s)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Master In Slave Out (MISO)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Supplies the output data from a slave to the input of the master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Serial Clock (SPCK)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driven by the master and regulates the flow of the data bits. The master may transmit data at a variety of baud rates;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the SPCK line cycles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once for each bit that is transmitted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Slave Select (NSS) 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Allows slaves to be turned on and off by hardware</a:t>
            </a:r>
            <a:endParaRPr lang="en-US" sz="1800" b="1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The communication starts when the master activates the slave select line. The communication is terminated when the master deactivates the slave select line.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endParaRPr lang="fa-IR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3EAD79D-0923-50D4-5CA0-F0A82DFE14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7501188" y="1435917"/>
            <a:ext cx="3353268" cy="1219370"/>
            <a:chOff x="7721906" y="1583062"/>
            <a:chExt cx="3353268" cy="12193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ADEA74-178B-914C-BB2D-63972585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06" y="1583062"/>
              <a:ext cx="3353268" cy="121937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B6B5D6-94D7-4B78-9689-45B7BF2DDE2E}"/>
                </a:ext>
              </a:extLst>
            </p:cNvPr>
            <p:cNvSpPr txBox="1"/>
            <p:nvPr/>
          </p:nvSpPr>
          <p:spPr>
            <a:xfrm>
              <a:off x="8453336" y="1719362"/>
              <a:ext cx="71984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MOSI</a:t>
              </a:r>
              <a:endParaRPr lang="fa-IR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A05644-D25A-B497-B929-6EE917968F59}"/>
                </a:ext>
              </a:extLst>
            </p:cNvPr>
            <p:cNvSpPr txBox="1"/>
            <p:nvPr/>
          </p:nvSpPr>
          <p:spPr>
            <a:xfrm>
              <a:off x="8458201" y="1884970"/>
              <a:ext cx="71984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MISO</a:t>
              </a:r>
              <a:endParaRPr lang="fa-IR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875BA0-884A-2EC0-32CF-7E238D44862A}"/>
                </a:ext>
              </a:extLst>
            </p:cNvPr>
            <p:cNvSpPr txBox="1"/>
            <p:nvPr/>
          </p:nvSpPr>
          <p:spPr>
            <a:xfrm>
              <a:off x="8458201" y="2122696"/>
              <a:ext cx="71984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SCLK</a:t>
              </a:r>
              <a:endParaRPr lang="fa-I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13690-B364-368B-DE1A-5D1FCB79A15E}"/>
                </a:ext>
              </a:extLst>
            </p:cNvPr>
            <p:cNvSpPr txBox="1"/>
            <p:nvPr/>
          </p:nvSpPr>
          <p:spPr>
            <a:xfrm>
              <a:off x="8360790" y="2358355"/>
              <a:ext cx="90493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SS_BAR</a:t>
              </a:r>
              <a:endParaRPr lang="fa-IR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1920AA-EBCA-B5C5-20DD-6FA4FAADFFC8}"/>
                </a:ext>
              </a:extLst>
            </p:cNvPr>
            <p:cNvCxnSpPr>
              <a:cxnSpLocks/>
            </p:cNvCxnSpPr>
            <p:nvPr/>
          </p:nvCxnSpPr>
          <p:spPr>
            <a:xfrm>
              <a:off x="9033753" y="1873250"/>
              <a:ext cx="9005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AF3234-887E-D6C9-E686-F906F605B0FB}"/>
                </a:ext>
              </a:extLst>
            </p:cNvPr>
            <p:cNvCxnSpPr>
              <a:cxnSpLocks/>
            </p:cNvCxnSpPr>
            <p:nvPr/>
          </p:nvCxnSpPr>
          <p:spPr>
            <a:xfrm>
              <a:off x="9027268" y="2276584"/>
              <a:ext cx="9069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C150B43-F112-73E7-E299-03E8FE6C4D83}"/>
                </a:ext>
              </a:extLst>
            </p:cNvPr>
            <p:cNvCxnSpPr>
              <a:cxnSpLocks/>
            </p:cNvCxnSpPr>
            <p:nvPr/>
          </p:nvCxnSpPr>
          <p:spPr>
            <a:xfrm>
              <a:off x="9033753" y="2437270"/>
              <a:ext cx="9005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C1F311-84CF-E057-6FC7-3AEEDB879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7268" y="2083611"/>
              <a:ext cx="887075" cy="6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Google Shape;261;p9">
            <a:extLst>
              <a:ext uri="{FF2B5EF4-FFF2-40B4-BE49-F238E27FC236}">
                <a16:creationId xmlns:a16="http://schemas.microsoft.com/office/drawing/2014/main" id="{034C8E6E-E3E0-FD33-064C-5D711E30E14B}"/>
              </a:ext>
            </a:extLst>
          </p:cNvPr>
          <p:cNvSpPr/>
          <p:nvPr/>
        </p:nvSpPr>
        <p:spPr>
          <a:xfrm>
            <a:off x="0" y="6290129"/>
            <a:ext cx="86287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32: Atmel | SMART ARM-based MCU DATASHEET, SAM3X / SAM3A Series, Atmel-11057C-ATARM-SAM3X-SAM3A-Datasheet_23-Mar-15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1354</Words>
  <Application>Microsoft Office PowerPoint</Application>
  <PresentationFormat>Widescreen</PresentationFormat>
  <Paragraphs>173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Maiandra GD</vt:lpstr>
      <vt:lpstr>Tahoma</vt:lpstr>
      <vt:lpstr>Office Theme</vt:lpstr>
      <vt:lpstr> Microprocessors  and  Assembly Language   Lecture 7    Hamed Farbeh farbeh@aut.ac.ir Fall 2022</vt:lpstr>
      <vt:lpstr>Copyright Notice</vt:lpstr>
      <vt:lpstr>Serial Peripheral Interface(SPI)</vt:lpstr>
      <vt:lpstr>Serial Peripheral Interface (SPI) </vt:lpstr>
      <vt:lpstr>Serial Peripheral Interface (SPI) </vt:lpstr>
      <vt:lpstr>SPI Description</vt:lpstr>
      <vt:lpstr>SPI Description (cont’d)</vt:lpstr>
      <vt:lpstr>SPI Capabilities</vt:lpstr>
      <vt:lpstr>SPI Protocol</vt:lpstr>
      <vt:lpstr>Embedded Characteristics</vt:lpstr>
      <vt:lpstr>Block Diagram Of SPI</vt:lpstr>
      <vt:lpstr>Block Diagram Of SPI</vt:lpstr>
      <vt:lpstr>Product Dependencies</vt:lpstr>
      <vt:lpstr>Functional Dependencies</vt:lpstr>
      <vt:lpstr>Data Transfer</vt:lpstr>
      <vt:lpstr>SPI User Interface</vt:lpstr>
      <vt:lpstr>SPI Control Register</vt:lpstr>
      <vt:lpstr>SPI Mode Register</vt:lpstr>
      <vt:lpstr>SPI Receive Data Register</vt:lpstr>
      <vt:lpstr>SPI Transmit Data Register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amirfazel</cp:lastModifiedBy>
  <cp:revision>70</cp:revision>
  <dcterms:created xsi:type="dcterms:W3CDTF">2022-09-03T16:31:37Z</dcterms:created>
  <dcterms:modified xsi:type="dcterms:W3CDTF">2022-12-28T14:29:46Z</dcterms:modified>
</cp:coreProperties>
</file>