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5" r:id="rId3"/>
    <p:sldId id="258" r:id="rId4"/>
    <p:sldId id="288" r:id="rId5"/>
    <p:sldId id="257" r:id="rId6"/>
    <p:sldId id="259" r:id="rId7"/>
    <p:sldId id="263" r:id="rId8"/>
    <p:sldId id="264" r:id="rId9"/>
    <p:sldId id="260" r:id="rId10"/>
    <p:sldId id="261" r:id="rId11"/>
    <p:sldId id="28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6" userDrawn="1">
          <p15:clr>
            <a:srgbClr val="A4A3A4"/>
          </p15:clr>
        </p15:guide>
        <p15:guide id="2" pos="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n Sedaei" initials="AS" lastIdx="5" clrIdx="0">
    <p:extLst>
      <p:ext uri="{19B8F6BF-5375-455C-9EA6-DF929625EA0E}">
        <p15:presenceInfo xmlns:p15="http://schemas.microsoft.com/office/powerpoint/2012/main" userId="3a2cedaa34647443" providerId="Windows Live"/>
      </p:ext>
    </p:extLst>
  </p:cmAuthor>
  <p:cmAuthor id="2" name="Fatemeh Valeh" initials="FV" lastIdx="1" clrIdx="1">
    <p:extLst>
      <p:ext uri="{19B8F6BF-5375-455C-9EA6-DF929625EA0E}">
        <p15:presenceInfo xmlns:p15="http://schemas.microsoft.com/office/powerpoint/2012/main" userId="14171b9f2aeec8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55E"/>
    <a:srgbClr val="0097A7"/>
    <a:srgbClr val="88A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snapToGrid="0" showGuides="1">
      <p:cViewPr varScale="1">
        <p:scale>
          <a:sx n="82" d="100"/>
          <a:sy n="82" d="100"/>
        </p:scale>
        <p:origin x="792" y="58"/>
      </p:cViewPr>
      <p:guideLst>
        <p:guide orient="horz" pos="1656"/>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5A57B9BC-5A0C-40EA-ACCD-5BF42B53EBA1}"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F6AAB6-DEB4-48E0-A70F-A7214710771B}"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42A599-F524-4C57-8429-005550D9BBF4}" type="datetime1">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EA1DE5-4505-4DD4-B32F-CF0B50C4F130}" type="datetime1">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9C533-41BC-4F15-9C87-C958B027A163}" type="datetime1">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046F3D-9C84-4AB4-9D0D-F0B5DAD43DAB}"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03FF7B-DCE4-40F0-9911-BEF97F3D50B7}"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B012E0-35C3-4CA0-95E4-558C5863D029}"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30B88-D68E-4D66-BFE6-A8556BE8D422}"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7D7428D4-2DD1-4F35-A2DC-387C99055FB7}"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a:t>/34</a:t>
            </a:r>
          </a:p>
        </p:txBody>
      </p:sp>
    </p:spTree>
    <p:extLst>
      <p:ext uri="{BB962C8B-B14F-4D97-AF65-F5344CB8AC3E}">
        <p14:creationId xmlns:p14="http://schemas.microsoft.com/office/powerpoint/2010/main" val="25829546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3618057-D495-4471-83A3-EFCC4F4E2837}"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a:t>/34</a:t>
            </a:r>
          </a:p>
        </p:txBody>
      </p:sp>
    </p:spTree>
    <p:extLst>
      <p:ext uri="{BB962C8B-B14F-4D97-AF65-F5344CB8AC3E}">
        <p14:creationId xmlns:p14="http://schemas.microsoft.com/office/powerpoint/2010/main" val="318394304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329FECF-7E56-4E7A-9242-3DF48D856B64}"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a:t>/34</a:t>
            </a:r>
          </a:p>
        </p:txBody>
      </p:sp>
    </p:spTree>
    <p:extLst>
      <p:ext uri="{BB962C8B-B14F-4D97-AF65-F5344CB8AC3E}">
        <p14:creationId xmlns:p14="http://schemas.microsoft.com/office/powerpoint/2010/main" val="1065444030"/>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81049AE-2E82-45E9-9F30-0362096189F4}"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a:t>/34</a:t>
            </a:r>
          </a:p>
        </p:txBody>
      </p:sp>
    </p:spTree>
    <p:extLst>
      <p:ext uri="{BB962C8B-B14F-4D97-AF65-F5344CB8AC3E}">
        <p14:creationId xmlns:p14="http://schemas.microsoft.com/office/powerpoint/2010/main" val="3701604236"/>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E806929-BD32-41BD-9B39-2CFA43055F86}"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a:t>/34</a:t>
            </a:r>
          </a:p>
        </p:txBody>
      </p:sp>
    </p:spTree>
    <p:extLst>
      <p:ext uri="{BB962C8B-B14F-4D97-AF65-F5344CB8AC3E}">
        <p14:creationId xmlns:p14="http://schemas.microsoft.com/office/powerpoint/2010/main" val="400869198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0EE5DE3-33D4-4C20-B5EA-8593E621B12F}"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a:t>/34</a:t>
            </a:r>
          </a:p>
        </p:txBody>
      </p:sp>
    </p:spTree>
    <p:extLst>
      <p:ext uri="{BB962C8B-B14F-4D97-AF65-F5344CB8AC3E}">
        <p14:creationId xmlns:p14="http://schemas.microsoft.com/office/powerpoint/2010/main" val="179120140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B8A173-AF09-469D-9054-6F268C8EF854}"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a:t>/34</a:t>
            </a:r>
          </a:p>
        </p:txBody>
      </p:sp>
    </p:spTree>
    <p:extLst>
      <p:ext uri="{BB962C8B-B14F-4D97-AF65-F5344CB8AC3E}">
        <p14:creationId xmlns:p14="http://schemas.microsoft.com/office/powerpoint/2010/main" val="96670528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9F92B2-48A0-4B15-95FA-8C4F55DB0450}"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B4C0C-0B6C-436C-8CCC-98E90108D57D}" type="datetime1">
              <a:rPr lang="en-US" smtClean="0"/>
              <a:t>12/28/2022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DSD-TECH-HC-05-Pass-through-Communication/dp/B01G9KSAF6?keywords=HC-05+Wireless+Bluetooth&amp;qid=1636857669&amp;sr=8-3&amp;linkCode=ll1&amp;tag=circbasi-20&amp;linkId=6be60b0f220274fde5eef07ca1baae70&amp;language=en_US&amp;ref_=as_li_ss_tl" TargetMode="External"/><Relationship Id="rId2" Type="http://schemas.openxmlformats.org/officeDocument/2006/relationships/hyperlink" Target="http://www.amazon.com/gp/product/B00GLW4016/ref=as_li_qf_sp_asin_il_tl?ie=UTF8&amp;camp=1789&amp;creative=9325&amp;creativeASIN=B00GLW4016&amp;linkCode=as2&amp;tag=circbasi-20&amp;linkId=BORE3U3LAKPO4T3K" TargetMode="External"/><Relationship Id="rId1" Type="http://schemas.openxmlformats.org/officeDocument/2006/relationships/slideLayout" Target="../slideLayouts/slideLayout4.xml"/><Relationship Id="rId4" Type="http://schemas.openxmlformats.org/officeDocument/2006/relationships/hyperlink" Target="https://www.amazon.com/SunFounder-Mifare-Reader-Arduino-Raspberry/dp/B07KGBJ9VG?keywords=rfid+card+reader+module&amp;qid=1636857566&amp;sr=8-3&amp;linkCode=ll1&amp;tag=circbasi-20&amp;linkId=23654d198cf3131ab557b1719198bad9&amp;language=en_US&amp;ref_=as_li_ss_t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www.circuitbasics.com/basics-uart-communication/"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hyperlink" Target="http://www.circuitbasics.com/basics-uart-communicatio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97442"/>
            <a:ext cx="7193280" cy="5390707"/>
          </a:xfrm>
        </p:spPr>
        <p:txBody>
          <a:bodyPr>
            <a:normAutofit/>
          </a:bodyPr>
          <a:lstStyle/>
          <a:p>
            <a:pPr lvl="0">
              <a:lnSpc>
                <a:spcPct val="100000"/>
              </a:lnSpc>
              <a:spcBef>
                <a:spcPts val="0"/>
              </a:spcBef>
              <a:buClr>
                <a:srgbClr val="000000"/>
              </a:buClr>
            </a:pP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Microprocessors</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and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Assembly Language</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Lecture 9</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err="1">
                <a:ln>
                  <a:noFill/>
                </a:ln>
                <a:solidFill>
                  <a:srgbClr val="FFFFFF"/>
                </a:solidFill>
                <a:effectLst/>
                <a:uLnTx/>
                <a:uFillTx/>
                <a:ea typeface="EB Garamond Medium"/>
                <a:cs typeface="EB Garamond Medium"/>
                <a:sym typeface="EB Garamond Medium"/>
              </a:rPr>
              <a:t>Hamed</a:t>
            </a: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 </a:t>
            </a:r>
            <a:r>
              <a:rPr kumimoji="0" lang="en-US" sz="2000" b="0" i="0" u="none" strike="noStrike" kern="0" cap="none" spc="0" normalizeH="0" baseline="0" noProof="0" dirty="0" err="1">
                <a:ln>
                  <a:noFill/>
                </a:ln>
                <a:solidFill>
                  <a:srgbClr val="FFFFFF"/>
                </a:solidFill>
                <a:effectLst/>
                <a:uLnTx/>
                <a:uFillTx/>
                <a:ea typeface="EB Garamond Medium"/>
                <a:cs typeface="EB Garamond Medium"/>
                <a:sym typeface="EB Garamond Medium"/>
              </a:rPr>
              <a:t>Farbeh</a:t>
            </a:r>
            <a:b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farbeh@aut.ac.ir</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Fall 2022</a:t>
            </a:r>
            <a:endParaRPr kumimoji="0" lang="en-US" sz="1050" b="0" i="0" u="none" strike="noStrike" kern="0" cap="none" spc="0" normalizeH="0" baseline="0" noProof="0" dirty="0">
              <a:ln>
                <a:noFill/>
              </a:ln>
              <a:solidFill>
                <a:srgbClr val="FFFFFF"/>
              </a:solidFill>
              <a:effectLst/>
              <a:uLnTx/>
              <a:uFillTx/>
              <a:ea typeface="EB Garamond Medium"/>
              <a:cs typeface="EB Garamond Medium"/>
              <a:sym typeface="EB Garamond Medium"/>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87504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a:xfrm>
            <a:off x="914400" y="1842237"/>
            <a:ext cx="10515600" cy="4394462"/>
          </a:xfrm>
        </p:spPr>
        <p:txBody>
          <a:bodyPr>
            <a:normAutofit/>
          </a:bodyPr>
          <a:lstStyle/>
          <a:p>
            <a:pPr marL="342900" indent="-342900" fontAlgn="base">
              <a:buFont typeface="Arial" panose="020B0604020202020204" pitchFamily="34" charset="0"/>
              <a:buChar char="•"/>
            </a:pPr>
            <a:r>
              <a:rPr lang="en-US" sz="2400" dirty="0"/>
              <a:t>Data Frame</a:t>
            </a:r>
          </a:p>
          <a:p>
            <a:pPr marL="800100" lvl="1" indent="-342900" fontAlgn="base">
              <a:lnSpc>
                <a:spcPct val="150000"/>
              </a:lnSpc>
              <a:buFont typeface="Arial" panose="020B0604020202020204" pitchFamily="34" charset="0"/>
              <a:buChar char="•"/>
            </a:pPr>
            <a:r>
              <a:rPr lang="en-US" sz="2200" dirty="0"/>
              <a:t>The data frame contains the actual data being transferred. </a:t>
            </a:r>
            <a:r>
              <a:rPr lang="en-US" sz="2200" dirty="0">
                <a:highlight>
                  <a:srgbClr val="FFFF00"/>
                </a:highlight>
              </a:rPr>
              <a:t>It can be five (5) bits up to eight (8) bits </a:t>
            </a:r>
            <a:r>
              <a:rPr lang="en-US" sz="2200" dirty="0"/>
              <a:t>long if a parity bit is used. If no parity bit is used, the data frame can be nine (9) bits long. In most cases, the data is sent with the least significant bit first</a:t>
            </a:r>
            <a:r>
              <a:rPr lang="en-US" sz="2400" dirty="0"/>
              <a:t>.</a:t>
            </a:r>
          </a:p>
        </p:txBody>
      </p:sp>
      <p:pic>
        <p:nvPicPr>
          <p:cNvPr id="5122" name="Picture 2" descr="https://lh6.googleusercontent.com/bzpp9ztltDVVsgogNfgA01YpY92bCLW5E0pfJjQrf-YPwET3jc-oFrUvUZgklScI3ZJo8__UHHBjzL13UjmOuCycgTjwzqM6o9C27aTYe12hFw5uWO1_Oz8-hS7RQBxNb3RrPDrXCYLvSylYkDov6tQamJ_FxZT6Ex2GLo01jQGXmjwTYjpVnFCqiGGlUwnkWdiiqGFJD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170053"/>
            <a:ext cx="56388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5665996" y="4013835"/>
            <a:ext cx="440921" cy="3985"/>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093582" y="4386380"/>
            <a:ext cx="0" cy="324685"/>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093582" y="4013835"/>
            <a:ext cx="0" cy="4000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6080247" y="4707080"/>
            <a:ext cx="440921" cy="3985"/>
          </a:xfrm>
          <a:prstGeom prst="line">
            <a:avLst/>
          </a:prstGeom>
          <a:ln w="28575"/>
        </p:spPr>
        <p:style>
          <a:lnRef idx="1">
            <a:schemeClr val="dk1"/>
          </a:lnRef>
          <a:fillRef idx="0">
            <a:schemeClr val="dk1"/>
          </a:fillRef>
          <a:effectRef idx="0">
            <a:schemeClr val="dk1"/>
          </a:effectRef>
          <a:fontRef idx="minor">
            <a:schemeClr val="tx1"/>
          </a:fontRef>
        </p:style>
      </p:cxnSp>
      <p:sp>
        <p:nvSpPr>
          <p:cNvPr id="7" name="Slide Number Placeholder 6"/>
          <p:cNvSpPr>
            <a:spLocks noGrp="1"/>
          </p:cNvSpPr>
          <p:nvPr>
            <p:ph type="sldNum" sz="quarter" idx="12"/>
          </p:nvPr>
        </p:nvSpPr>
        <p:spPr/>
        <p:txBody>
          <a:bodyPr/>
          <a:lstStyle/>
          <a:p>
            <a:fld id="{64249A16-1D3B-4D2A-828B-0F6032C90132}" type="slidenum">
              <a:rPr lang="en-US" smtClean="0"/>
              <a:pPr/>
              <a:t>10</a:t>
            </a:fld>
            <a:r>
              <a:rPr lang="en-US"/>
              <a:t>/34</a:t>
            </a:r>
            <a:endParaRPr lang="en-US" dirty="0"/>
          </a:p>
        </p:txBody>
      </p:sp>
    </p:spTree>
    <p:extLst>
      <p:ext uri="{BB962C8B-B14F-4D97-AF65-F5344CB8AC3E}">
        <p14:creationId xmlns:p14="http://schemas.microsoft.com/office/powerpoint/2010/main" val="16775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fade">
                                      <p:cBhvr>
                                        <p:cTn id="2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1066800" y="1858430"/>
            <a:ext cx="10515600" cy="4486275"/>
          </a:xfrm>
        </p:spPr>
        <p:txBody>
          <a:bodyPr>
            <a:noAutofit/>
          </a:bodyPr>
          <a:lstStyle/>
          <a:p>
            <a:pPr marL="342900" indent="-342900" fontAlgn="base">
              <a:buFont typeface="Arial" panose="020B0604020202020204" pitchFamily="34" charset="0"/>
              <a:buChar char="•"/>
            </a:pPr>
            <a:r>
              <a:rPr lang="en-US" sz="2400" dirty="0"/>
              <a:t>Parity</a:t>
            </a:r>
          </a:p>
          <a:p>
            <a:pPr marL="800100" lvl="1" indent="-342900" fontAlgn="base">
              <a:lnSpc>
                <a:spcPct val="150000"/>
              </a:lnSpc>
              <a:buFont typeface="Arial" panose="020B0604020202020204" pitchFamily="34" charset="0"/>
              <a:buChar char="•"/>
            </a:pPr>
            <a:r>
              <a:rPr lang="en-US" sz="2200" dirty="0"/>
              <a:t>Parity describes the evenness or oddness of a number. </a:t>
            </a:r>
            <a:r>
              <a:rPr lang="en-US" sz="2200" dirty="0">
                <a:highlight>
                  <a:srgbClr val="FFFF00"/>
                </a:highlight>
              </a:rPr>
              <a:t>The parity bit is a way for the receiving UART to tell if any data has changed during transmission</a:t>
            </a:r>
            <a:r>
              <a:rPr lang="en-US" sz="2200" dirty="0"/>
              <a:t>. Bits can be changed by </a:t>
            </a:r>
            <a:r>
              <a:rPr lang="en-US" sz="2200" dirty="0">
                <a:highlight>
                  <a:srgbClr val="FFFF00"/>
                </a:highlight>
              </a:rPr>
              <a:t>electromagnetic radiation</a:t>
            </a:r>
            <a:r>
              <a:rPr lang="en-US" sz="2200" dirty="0"/>
              <a:t>, mismatched baud rates, or </a:t>
            </a:r>
            <a:r>
              <a:rPr lang="en-US" sz="2200" dirty="0">
                <a:highlight>
                  <a:srgbClr val="FFFF00"/>
                </a:highlight>
              </a:rPr>
              <a:t>long-distance data transfers.</a:t>
            </a:r>
          </a:p>
        </p:txBody>
      </p:sp>
      <p:sp>
        <p:nvSpPr>
          <p:cNvPr id="6" name="Slide Number Placeholder 5"/>
          <p:cNvSpPr>
            <a:spLocks noGrp="1"/>
          </p:cNvSpPr>
          <p:nvPr>
            <p:ph type="sldNum" sz="quarter" idx="12"/>
          </p:nvPr>
        </p:nvSpPr>
        <p:spPr/>
        <p:txBody>
          <a:bodyPr/>
          <a:lstStyle/>
          <a:p>
            <a:fld id="{64249A16-1D3B-4D2A-828B-0F6032C90132}" type="slidenum">
              <a:rPr lang="en-US" smtClean="0"/>
              <a:pPr/>
              <a:t>11</a:t>
            </a:fld>
            <a:r>
              <a:rPr lang="en-US"/>
              <a:t>/34</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8191" y="3280407"/>
            <a:ext cx="6338206" cy="4482662"/>
          </a:xfrm>
          <a:prstGeom prst="rect">
            <a:avLst/>
          </a:prstGeom>
        </p:spPr>
      </p:pic>
    </p:spTree>
    <p:extLst>
      <p:ext uri="{BB962C8B-B14F-4D97-AF65-F5344CB8AC3E}">
        <p14:creationId xmlns:p14="http://schemas.microsoft.com/office/powerpoint/2010/main" val="3910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838200" y="1482344"/>
            <a:ext cx="10515600" cy="4486275"/>
          </a:xfrm>
        </p:spPr>
        <p:txBody>
          <a:bodyPr>
            <a:noAutofit/>
          </a:bodyPr>
          <a:lstStyle/>
          <a:p>
            <a:pPr marL="342900" indent="-342900" fontAlgn="base">
              <a:lnSpc>
                <a:spcPct val="150000"/>
              </a:lnSpc>
              <a:buFont typeface="Arial" panose="020B0604020202020204" pitchFamily="34" charset="0"/>
              <a:buChar char="•"/>
            </a:pPr>
            <a:r>
              <a:rPr lang="en-US" sz="2400" dirty="0"/>
              <a:t>Parity</a:t>
            </a:r>
          </a:p>
          <a:p>
            <a:pPr marL="800100" lvl="1" indent="-342900" fontAlgn="base">
              <a:lnSpc>
                <a:spcPct val="100000"/>
              </a:lnSpc>
              <a:buFont typeface="Arial" panose="020B0604020202020204" pitchFamily="34" charset="0"/>
              <a:buChar char="•"/>
            </a:pPr>
            <a:r>
              <a:rPr lang="en-US" sz="2200" dirty="0"/>
              <a:t>After the receiving UART reads the data frame, </a:t>
            </a:r>
            <a:r>
              <a:rPr lang="en-US" sz="2200" dirty="0">
                <a:highlight>
                  <a:srgbClr val="FFFF00"/>
                </a:highlight>
              </a:rPr>
              <a:t>it counts the number of bits with a value of 1 and checks if the total is an even or odd number</a:t>
            </a:r>
            <a:r>
              <a:rPr lang="en-US" sz="2200" dirty="0"/>
              <a:t>. If the </a:t>
            </a:r>
            <a:r>
              <a:rPr lang="en-US" sz="2200" dirty="0">
                <a:highlight>
                  <a:srgbClr val="FFFF00"/>
                </a:highlight>
              </a:rPr>
              <a:t>parity bit is a 0 </a:t>
            </a:r>
            <a:r>
              <a:rPr lang="en-US" sz="2200" dirty="0"/>
              <a:t>(even parity), the </a:t>
            </a:r>
            <a:r>
              <a:rPr lang="en-US" sz="2200" dirty="0">
                <a:highlight>
                  <a:srgbClr val="FFFF00"/>
                </a:highlight>
              </a:rPr>
              <a:t>1 or logic-high bit </a:t>
            </a:r>
            <a:r>
              <a:rPr lang="en-US" sz="2200" dirty="0"/>
              <a:t>in the data frame should total to an </a:t>
            </a:r>
            <a:r>
              <a:rPr lang="en-US" sz="2200" dirty="0">
                <a:highlight>
                  <a:srgbClr val="FFFF00"/>
                </a:highlight>
              </a:rPr>
              <a:t>even number</a:t>
            </a:r>
            <a:r>
              <a:rPr lang="en-US" sz="2200" dirty="0"/>
              <a:t>. </a:t>
            </a:r>
            <a:r>
              <a:rPr lang="en-US" sz="2200" dirty="0">
                <a:highlight>
                  <a:srgbClr val="FFFF00"/>
                </a:highlight>
              </a:rPr>
              <a:t>If the parity bit is a 1 </a:t>
            </a:r>
            <a:r>
              <a:rPr lang="en-US" sz="2200" dirty="0"/>
              <a:t>(odd parity), the </a:t>
            </a:r>
            <a:r>
              <a:rPr lang="en-US" sz="2200" dirty="0">
                <a:highlight>
                  <a:srgbClr val="FFFF00"/>
                </a:highlight>
              </a:rPr>
              <a:t>1 bit</a:t>
            </a:r>
            <a:r>
              <a:rPr lang="en-US" sz="2200" dirty="0"/>
              <a:t> or logic highs in the data frame should total to an </a:t>
            </a:r>
            <a:r>
              <a:rPr lang="en-US" sz="2200" dirty="0">
                <a:highlight>
                  <a:srgbClr val="FFFF00"/>
                </a:highlight>
              </a:rPr>
              <a:t>odd number</a:t>
            </a:r>
            <a:r>
              <a:rPr lang="en-US" sz="2200" dirty="0"/>
              <a:t>.</a:t>
            </a:r>
            <a:endParaRPr lang="fa-IR" sz="2200" dirty="0"/>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r>
              <a:rPr lang="en-US" sz="2200" dirty="0"/>
              <a:t>When the parity bit matches the data, the UART knows that the transmission is free of errors. </a:t>
            </a:r>
            <a:r>
              <a:rPr lang="en-US" sz="2200" dirty="0">
                <a:highlight>
                  <a:srgbClr val="FFFF00"/>
                </a:highlight>
              </a:rPr>
              <a:t>But if the parity bit is a 0, and the total is odd, or the parity bit is a 1, and the total is even, the UART knows that bits in the data frame have changed</a:t>
            </a:r>
            <a:r>
              <a:rPr lang="en-US" sz="2200" dirty="0"/>
              <a:t>.</a:t>
            </a:r>
          </a:p>
        </p:txBody>
      </p:sp>
      <p:pic>
        <p:nvPicPr>
          <p:cNvPr id="6146" name="Picture 2" descr="https://lh6.googleusercontent.com/cTtlPURtPKpROnz1FeONZLLxiFWjt_NEiFUVOisjvF9xwQNUJF5FyzHFl8eICMsqCipHxVEi2OAfGXTuEiINwmNhbIGXv7iOxvSqVYnuzSqrTBN2i8KvFNKfygXVLEJMcgpNJttKc-xkU0Bt9EI2cJ_EgfKvZFBTUB4ZCZH3DRpdGukHv_ALp8PFVWtE6Lt_LRuW8SdB6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682868"/>
            <a:ext cx="5895975" cy="5715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12</a:t>
            </a:fld>
            <a:r>
              <a:rPr lang="en-US"/>
              <a:t>/34</a:t>
            </a:r>
            <a:endParaRPr lang="en-US" dirty="0"/>
          </a:p>
        </p:txBody>
      </p:sp>
    </p:spTree>
    <p:extLst>
      <p:ext uri="{BB962C8B-B14F-4D97-AF65-F5344CB8AC3E}">
        <p14:creationId xmlns:p14="http://schemas.microsoft.com/office/powerpoint/2010/main" val="224550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762003" y="1825625"/>
            <a:ext cx="10711543" cy="4351338"/>
          </a:xfrm>
        </p:spPr>
        <p:txBody>
          <a:bodyPr>
            <a:normAutofit/>
          </a:bodyPr>
          <a:lstStyle/>
          <a:p>
            <a:pPr marL="342900" indent="-342900" fontAlgn="base">
              <a:buFont typeface="Arial" panose="020B0604020202020204" pitchFamily="34" charset="0"/>
              <a:buChar char="•"/>
            </a:pPr>
            <a:r>
              <a:rPr lang="en-US" sz="2400" dirty="0"/>
              <a:t>Stop Bits</a:t>
            </a:r>
          </a:p>
          <a:p>
            <a:pPr marL="914400" lvl="1" indent="-457200" fontAlgn="base">
              <a:lnSpc>
                <a:spcPct val="150000"/>
              </a:lnSpc>
              <a:buFont typeface="Arial" panose="020B0604020202020204" pitchFamily="34" charset="0"/>
              <a:buChar char="•"/>
            </a:pPr>
            <a:r>
              <a:rPr lang="en-US" sz="2400" dirty="0"/>
              <a:t> To signal the end of the data packet, the sending UART </a:t>
            </a:r>
            <a:r>
              <a:rPr lang="en-US" sz="2400" dirty="0">
                <a:highlight>
                  <a:srgbClr val="FFFF00"/>
                </a:highlight>
              </a:rPr>
              <a:t>drives the data transmission line from a low voltage to a high voltage for one (1) to two (2) bit(s) duration.</a:t>
            </a:r>
          </a:p>
        </p:txBody>
      </p:sp>
      <p:pic>
        <p:nvPicPr>
          <p:cNvPr id="7170" name="Picture 2" descr="https://lh4.googleusercontent.com/LLaAP15vnmXg-q5skcRFtfI7IrO-5MJBYLEheT6aMLKtExuXPr0CzMNUAyDiu6w5qCT8CBzs-UUb44vm8Q3kMnEpLvR0PeklXentmLH4qlFjGGpkJpjd6q62BIASR1dTG9SZdJAPy1YqE2sOgecNSTZIjmTmaJ0l6Ax6T9lb6hTBhuMVHR8BQocxU3qbSdJA_3AbQjs8s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2" y="5140557"/>
            <a:ext cx="5172075" cy="61912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5642886" y="4719292"/>
            <a:ext cx="440921" cy="398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080247" y="4001294"/>
            <a:ext cx="0" cy="324685"/>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6080247" y="4291171"/>
            <a:ext cx="0" cy="4389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6080247" y="4006040"/>
            <a:ext cx="440921" cy="3985"/>
          </a:xfrm>
          <a:prstGeom prst="line">
            <a:avLst/>
          </a:prstGeom>
          <a:ln w="28575"/>
        </p:spPr>
        <p:style>
          <a:lnRef idx="1">
            <a:schemeClr val="dk1"/>
          </a:lnRef>
          <a:fillRef idx="0">
            <a:schemeClr val="dk1"/>
          </a:fillRef>
          <a:effectRef idx="0">
            <a:schemeClr val="dk1"/>
          </a:effectRef>
          <a:fontRef idx="minor">
            <a:schemeClr val="tx1"/>
          </a:fontRef>
        </p:style>
      </p:cxnSp>
      <p:sp>
        <p:nvSpPr>
          <p:cNvPr id="11" name="Slide Number Placeholder 10"/>
          <p:cNvSpPr>
            <a:spLocks noGrp="1"/>
          </p:cNvSpPr>
          <p:nvPr>
            <p:ph type="sldNum" sz="quarter" idx="12"/>
          </p:nvPr>
        </p:nvSpPr>
        <p:spPr/>
        <p:txBody>
          <a:bodyPr/>
          <a:lstStyle/>
          <a:p>
            <a:fld id="{64249A16-1D3B-4D2A-828B-0F6032C90132}" type="slidenum">
              <a:rPr lang="en-US" smtClean="0"/>
              <a:pPr/>
              <a:t>13</a:t>
            </a:fld>
            <a:r>
              <a:rPr lang="en-US"/>
              <a:t>/34</a:t>
            </a:r>
            <a:endParaRPr lang="en-US" dirty="0"/>
          </a:p>
        </p:txBody>
      </p:sp>
    </p:spTree>
    <p:extLst>
      <p:ext uri="{BB962C8B-B14F-4D97-AF65-F5344CB8AC3E}">
        <p14:creationId xmlns:p14="http://schemas.microsoft.com/office/powerpoint/2010/main" val="423802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0"/>
                                        </p:tgtEl>
                                        <p:attrNameLst>
                                          <p:attrName>style.visibility</p:attrName>
                                        </p:attrNameLst>
                                      </p:cBhvr>
                                      <p:to>
                                        <p:strVal val="visible"/>
                                      </p:to>
                                    </p:set>
                                    <p:animEffect transition="in" filter="fade">
                                      <p:cBhvr>
                                        <p:cTn id="2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UART in SAM3X8E</a:t>
            </a:r>
            <a:endParaRPr lang="fa-IR" dirty="0"/>
          </a:p>
        </p:txBody>
      </p:sp>
      <p:sp>
        <p:nvSpPr>
          <p:cNvPr id="27" name="Content Placeholder 2"/>
          <p:cNvSpPr>
            <a:spLocks noGrp="1"/>
          </p:cNvSpPr>
          <p:nvPr>
            <p:ph idx="1"/>
          </p:nvPr>
        </p:nvSpPr>
        <p:spPr>
          <a:xfrm>
            <a:off x="838200" y="1825625"/>
            <a:ext cx="10515600" cy="4351338"/>
          </a:xfrm>
        </p:spPr>
        <p:txBody>
          <a:bodyPr>
            <a:normAutofit/>
          </a:bodyPr>
          <a:lstStyle/>
          <a:p>
            <a:pPr marL="342900" indent="-342900" fontAlgn="base">
              <a:buFont typeface="Arial" panose="020B0604020202020204" pitchFamily="34" charset="0"/>
              <a:buChar char="•"/>
            </a:pPr>
            <a:r>
              <a:rPr lang="en-US" sz="2400" dirty="0"/>
              <a:t>Independent Receiver and Transmitter</a:t>
            </a:r>
          </a:p>
          <a:p>
            <a:pPr marL="800100" lvl="1" indent="-342900" fontAlgn="base">
              <a:buFont typeface="Arial" panose="020B0604020202020204" pitchFamily="34" charset="0"/>
              <a:buChar char="•"/>
            </a:pPr>
            <a:r>
              <a:rPr lang="en-US" sz="2400" dirty="0"/>
              <a:t>with a Common Programmable Baud Rate Generator</a:t>
            </a:r>
          </a:p>
          <a:p>
            <a:pPr marL="342900" indent="-342900" fontAlgn="base">
              <a:buFont typeface="Arial" panose="020B0604020202020204" pitchFamily="34" charset="0"/>
              <a:buChar char="•"/>
            </a:pPr>
            <a:r>
              <a:rPr lang="en-US" sz="2400" dirty="0"/>
              <a:t>Even, Odd, Mark or Space Parity Generation</a:t>
            </a:r>
          </a:p>
          <a:p>
            <a:pPr marL="342900" indent="-342900" fontAlgn="base">
              <a:buFont typeface="Arial" panose="020B0604020202020204" pitchFamily="34" charset="0"/>
              <a:buChar char="•"/>
            </a:pPr>
            <a:r>
              <a:rPr lang="en-US" sz="2400" dirty="0"/>
              <a:t>Parity, Framing and Overrun Error Detection</a:t>
            </a:r>
          </a:p>
          <a:p>
            <a:pPr marL="342900" indent="-342900" fontAlgn="base">
              <a:buFont typeface="Arial" panose="020B0604020202020204" pitchFamily="34" charset="0"/>
              <a:buChar char="•"/>
            </a:pPr>
            <a:r>
              <a:rPr lang="en-US" sz="2400" dirty="0"/>
              <a:t>Interrupt Generation</a:t>
            </a:r>
          </a:p>
        </p:txBody>
      </p:sp>
      <p:pic>
        <p:nvPicPr>
          <p:cNvPr id="8194" name="Picture 2" descr="https://lh6.googleusercontent.com/z2CGuryHdyIcz-NBfIEg2RvEC2GvIooW55dql6n0xy6ss5X2ymkjs0vTmUMbTRPultfEx0Fdk2XldcDY4qIbpHev6lkMj_LCtnHN-p5IBfyDj-Vs7HFXxEaddjIcBBBQCpco3cep2-XQaQbo8Ut32-WqX-sRFiTX9EKeZRFAKmg9S58TJ8yAm4uAvhe9rh3JYvRsZ6f7gA=s2048"/>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6994" l="3096" r="99625">
                        <a14:foregroundMark x1="82176" y1="97194" x2="3096" y2="95792"/>
                        <a14:foregroundMark x1="3096" y1="95792" x2="4409" y2="200"/>
                        <a14:foregroundMark x1="27861" y1="4609" x2="92120" y2="44289"/>
                        <a14:foregroundMark x1="80019" y1="93387" x2="95028" y2="45892"/>
                        <a14:foregroundMark x1="20356" y1="29459" x2="43058" y2="28457"/>
                        <a14:foregroundMark x1="92871" y1="74349" x2="99625" y2="62124"/>
                        <a14:foregroundMark x1="97842" y1="39479" x2="43152" y2="6814"/>
                        <a14:foregroundMark x1="36679" y1="77355" x2="65572" y2="39880"/>
                        <a14:foregroundMark x1="64540" y1="83567" x2="60976" y2="22846"/>
                        <a14:foregroundMark x1="77674" y1="74148" x2="72608" y2="42084"/>
                        <a14:foregroundMark x1="67917" y1="73747" x2="34803" y2="61924"/>
                        <a14:foregroundMark x1="42308" y1="38878" x2="12946" y2="23046"/>
                        <a14:foregroundMark x1="23265" y1="48297" x2="40244" y2="52705"/>
                        <a14:foregroundMark x1="40338" y1="21643" x2="16323" y2="5210"/>
                        <a14:foregroundMark x1="84146" y1="65531" x2="85460" y2="3206"/>
                        <a14:foregroundMark x1="77767" y1="88978" x2="88555" y2="83567"/>
                        <a14:foregroundMark x1="69231" y1="87976" x2="75891" y2="84569"/>
                        <a14:backgroundMark x1="81332" y1="98597" x2="99437" y2="72946"/>
                        <a14:backgroundMark x1="73546" y1="98597" x2="83396" y2="88377"/>
                        <a14:backgroundMark x1="76923" y1="99599" x2="83114" y2="99599"/>
                        <a14:backgroundMark x1="81144" y1="95190" x2="74672" y2="95591"/>
                      </a14:backgroundRemoval>
                    </a14:imgEffect>
                  </a14:imgLayer>
                </a14:imgProps>
              </a:ext>
              <a:ext uri="{28A0092B-C50C-407E-A947-70E740481C1C}">
                <a14:useLocalDpi xmlns:a14="http://schemas.microsoft.com/office/drawing/2010/main" val="0"/>
              </a:ext>
            </a:extLst>
          </a:blip>
          <a:srcRect/>
          <a:stretch>
            <a:fillRect/>
          </a:stretch>
        </p:blipFill>
        <p:spPr bwMode="auto">
          <a:xfrm>
            <a:off x="5845246" y="3532940"/>
            <a:ext cx="5855062" cy="27407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315454"/>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14</a:t>
            </a:fld>
            <a:r>
              <a:rPr lang="en-US"/>
              <a:t>/34</a:t>
            </a:r>
            <a:endParaRPr lang="en-US" dirty="0"/>
          </a:p>
        </p:txBody>
      </p:sp>
    </p:spTree>
    <p:extLst>
      <p:ext uri="{BB962C8B-B14F-4D97-AF65-F5344CB8AC3E}">
        <p14:creationId xmlns:p14="http://schemas.microsoft.com/office/powerpoint/2010/main" val="88024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fade">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fade">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in SAM3X8E</a:t>
            </a:r>
            <a:endParaRPr lang="fa-IR" dirty="0"/>
          </a:p>
        </p:txBody>
      </p:sp>
      <p:sp>
        <p:nvSpPr>
          <p:cNvPr id="3" name="Content Placeholder 2"/>
          <p:cNvSpPr>
            <a:spLocks noGrp="1"/>
          </p:cNvSpPr>
          <p:nvPr>
            <p:ph idx="1"/>
          </p:nvPr>
        </p:nvSpPr>
        <p:spPr>
          <a:xfrm>
            <a:off x="838200" y="1825624"/>
            <a:ext cx="10515600" cy="4697095"/>
          </a:xfrm>
        </p:spPr>
        <p:txBody>
          <a:bodyPr>
            <a:noAutofit/>
          </a:bodyPr>
          <a:lstStyle/>
          <a:p>
            <a:pPr marL="342900" indent="-342900" fontAlgn="base">
              <a:buFont typeface="Arial" panose="020B0604020202020204" pitchFamily="34" charset="0"/>
              <a:buChar char="•"/>
            </a:pPr>
            <a:r>
              <a:rPr lang="en-US" sz="2400" dirty="0"/>
              <a:t>The UART pins are multiplexed with PIO lines</a:t>
            </a:r>
          </a:p>
          <a:p>
            <a:pPr marL="342900" indent="-342900" fontAlgn="base">
              <a:buFont typeface="Arial" panose="020B0604020202020204" pitchFamily="34" charset="0"/>
              <a:buChar char="•"/>
            </a:pPr>
            <a:r>
              <a:rPr lang="en-US" sz="2400" dirty="0">
                <a:highlight>
                  <a:srgbClr val="FFFF00"/>
                </a:highlight>
              </a:rPr>
              <a:t>The programmer must first configure the PMC to enable the UART clock</a:t>
            </a:r>
          </a:p>
          <a:p>
            <a:pPr marL="800100" lvl="1" indent="-342900" fontAlgn="base">
              <a:buFont typeface="Arial" panose="020B0604020202020204" pitchFamily="34" charset="0"/>
              <a:buChar char="•"/>
            </a:pPr>
            <a:r>
              <a:rPr lang="en-US" sz="2400" dirty="0"/>
              <a:t> PMC: Power Management Controller</a:t>
            </a:r>
          </a:p>
          <a:p>
            <a:pPr marL="342900" indent="-342900" fontAlgn="base">
              <a:buFont typeface="Arial" panose="020B0604020202020204" pitchFamily="34" charset="0"/>
              <a:buChar char="•"/>
            </a:pPr>
            <a:r>
              <a:rPr lang="en-US" sz="2400" dirty="0"/>
              <a:t>Only 8-bit character is supported (with parity)</a:t>
            </a:r>
          </a:p>
        </p:txBody>
      </p:sp>
      <p:pic>
        <p:nvPicPr>
          <p:cNvPr id="9218" name="Picture 2" descr="https://lh6.googleusercontent.com/oWDvYXvYB5ZD_YTwTOQglR2zQpcJUYUjr2hi8em0rogc393cQAEsAKZvAOsYZo4lcnjQA7Q2K98cHw9cQrqGd2IPQrtT1W3i1EeKHXAY8qQAZYWUQANVqbJgS5qQTS_TASu4XQX6l6wvUfNHk1m7E5wp9CCir3243a_rSMzoP71qrAYkoDGKjn4lRcHaGil99lbZ8WYPb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4396964"/>
            <a:ext cx="11391900" cy="1647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26425"/>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15</a:t>
            </a:fld>
            <a:r>
              <a:rPr lang="en-US"/>
              <a:t>/34</a:t>
            </a:r>
            <a:endParaRPr lang="en-US" dirty="0"/>
          </a:p>
        </p:txBody>
      </p:sp>
    </p:spTree>
    <p:extLst>
      <p:ext uri="{BB962C8B-B14F-4D97-AF65-F5344CB8AC3E}">
        <p14:creationId xmlns:p14="http://schemas.microsoft.com/office/powerpoint/2010/main" val="29931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fade">
                                      <p:cBhvr>
                                        <p:cTn id="2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Baud Rate Generator in SAM3X8E</a:t>
            </a:r>
            <a:endParaRPr lang="fa-IR" dirty="0"/>
          </a:p>
        </p:txBody>
      </p:sp>
      <p:sp>
        <p:nvSpPr>
          <p:cNvPr id="3" name="Content Placeholder 2"/>
          <p:cNvSpPr>
            <a:spLocks noGrp="1"/>
          </p:cNvSpPr>
          <p:nvPr>
            <p:ph idx="1"/>
          </p:nvPr>
        </p:nvSpPr>
        <p:spPr>
          <a:xfrm>
            <a:off x="838200" y="1825625"/>
            <a:ext cx="10515600" cy="4697096"/>
          </a:xfrm>
        </p:spPr>
        <p:txBody>
          <a:bodyPr>
            <a:normAutofit/>
          </a:bodyPr>
          <a:lstStyle/>
          <a:p>
            <a:pPr marL="342900" indent="-342900" fontAlgn="base">
              <a:buFont typeface="Arial" panose="020B0604020202020204" pitchFamily="34" charset="0"/>
              <a:buChar char="•"/>
            </a:pPr>
            <a:r>
              <a:rPr lang="en-US" sz="2400" dirty="0"/>
              <a:t>The baud rate clock</a:t>
            </a:r>
          </a:p>
          <a:p>
            <a:pPr marL="800100" lvl="1" indent="-342900" fontAlgn="base">
              <a:buFont typeface="Arial" panose="020B0604020202020204" pitchFamily="34" charset="0"/>
              <a:buChar char="•"/>
            </a:pPr>
            <a:r>
              <a:rPr lang="en-US" sz="2400" dirty="0"/>
              <a:t>Is the master clock divided by 16 times the value (CD) written in UART_BRGR (Baud Rate Generator Register)</a:t>
            </a:r>
          </a:p>
          <a:p>
            <a:pPr marL="800100" lvl="1" indent="-342900" fontAlgn="base">
              <a:buFont typeface="Arial" panose="020B0604020202020204" pitchFamily="34" charset="0"/>
              <a:buChar char="•"/>
            </a:pPr>
            <a:endParaRPr lang="en-US" sz="2400" dirty="0"/>
          </a:p>
          <a:p>
            <a:pPr marL="800100" lvl="1" indent="-342900" fontAlgn="base">
              <a:buFont typeface="Arial" panose="020B0604020202020204" pitchFamily="34" charset="0"/>
              <a:buChar char="•"/>
            </a:pPr>
            <a:endParaRPr lang="en-US" sz="2400" dirty="0"/>
          </a:p>
          <a:p>
            <a:pPr marL="800100" lvl="1" indent="-342900" fontAlgn="base">
              <a:buFont typeface="Arial" panose="020B0604020202020204" pitchFamily="34" charset="0"/>
              <a:buChar char="•"/>
            </a:pPr>
            <a:endParaRPr lang="en-US" sz="2400" dirty="0"/>
          </a:p>
          <a:p>
            <a:pPr marL="800100" lvl="1" indent="-342900" fontAlgn="base">
              <a:buFont typeface="Arial" panose="020B0604020202020204" pitchFamily="34" charset="0"/>
              <a:buChar char="•"/>
            </a:pPr>
            <a:r>
              <a:rPr lang="en-US" sz="2400" dirty="0">
                <a:highlight>
                  <a:srgbClr val="FFFF00"/>
                </a:highlight>
              </a:rPr>
              <a:t>If UART_BRGR is set to 0, the baud rate clock is disabled and the UART remains inactive</a:t>
            </a:r>
          </a:p>
          <a:p>
            <a:pPr marL="342900" indent="-342900" fontAlgn="base">
              <a:buFont typeface="Arial" panose="020B0604020202020204" pitchFamily="34" charset="0"/>
              <a:buChar char="•"/>
            </a:pPr>
            <a:r>
              <a:rPr lang="en-US" sz="2400" dirty="0"/>
              <a:t>The </a:t>
            </a:r>
            <a:r>
              <a:rPr lang="en-US" sz="2400" dirty="0">
                <a:highlight>
                  <a:srgbClr val="FFFF00"/>
                </a:highlight>
              </a:rPr>
              <a:t>maximum</a:t>
            </a:r>
            <a:r>
              <a:rPr lang="en-US" sz="2400" dirty="0"/>
              <a:t> allowable baud rate is </a:t>
            </a:r>
            <a:r>
              <a:rPr lang="en-US" sz="2400" dirty="0">
                <a:highlight>
                  <a:srgbClr val="FFFF00"/>
                </a:highlight>
              </a:rPr>
              <a:t>Master Clock divided by 16</a:t>
            </a:r>
          </a:p>
          <a:p>
            <a:pPr marL="342900" indent="-342900" fontAlgn="base">
              <a:buFont typeface="Arial" panose="020B0604020202020204" pitchFamily="34" charset="0"/>
              <a:buChar char="•"/>
            </a:pPr>
            <a:r>
              <a:rPr lang="en-US" sz="2400" dirty="0"/>
              <a:t>The </a:t>
            </a:r>
            <a:r>
              <a:rPr lang="en-US" sz="2400" dirty="0">
                <a:highlight>
                  <a:srgbClr val="FFFF00"/>
                </a:highlight>
              </a:rPr>
              <a:t>minimum</a:t>
            </a:r>
            <a:r>
              <a:rPr lang="en-US" sz="2400" dirty="0"/>
              <a:t> allowable baud rate </a:t>
            </a:r>
            <a:r>
              <a:rPr lang="en-US" sz="2400" dirty="0">
                <a:highlight>
                  <a:srgbClr val="FFFF00"/>
                </a:highlight>
              </a:rPr>
              <a:t>is Master Clock divided by (16 x 65535</a:t>
            </a:r>
            <a:r>
              <a:rPr lang="en-US" sz="2400" dirty="0"/>
              <a:t>)</a:t>
            </a:r>
          </a:p>
        </p:txBody>
      </p:sp>
      <p:pic>
        <p:nvPicPr>
          <p:cNvPr id="10242" name="Picture 2" descr="https://lh6.googleusercontent.com/2HI27KLz3IHXbPU1H2pYOOQVc8pNAC_2UcDGWbJ_eH0ijM21FIueWMzyv1ZzlgNbQjGbKbPeyyxzzHTjThQoUFl2oI8fUaB1yLwvXEFwyfkAIcfNxGqGOf4c4dpgm3MpqBGS41-SJvwT_Lbvm9Kp4OcDqa0ECN9vPxnrUykquMZi1yDtubIVf83CJAk2ouXmOD_LboV08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20" y="2915595"/>
            <a:ext cx="3464560" cy="10268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26427"/>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16</a:t>
            </a:fld>
            <a:r>
              <a:rPr lang="en-US"/>
              <a:t>/34</a:t>
            </a:r>
            <a:endParaRPr lang="en-US" dirty="0"/>
          </a:p>
        </p:txBody>
      </p:sp>
    </p:spTree>
    <p:extLst>
      <p:ext uri="{BB962C8B-B14F-4D97-AF65-F5344CB8AC3E}">
        <p14:creationId xmlns:p14="http://schemas.microsoft.com/office/powerpoint/2010/main" val="414793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fade">
                                      <p:cBhvr>
                                        <p:cTn id="17" dur="500"/>
                                        <p:tgtEl>
                                          <p:spTgt spid="10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Baud Rate Generator in SAM3X8E</a:t>
            </a:r>
            <a:endParaRPr lang="fa-IR" dirty="0"/>
          </a:p>
        </p:txBody>
      </p:sp>
      <p:pic>
        <p:nvPicPr>
          <p:cNvPr id="11266" name="Picture 2" descr="https://lh5.googleusercontent.com/NSyMOHG1MapBLcETCaU6yPwIsRrL7VEl2x4-AI99hcTACDOTHLC5t92PKMh0L-cJ6UCtUfFsYD5L2tWLiwaz-32GeM9-ZZVhWbvzMYv00zr8QnFWtMCIWQIyPB1TyQafEw8fJSsgIqwFqtdIgex7e8-724VtSNOKL7s31ESfhoasVKTHI0iM8eJIe6_a1HzCIcXXB3rpO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40" y="2018614"/>
            <a:ext cx="10434320" cy="38890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22785"/>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17</a:t>
            </a:fld>
            <a:r>
              <a:rPr lang="en-US"/>
              <a:t>/34</a:t>
            </a:r>
            <a:endParaRPr lang="en-US" dirty="0"/>
          </a:p>
        </p:txBody>
      </p:sp>
    </p:spTree>
    <p:extLst>
      <p:ext uri="{BB962C8B-B14F-4D97-AF65-F5344CB8AC3E}">
        <p14:creationId xmlns:p14="http://schemas.microsoft.com/office/powerpoint/2010/main" val="70308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Receiver in SAM3X8E</a:t>
            </a:r>
            <a:endParaRPr lang="fa-IR" dirty="0"/>
          </a:p>
        </p:txBody>
      </p:sp>
      <p:sp>
        <p:nvSpPr>
          <p:cNvPr id="3" name="Content Placeholder 2"/>
          <p:cNvSpPr>
            <a:spLocks noGrp="1"/>
          </p:cNvSpPr>
          <p:nvPr>
            <p:ph idx="1"/>
          </p:nvPr>
        </p:nvSpPr>
        <p:spPr>
          <a:xfrm>
            <a:off x="838200" y="1607911"/>
            <a:ext cx="10515600" cy="4351338"/>
          </a:xfrm>
        </p:spPr>
        <p:txBody>
          <a:bodyPr>
            <a:noAutofit/>
          </a:bodyPr>
          <a:lstStyle/>
          <a:p>
            <a:pPr marL="342900" indent="-342900" fontAlgn="base">
              <a:lnSpc>
                <a:spcPct val="100000"/>
              </a:lnSpc>
              <a:buFont typeface="Arial" panose="020B0604020202020204" pitchFamily="34" charset="0"/>
              <a:buChar char="•"/>
            </a:pPr>
            <a:r>
              <a:rPr lang="en-US" sz="2400" dirty="0"/>
              <a:t>Receiver Reset, Enable and Disable</a:t>
            </a:r>
          </a:p>
          <a:p>
            <a:pPr marL="800100" lvl="1" indent="-342900" fontAlgn="base">
              <a:lnSpc>
                <a:spcPct val="100000"/>
              </a:lnSpc>
              <a:buFont typeface="Arial" panose="020B0604020202020204" pitchFamily="34" charset="0"/>
              <a:buChar char="•"/>
            </a:pPr>
            <a:r>
              <a:rPr lang="en-US" sz="2200" dirty="0"/>
              <a:t>After the </a:t>
            </a:r>
            <a:r>
              <a:rPr lang="en-US" sz="2200" dirty="0">
                <a:highlight>
                  <a:srgbClr val="FFFF00"/>
                </a:highlight>
              </a:rPr>
              <a:t>device reset, the UART receiver is disabled</a:t>
            </a:r>
          </a:p>
          <a:p>
            <a:pPr marL="800100" lvl="1" indent="-342900" fontAlgn="base">
              <a:lnSpc>
                <a:spcPct val="100000"/>
              </a:lnSpc>
              <a:buFont typeface="Arial" panose="020B0604020202020204" pitchFamily="34" charset="0"/>
              <a:buChar char="•"/>
            </a:pPr>
            <a:r>
              <a:rPr lang="en-US" sz="2200" dirty="0"/>
              <a:t>To enable: RXEN = 1 in the control register (UART_CR)</a:t>
            </a:r>
          </a:p>
          <a:p>
            <a:pPr marL="800100" lvl="1" indent="-342900" fontAlgn="base">
              <a:lnSpc>
                <a:spcPct val="100000"/>
              </a:lnSpc>
              <a:buFont typeface="Arial" panose="020B0604020202020204" pitchFamily="34" charset="0"/>
              <a:buChar char="•"/>
            </a:pPr>
            <a:r>
              <a:rPr lang="en-US" sz="2200" dirty="0">
                <a:highlight>
                  <a:srgbClr val="FFFF00"/>
                </a:highlight>
              </a:rPr>
              <a:t>If enabled: the receiver starts looking for a start bit</a:t>
            </a:r>
          </a:p>
          <a:p>
            <a:pPr marL="800100" lvl="1" indent="-342900" fontAlgn="base">
              <a:lnSpc>
                <a:spcPct val="100000"/>
              </a:lnSpc>
              <a:buFont typeface="Arial" panose="020B0604020202020204" pitchFamily="34" charset="0"/>
              <a:buChar char="•"/>
            </a:pPr>
            <a:r>
              <a:rPr lang="en-US" sz="2200" dirty="0"/>
              <a:t>To disable:  RXDIS = 1 in the control register (UART_CR)</a:t>
            </a:r>
          </a:p>
          <a:p>
            <a:pPr marL="1257300" lvl="2" indent="-342900" fontAlgn="base">
              <a:lnSpc>
                <a:spcPct val="100000"/>
              </a:lnSpc>
              <a:buFont typeface="Arial" panose="020B0604020202020204" pitchFamily="34" charset="0"/>
              <a:buChar char="•"/>
            </a:pPr>
            <a:r>
              <a:rPr lang="en-US" sz="2200" dirty="0"/>
              <a:t>If the </a:t>
            </a:r>
            <a:r>
              <a:rPr lang="en-US" sz="2200" dirty="0">
                <a:highlight>
                  <a:srgbClr val="FFFF00"/>
                </a:highlight>
              </a:rPr>
              <a:t>receiver</a:t>
            </a:r>
            <a:r>
              <a:rPr lang="en-US" sz="2200" dirty="0"/>
              <a:t> is </a:t>
            </a:r>
            <a:r>
              <a:rPr lang="en-US" sz="2200" dirty="0">
                <a:highlight>
                  <a:srgbClr val="FFFF00"/>
                </a:highlight>
              </a:rPr>
              <a:t>waiting</a:t>
            </a:r>
            <a:r>
              <a:rPr lang="en-US" sz="2200" dirty="0"/>
              <a:t> for a start bit, </a:t>
            </a:r>
            <a:r>
              <a:rPr lang="en-US" sz="2200" dirty="0">
                <a:highlight>
                  <a:srgbClr val="FFFF00"/>
                </a:highlight>
              </a:rPr>
              <a:t>it is immediately stopped</a:t>
            </a:r>
          </a:p>
          <a:p>
            <a:pPr marL="1257300" lvl="2" indent="-342900" fontAlgn="base">
              <a:lnSpc>
                <a:spcPct val="100000"/>
              </a:lnSpc>
              <a:buFont typeface="Arial" panose="020B0604020202020204" pitchFamily="34" charset="0"/>
              <a:buChar char="•"/>
            </a:pPr>
            <a:r>
              <a:rPr lang="en-US" sz="2200" dirty="0"/>
              <a:t>If the </a:t>
            </a:r>
            <a:r>
              <a:rPr lang="en-US" sz="2200" dirty="0">
                <a:highlight>
                  <a:srgbClr val="FFFF00"/>
                </a:highlight>
              </a:rPr>
              <a:t>receiver</a:t>
            </a:r>
            <a:r>
              <a:rPr lang="en-US" sz="2200" dirty="0"/>
              <a:t> has </a:t>
            </a:r>
            <a:r>
              <a:rPr lang="en-US" sz="2200" dirty="0">
                <a:highlight>
                  <a:srgbClr val="FFFF00"/>
                </a:highlight>
              </a:rPr>
              <a:t>already detected a start bit </a:t>
            </a:r>
            <a:r>
              <a:rPr lang="en-US" sz="2200" dirty="0"/>
              <a:t>and </a:t>
            </a:r>
            <a:r>
              <a:rPr lang="en-US" sz="2200" dirty="0">
                <a:highlight>
                  <a:srgbClr val="FFFF00"/>
                </a:highlight>
              </a:rPr>
              <a:t>is receiving </a:t>
            </a:r>
            <a:r>
              <a:rPr lang="en-US" sz="2200" dirty="0"/>
              <a:t>the data, it </a:t>
            </a:r>
            <a:r>
              <a:rPr lang="en-US" sz="2200" dirty="0">
                <a:highlight>
                  <a:srgbClr val="FFFF00"/>
                </a:highlight>
              </a:rPr>
              <a:t>waits for the stop bit before actually stopping its operation</a:t>
            </a:r>
          </a:p>
          <a:p>
            <a:pPr marL="800100" lvl="1" indent="-342900" fontAlgn="base">
              <a:lnSpc>
                <a:spcPct val="100000"/>
              </a:lnSpc>
              <a:buFont typeface="Arial" panose="020B0604020202020204" pitchFamily="34" charset="0"/>
              <a:buChar char="•"/>
            </a:pPr>
            <a:r>
              <a:rPr lang="en-US" sz="2200" dirty="0"/>
              <a:t>To reset: RSTRX =1 in the control register (UART_CR)</a:t>
            </a:r>
          </a:p>
          <a:p>
            <a:pPr marL="1257300" lvl="2" indent="-342900" fontAlgn="base">
              <a:lnSpc>
                <a:spcPct val="100000"/>
              </a:lnSpc>
              <a:buFont typeface="Arial" panose="020B0604020202020204" pitchFamily="34" charset="0"/>
              <a:buChar char="•"/>
            </a:pPr>
            <a:r>
              <a:rPr lang="en-US" sz="2200" dirty="0">
                <a:highlight>
                  <a:srgbClr val="FFFF00"/>
                </a:highlight>
              </a:rPr>
              <a:t>The receiver immediately stops its current operations and is disabled, whatever its current state!</a:t>
            </a:r>
          </a:p>
        </p:txBody>
      </p:sp>
      <p:sp>
        <p:nvSpPr>
          <p:cNvPr id="5" name="Rectangle 4"/>
          <p:cNvSpPr/>
          <p:nvPr/>
        </p:nvSpPr>
        <p:spPr>
          <a:xfrm>
            <a:off x="0" y="6321231"/>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18</a:t>
            </a:fld>
            <a:r>
              <a:rPr lang="en-US"/>
              <a:t>/34</a:t>
            </a:r>
            <a:endParaRPr lang="en-US" dirty="0"/>
          </a:p>
        </p:txBody>
      </p:sp>
    </p:spTree>
    <p:extLst>
      <p:ext uri="{BB962C8B-B14F-4D97-AF65-F5344CB8AC3E}">
        <p14:creationId xmlns:p14="http://schemas.microsoft.com/office/powerpoint/2010/main" val="1798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Detection and Data Sampling</a:t>
            </a:r>
            <a:endParaRPr lang="fa-IR" dirty="0"/>
          </a:p>
        </p:txBody>
      </p:sp>
      <p:sp>
        <p:nvSpPr>
          <p:cNvPr id="3" name="Content Placeholder 2"/>
          <p:cNvSpPr>
            <a:spLocks noGrp="1"/>
          </p:cNvSpPr>
          <p:nvPr>
            <p:ph idx="1"/>
          </p:nvPr>
        </p:nvSpPr>
        <p:spPr/>
        <p:txBody>
          <a:bodyPr>
            <a:noAutofit/>
          </a:bodyPr>
          <a:lstStyle/>
          <a:p>
            <a:pPr marL="342900" indent="-342900" fontAlgn="base">
              <a:lnSpc>
                <a:spcPct val="100000"/>
              </a:lnSpc>
              <a:buFont typeface="Arial" panose="020B0604020202020204" pitchFamily="34" charset="0"/>
              <a:buChar char="•"/>
            </a:pPr>
            <a:r>
              <a:rPr lang="en-US" sz="2400" dirty="0"/>
              <a:t>A low level (space) on URXD is interpreted as a valid start bit</a:t>
            </a:r>
          </a:p>
          <a:p>
            <a:pPr marL="800100" lvl="1" indent="-342900" fontAlgn="base">
              <a:lnSpc>
                <a:spcPct val="100000"/>
              </a:lnSpc>
              <a:buFont typeface="Arial" panose="020B0604020202020204" pitchFamily="34" charset="0"/>
              <a:buChar char="•"/>
            </a:pPr>
            <a:r>
              <a:rPr lang="en-US" sz="2200" dirty="0"/>
              <a:t>if it is detected for more than 7 cycles of the sampling clock</a:t>
            </a:r>
          </a:p>
          <a:p>
            <a:pPr marL="800100" lvl="1" indent="-342900" fontAlgn="base">
              <a:lnSpc>
                <a:spcPct val="100000"/>
              </a:lnSpc>
              <a:buFont typeface="Arial" panose="020B0604020202020204" pitchFamily="34" charset="0"/>
              <a:buChar char="•"/>
            </a:pPr>
            <a:r>
              <a:rPr lang="en-US" sz="2200" dirty="0"/>
              <a:t>Sampling clock = 16 x baud rate</a:t>
            </a:r>
          </a:p>
          <a:p>
            <a:pPr marL="342900" indent="-342900" fontAlgn="base">
              <a:lnSpc>
                <a:spcPct val="100000"/>
              </a:lnSpc>
              <a:buFont typeface="Arial" panose="020B0604020202020204" pitchFamily="34" charset="0"/>
              <a:buChar char="•"/>
            </a:pPr>
            <a:r>
              <a:rPr lang="en-US" sz="2400" dirty="0"/>
              <a:t>The receiver samples the URXD at the theoretical midpoint of each bit</a:t>
            </a:r>
          </a:p>
          <a:p>
            <a:pPr marL="800100" lvl="1" indent="-342900" fontAlgn="base">
              <a:lnSpc>
                <a:spcPct val="100000"/>
              </a:lnSpc>
              <a:buFont typeface="Arial" panose="020B0604020202020204" pitchFamily="34" charset="0"/>
              <a:buChar char="•"/>
            </a:pPr>
            <a:r>
              <a:rPr lang="en-US" sz="2200" dirty="0"/>
              <a:t>When a valid start bit has been detected</a:t>
            </a:r>
          </a:p>
          <a:p>
            <a:pPr marL="800100" lvl="1" indent="-342900" fontAlgn="base">
              <a:lnSpc>
                <a:spcPct val="100000"/>
              </a:lnSpc>
              <a:buFont typeface="Arial" panose="020B0604020202020204" pitchFamily="34" charset="0"/>
              <a:buChar char="•"/>
            </a:pPr>
            <a:r>
              <a:rPr lang="en-US" sz="2200" dirty="0"/>
              <a:t>It is assumed that </a:t>
            </a:r>
            <a:r>
              <a:rPr lang="en-US" sz="2200" dirty="0">
                <a:highlight>
                  <a:srgbClr val="FFFF00"/>
                </a:highlight>
              </a:rPr>
              <a:t>each bit lasts 16 cycles of the sampling clock </a:t>
            </a:r>
            <a:r>
              <a:rPr lang="en-US" sz="2200" dirty="0"/>
              <a:t>(1-bit period): the </a:t>
            </a:r>
            <a:r>
              <a:rPr lang="en-US" sz="2200" dirty="0">
                <a:highlight>
                  <a:srgbClr val="FFFF00"/>
                </a:highlight>
              </a:rPr>
              <a:t>bit sampling point is eight cycles </a:t>
            </a:r>
            <a:r>
              <a:rPr lang="en-US" sz="2200" dirty="0"/>
              <a:t>(0.5-bit period) after the start of the bit</a:t>
            </a:r>
          </a:p>
          <a:p>
            <a:pPr marL="800100" lvl="1" indent="-342900" fontAlgn="base">
              <a:lnSpc>
                <a:spcPct val="100000"/>
              </a:lnSpc>
              <a:buFont typeface="Arial" panose="020B0604020202020204" pitchFamily="34" charset="0"/>
              <a:buChar char="•"/>
            </a:pPr>
            <a:r>
              <a:rPr lang="en-US" sz="2200" dirty="0">
                <a:highlight>
                  <a:srgbClr val="FFFF00"/>
                </a:highlight>
              </a:rPr>
              <a:t>The first sampling point is, therefore 24 cycles </a:t>
            </a:r>
            <a:r>
              <a:rPr lang="en-US" sz="2200" dirty="0"/>
              <a:t>(1.5-bit periods) after the falling edge of the start bit was detected</a:t>
            </a:r>
          </a:p>
          <a:p>
            <a:pPr marL="342900" indent="-342900" fontAlgn="base">
              <a:lnSpc>
                <a:spcPct val="100000"/>
              </a:lnSpc>
              <a:buFont typeface="Arial" panose="020B0604020202020204" pitchFamily="34" charset="0"/>
              <a:buChar char="•"/>
            </a:pPr>
            <a:r>
              <a:rPr lang="en-US" sz="2400" dirty="0"/>
              <a:t>Each subsequent bit is sampled 16 cycles (1-bit period) after the previous one</a:t>
            </a:r>
          </a:p>
        </p:txBody>
      </p:sp>
      <p:sp>
        <p:nvSpPr>
          <p:cNvPr id="5" name="Rectangle 4"/>
          <p:cNvSpPr/>
          <p:nvPr/>
        </p:nvSpPr>
        <p:spPr>
          <a:xfrm>
            <a:off x="0" y="6311900"/>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19</a:t>
            </a:fld>
            <a:r>
              <a:rPr lang="en-US"/>
              <a:t>/34</a:t>
            </a:r>
            <a:endParaRPr lang="en-US" dirty="0"/>
          </a:p>
        </p:txBody>
      </p:sp>
    </p:spTree>
    <p:extLst>
      <p:ext uri="{BB962C8B-B14F-4D97-AF65-F5344CB8AC3E}">
        <p14:creationId xmlns:p14="http://schemas.microsoft.com/office/powerpoint/2010/main" val="17955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Copyright Notice</a:t>
            </a:r>
          </a:p>
        </p:txBody>
      </p:sp>
      <p:sp>
        <p:nvSpPr>
          <p:cNvPr id="3" name="Content Placeholder 2"/>
          <p:cNvSpPr>
            <a:spLocks noGrp="1"/>
          </p:cNvSpPr>
          <p:nvPr>
            <p:ph idx="4294967295"/>
          </p:nvPr>
        </p:nvSpPr>
        <p:spPr>
          <a:xfrm>
            <a:off x="838200" y="1863799"/>
            <a:ext cx="10515600" cy="4351338"/>
          </a:xfrm>
        </p:spPr>
        <p:txBody>
          <a:bodyPr>
            <a:normAutofit/>
          </a:bodyPr>
          <a:lstStyle/>
          <a:p>
            <a:pPr lvl="0">
              <a:lnSpc>
                <a:spcPct val="100000"/>
              </a:lnSpc>
              <a:spcBef>
                <a:spcPts val="0"/>
              </a:spcBef>
              <a:buClr>
                <a:srgbClr val="000000"/>
              </a:buClr>
              <a:buSzPts val="2000"/>
            </a:pPr>
            <a:r>
              <a:rPr lang="en-US" sz="2200" b="1" dirty="0">
                <a:solidFill>
                  <a:srgbClr val="000000"/>
                </a:solidFill>
                <a:ea typeface="Calibri"/>
                <a:cs typeface="Calibri" panose="020F0502020204030204" pitchFamily="34" charset="0"/>
                <a:sym typeface="Calibri"/>
              </a:rPr>
              <a:t>Parts (text &amp; figures) of this lecture are adopted from:</a:t>
            </a:r>
            <a:endParaRPr lang="en-US" sz="2200" b="1" dirty="0">
              <a:cs typeface="Calibri" panose="020F0502020204030204" pitchFamily="34" charset="0"/>
            </a:endParaRP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ea typeface="Calibri"/>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a:solidFill>
                  <a:srgbClr val="000000"/>
                </a:solidFill>
                <a:ea typeface="Calibri"/>
                <a:cs typeface="Calibri" panose="020F0502020204030204" pitchFamily="34" charset="0"/>
                <a:sym typeface="Calibri"/>
              </a:rPr>
              <a:t>Arm Assembly Language Programming and Architecture, Volume 1, 1</a:t>
            </a:r>
            <a:r>
              <a:rPr lang="en-US" sz="2200" b="1" baseline="30000" dirty="0">
                <a:solidFill>
                  <a:srgbClr val="000000"/>
                </a:solidFill>
                <a:ea typeface="Calibri"/>
                <a:cs typeface="Calibri" panose="020F0502020204030204" pitchFamily="34" charset="0"/>
                <a:sym typeface="Calibri"/>
              </a:rPr>
              <a:t>st</a:t>
            </a:r>
            <a:r>
              <a:rPr lang="en-US" sz="2200" b="1" dirty="0">
                <a:solidFill>
                  <a:srgbClr val="000000"/>
                </a:solidFill>
                <a:ea typeface="Calibri"/>
                <a:cs typeface="Calibri" panose="020F0502020204030204" pitchFamily="34" charset="0"/>
                <a:sym typeface="Calibri"/>
              </a:rPr>
              <a:t> edition, Muhammad Ali </a:t>
            </a:r>
            <a:r>
              <a:rPr lang="en-US" sz="2200" b="1" dirty="0" err="1">
                <a:solidFill>
                  <a:srgbClr val="000000"/>
                </a:solidFill>
                <a:ea typeface="Calibri"/>
                <a:cs typeface="Calibri" panose="020F0502020204030204" pitchFamily="34" charset="0"/>
                <a:sym typeface="Calibri"/>
              </a:rPr>
              <a:t>Mazidi</a:t>
            </a:r>
            <a:r>
              <a:rPr lang="en-US" sz="2200" b="1" dirty="0">
                <a:solidFill>
                  <a:srgbClr val="000000"/>
                </a:solidFill>
                <a:ea typeface="Calibri"/>
                <a:cs typeface="Calibri" panose="020F0502020204030204" pitchFamily="34" charset="0"/>
                <a:sym typeface="Calibri"/>
              </a:rPr>
              <a:t>, </a:t>
            </a:r>
            <a:r>
              <a:rPr lang="en-US" sz="2200" b="1" dirty="0" err="1">
                <a:solidFill>
                  <a:srgbClr val="000000"/>
                </a:solidFill>
                <a:ea typeface="Calibri"/>
                <a:cs typeface="Calibri" panose="020F0502020204030204" pitchFamily="34" charset="0"/>
                <a:sym typeface="Calibri"/>
              </a:rPr>
              <a:t>Sarmad</a:t>
            </a:r>
            <a:r>
              <a:rPr lang="en-US" sz="2200" b="1" dirty="0">
                <a:solidFill>
                  <a:srgbClr val="000000"/>
                </a:solidFill>
                <a:ea typeface="Calibri"/>
                <a:cs typeface="Calibri" panose="020F0502020204030204" pitchFamily="34" charset="0"/>
                <a:sym typeface="Calibri"/>
              </a:rPr>
              <a:t> </a:t>
            </a:r>
            <a:r>
              <a:rPr lang="en-US" sz="2200" b="1" dirty="0" err="1">
                <a:solidFill>
                  <a:srgbClr val="000000"/>
                </a:solidFill>
                <a:ea typeface="Calibri"/>
                <a:cs typeface="Calibri" panose="020F0502020204030204" pitchFamily="34" charset="0"/>
                <a:sym typeface="Calibri"/>
              </a:rPr>
              <a:t>Naimi</a:t>
            </a:r>
            <a:r>
              <a:rPr lang="en-US" sz="2200" b="1" dirty="0">
                <a:solidFill>
                  <a:srgbClr val="000000"/>
                </a:solidFill>
                <a:ea typeface="Calibri"/>
                <a:cs typeface="Calibri" panose="020F0502020204030204" pitchFamily="34" charset="0"/>
                <a:sym typeface="Calibri"/>
              </a:rPr>
              <a:t>, and </a:t>
            </a:r>
            <a:r>
              <a:rPr lang="en-US" sz="2200" b="1" dirty="0" err="1">
                <a:solidFill>
                  <a:srgbClr val="000000"/>
                </a:solidFill>
                <a:ea typeface="Calibri"/>
                <a:cs typeface="Calibri" panose="020F0502020204030204" pitchFamily="34" charset="0"/>
                <a:sym typeface="Calibri"/>
              </a:rPr>
              <a:t>Sepehr</a:t>
            </a:r>
            <a:r>
              <a:rPr lang="en-US" sz="2200" b="1" dirty="0">
                <a:solidFill>
                  <a:srgbClr val="000000"/>
                </a:solidFill>
                <a:ea typeface="Calibri"/>
                <a:cs typeface="Calibri" panose="020F0502020204030204" pitchFamily="34" charset="0"/>
                <a:sym typeface="Calibri"/>
              </a:rPr>
              <a:t> </a:t>
            </a:r>
            <a:r>
              <a:rPr lang="en-US" sz="2200" b="1" dirty="0" err="1">
                <a:solidFill>
                  <a:srgbClr val="000000"/>
                </a:solidFill>
                <a:ea typeface="Calibri"/>
                <a:cs typeface="Calibri" panose="020F0502020204030204" pitchFamily="34" charset="0"/>
                <a:sym typeface="Calibri"/>
              </a:rPr>
              <a:t>Naimi</a:t>
            </a:r>
            <a:r>
              <a:rPr lang="en-US" sz="2200" b="1" dirty="0">
                <a:solidFill>
                  <a:srgbClr val="000000"/>
                </a:solidFill>
                <a:ea typeface="Calibri"/>
                <a:cs typeface="Calibri" panose="020F0502020204030204" pitchFamily="34" charset="0"/>
                <a:sym typeface="Calibri"/>
              </a:rPr>
              <a:t>, </a:t>
            </a:r>
            <a:r>
              <a:rPr lang="en-US" sz="2200" b="1" dirty="0" err="1">
                <a:solidFill>
                  <a:srgbClr val="000000"/>
                </a:solidFill>
                <a:ea typeface="Calibri"/>
                <a:cs typeface="Calibri" panose="020F0502020204030204" pitchFamily="34" charset="0"/>
                <a:sym typeface="Calibri"/>
              </a:rPr>
              <a:t>MicroDigitalEd</a:t>
            </a:r>
            <a:r>
              <a:rPr lang="en-US" sz="2200" b="1" dirty="0">
                <a:solidFill>
                  <a:srgbClr val="000000"/>
                </a:solidFill>
                <a:ea typeface="Calibri"/>
                <a:cs typeface="Calibri" panose="020F0502020204030204" pitchFamily="34" charset="0"/>
                <a:sym typeface="Calibri"/>
              </a:rPr>
              <a:t>, 2013</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a:solidFill>
                  <a:srgbClr val="000000"/>
                </a:solidFill>
                <a:cs typeface="Calibri" panose="020F0502020204030204" pitchFamily="34" charset="0"/>
                <a:sym typeface="Calibri"/>
              </a:rPr>
              <a:t>Design of Microprocessor-Based Systems (AKA </a:t>
            </a:r>
            <a:r>
              <a:rPr lang="en-US" sz="2200" b="1" dirty="0" err="1">
                <a:solidFill>
                  <a:srgbClr val="000000"/>
                </a:solidFill>
                <a:cs typeface="Calibri" panose="020F0502020204030204" pitchFamily="34" charset="0"/>
                <a:sym typeface="Calibri"/>
              </a:rPr>
              <a:t>Embeded</a:t>
            </a:r>
            <a:r>
              <a:rPr lang="en-US" sz="2200" b="1" dirty="0">
                <a:solidFill>
                  <a:srgbClr val="000000"/>
                </a:solidFill>
                <a:cs typeface="Calibri" panose="020F0502020204030204" pitchFamily="34" charset="0"/>
                <a:sym typeface="Calibri"/>
              </a:rPr>
              <a:t> Systems Design and Implementation), Prabal Dutta, University of Michigan</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a:solidFill>
                  <a:srgbClr val="000000"/>
                </a:solidFill>
                <a:cs typeface="Calibri" panose="020F0502020204030204" pitchFamily="34" charset="0"/>
                <a:sym typeface="Calibri"/>
              </a:rPr>
              <a:t>Cortex</a:t>
            </a:r>
            <a:r>
              <a:rPr lang="fa-IR" sz="2200" b="1" dirty="0">
                <a:cs typeface="Calibri" panose="020F0502020204030204" pitchFamily="34" charset="0"/>
              </a:rPr>
              <a:t>™</a:t>
            </a:r>
            <a:r>
              <a:rPr lang="en-US" sz="2200" b="1" dirty="0">
                <a:solidFill>
                  <a:srgbClr val="000000"/>
                </a:solidFill>
                <a:cs typeface="Calibri" panose="020F0502020204030204" pitchFamily="34" charset="0"/>
                <a:sym typeface="Calibri"/>
              </a:rPr>
              <a:t>-M3 Revision r2p1 Technical Reference Manual</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a:solidFill>
                  <a:srgbClr val="000000"/>
                </a:solidFill>
                <a:cs typeface="Calibri" panose="020F0502020204030204" pitchFamily="34" charset="0"/>
                <a:sym typeface="Calibri"/>
              </a:rPr>
              <a:t>ARMv7-M Architecture Reference Manual</a:t>
            </a:r>
            <a:endParaRPr lang="en-US" sz="2200" b="1" dirty="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317656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Detection and Data Sampling</a:t>
            </a:r>
            <a:endParaRPr lang="fa-IR" dirty="0"/>
          </a:p>
        </p:txBody>
      </p:sp>
      <p:pic>
        <p:nvPicPr>
          <p:cNvPr id="12291" name="Picture 3" descr="https://lh3.googleusercontent.com/XUtYQMjM3dKwrkHeJ9pCYT4BrF9NGsHJwkgIsWK_B8chIhMXEms8Xy1I8t4K40VniBagcLL3c1aZYT-I4vBGZei3gf-rlrhBkOZDTQ8LRW0gUDqlaIBQtg1Ygen_khhRT0hiv2--oD7jykmPE8FOwTWRQPS48QgFuP-lQzX-2mYyTilcLIvxSYnQfpuAetqXMbB3NoBhU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672" y="3962767"/>
            <a:ext cx="9372656" cy="2122929"/>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lh6.googleusercontent.com/0IkbkP6KMYxuuj-LirlLjPk5o2QVJGTK4Dl0HHapa3RPo4ob34xXjwr2-8Y4ydNdssnxO0w9nn4aLvlRwtXqNLT2GW0roY9f0xN5WkXEyO1-NThiV4jJ7XRh8NSwsBCunnJAJkXFpmGXW2bWw035PXash5mtsuZKlwn0JwYOV0mzs6pvN-QrD2d-EWJrR7NRX60JyG-0n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315" y="1612913"/>
            <a:ext cx="9437370" cy="20473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886" y="6311874"/>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20</a:t>
            </a:fld>
            <a:r>
              <a:rPr lang="en-US"/>
              <a:t>/34</a:t>
            </a:r>
            <a:endParaRPr lang="en-US" dirty="0"/>
          </a:p>
        </p:txBody>
      </p:sp>
    </p:spTree>
    <p:extLst>
      <p:ext uri="{BB962C8B-B14F-4D97-AF65-F5344CB8AC3E}">
        <p14:creationId xmlns:p14="http://schemas.microsoft.com/office/powerpoint/2010/main" val="4923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2291"/>
                                        </p:tgtEl>
                                        <p:attrNameLst>
                                          <p:attrName>style.visibility</p:attrName>
                                        </p:attrNameLst>
                                      </p:cBhvr>
                                      <p:to>
                                        <p:strVal val="visible"/>
                                      </p:to>
                                    </p:set>
                                    <p:animEffect transition="in" filter="fade">
                                      <p:cBhvr>
                                        <p:cTn id="10"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045"/>
            <a:ext cx="10515600" cy="1325563"/>
          </a:xfrm>
        </p:spPr>
        <p:txBody>
          <a:bodyPr>
            <a:normAutofit/>
          </a:bodyPr>
          <a:lstStyle/>
          <a:p>
            <a:r>
              <a:rPr lang="en-US" dirty="0"/>
              <a:t>Receiver Ready</a:t>
            </a:r>
            <a:endParaRPr lang="fa-IR" dirty="0"/>
          </a:p>
        </p:txBody>
      </p:sp>
      <p:sp>
        <p:nvSpPr>
          <p:cNvPr id="3" name="Content Placeholder 2"/>
          <p:cNvSpPr>
            <a:spLocks noGrp="1"/>
          </p:cNvSpPr>
          <p:nvPr>
            <p:ph idx="1"/>
          </p:nvPr>
        </p:nvSpPr>
        <p:spPr>
          <a:xfrm>
            <a:off x="838200" y="1825625"/>
            <a:ext cx="10947400" cy="4351338"/>
          </a:xfrm>
        </p:spPr>
        <p:txBody>
          <a:bodyPr>
            <a:normAutofit/>
          </a:bodyPr>
          <a:lstStyle/>
          <a:p>
            <a:pPr marL="342900" indent="-342900" fontAlgn="base">
              <a:lnSpc>
                <a:spcPct val="100000"/>
              </a:lnSpc>
              <a:buFont typeface="Arial" panose="020B0604020202020204" pitchFamily="34" charset="0"/>
              <a:buChar char="•"/>
            </a:pPr>
            <a:r>
              <a:rPr lang="en-US" sz="2400" dirty="0"/>
              <a:t>When a complete character is received</a:t>
            </a:r>
          </a:p>
          <a:p>
            <a:pPr marL="800100" lvl="1" indent="-342900" fontAlgn="base">
              <a:lnSpc>
                <a:spcPct val="100000"/>
              </a:lnSpc>
              <a:buFont typeface="Arial" panose="020B0604020202020204" pitchFamily="34" charset="0"/>
              <a:buChar char="•"/>
            </a:pPr>
            <a:r>
              <a:rPr lang="en-US" sz="2400" dirty="0"/>
              <a:t>Is </a:t>
            </a:r>
            <a:r>
              <a:rPr lang="en-US" sz="2400" dirty="0">
                <a:highlight>
                  <a:srgbClr val="FFFF00"/>
                </a:highlight>
              </a:rPr>
              <a:t>transferred to the receive holding register (UART_RHR )</a:t>
            </a:r>
          </a:p>
          <a:p>
            <a:pPr marL="800100" lvl="1" indent="-342900" fontAlgn="base">
              <a:lnSpc>
                <a:spcPct val="100000"/>
              </a:lnSpc>
              <a:buFont typeface="Arial" panose="020B0604020202020204" pitchFamily="34" charset="0"/>
              <a:buChar char="•"/>
            </a:pPr>
            <a:r>
              <a:rPr lang="en-US" sz="2400" dirty="0"/>
              <a:t>The RXRDY status bit in UART_SR (Status Register) is set</a:t>
            </a:r>
          </a:p>
          <a:p>
            <a:pPr marL="800100" lvl="1" indent="-342900" fontAlgn="base">
              <a:lnSpc>
                <a:spcPct val="100000"/>
              </a:lnSpc>
              <a:buFont typeface="Arial" panose="020B0604020202020204" pitchFamily="34" charset="0"/>
              <a:buChar char="•"/>
            </a:pPr>
            <a:r>
              <a:rPr lang="en-US" sz="2400" dirty="0"/>
              <a:t>The bit RXRDY is automatically cleared when the UART_RHR is read</a:t>
            </a:r>
          </a:p>
        </p:txBody>
      </p:sp>
      <p:pic>
        <p:nvPicPr>
          <p:cNvPr id="15362" name="Picture 2" descr="https://lh6.googleusercontent.com/u3yaz61sapCJyR0uaeG7U1H4dcAtWOsyZBmO6Y7nfbV4Yu3WHz-V9oMjIJteVPipDH_hWCgW3kx9OWDq_OYMO7JD684yB_qvQqKXLhaJ6y1OP__iMoIGo-ON0l4Go8uCkYLnrTp4rh4fhziaSysWEEQ3MdXI3OKehg_DANZC6lxESGr6EBS8f_QqxQ9wgXzl-gNb-dk5F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920" y="3765159"/>
            <a:ext cx="10170160" cy="22319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22786"/>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21</a:t>
            </a:fld>
            <a:r>
              <a:rPr lang="en-US"/>
              <a:t>/34</a:t>
            </a:r>
            <a:endParaRPr lang="en-US" dirty="0"/>
          </a:p>
        </p:txBody>
      </p:sp>
    </p:spTree>
    <p:extLst>
      <p:ext uri="{BB962C8B-B14F-4D97-AF65-F5344CB8AC3E}">
        <p14:creationId xmlns:p14="http://schemas.microsoft.com/office/powerpoint/2010/main" val="9477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362"/>
                                        </p:tgtEl>
                                        <p:attrNameLst>
                                          <p:attrName>style.visibility</p:attrName>
                                        </p:attrNameLst>
                                      </p:cBhvr>
                                      <p:to>
                                        <p:strVal val="visible"/>
                                      </p:to>
                                    </p:set>
                                    <p:animEffect transition="in" filter="fade">
                                      <p:cBhvr>
                                        <p:cTn id="21"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7045"/>
            <a:ext cx="10515600" cy="1325563"/>
          </a:xfrm>
        </p:spPr>
        <p:txBody>
          <a:bodyPr>
            <a:normAutofit/>
          </a:bodyPr>
          <a:lstStyle/>
          <a:p>
            <a:r>
              <a:rPr lang="en-US" dirty="0"/>
              <a:t>Receiver Overrun</a:t>
            </a:r>
            <a:endParaRPr lang="fa-IR" dirty="0"/>
          </a:p>
        </p:txBody>
      </p:sp>
      <p:sp>
        <p:nvSpPr>
          <p:cNvPr id="6" name="Content Placeholder 5"/>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If </a:t>
            </a:r>
            <a:r>
              <a:rPr lang="en-US" sz="2400" dirty="0">
                <a:highlight>
                  <a:srgbClr val="FFFF00"/>
                </a:highlight>
              </a:rPr>
              <a:t>UART_RHR has not been read </a:t>
            </a:r>
            <a:r>
              <a:rPr lang="en-US" sz="2400" dirty="0"/>
              <a:t>by the software (or the Peripheral Data Controller or DMA Controller) since the last transfer</a:t>
            </a:r>
          </a:p>
          <a:p>
            <a:pPr marL="800100" lvl="1" indent="-342900" fontAlgn="base">
              <a:lnSpc>
                <a:spcPct val="100000"/>
              </a:lnSpc>
              <a:buFont typeface="Arial" panose="020B0604020202020204" pitchFamily="34" charset="0"/>
              <a:buChar char="•"/>
            </a:pPr>
            <a:r>
              <a:rPr lang="en-US" sz="2400" dirty="0"/>
              <a:t>and </a:t>
            </a:r>
            <a:r>
              <a:rPr lang="en-US" sz="2400" dirty="0">
                <a:highlight>
                  <a:srgbClr val="FFFF00"/>
                </a:highlight>
              </a:rPr>
              <a:t>a new character is received</a:t>
            </a:r>
          </a:p>
          <a:p>
            <a:pPr marL="1257300" lvl="2" indent="-342900" fontAlgn="base">
              <a:lnSpc>
                <a:spcPct val="100000"/>
              </a:lnSpc>
              <a:buFont typeface="Arial" panose="020B0604020202020204" pitchFamily="34" charset="0"/>
              <a:buChar char="•"/>
            </a:pPr>
            <a:r>
              <a:rPr lang="en-US" sz="2400" dirty="0"/>
              <a:t>the </a:t>
            </a:r>
            <a:r>
              <a:rPr lang="en-US" sz="2400" dirty="0">
                <a:highlight>
                  <a:srgbClr val="FFFF00"/>
                </a:highlight>
              </a:rPr>
              <a:t>OVRE status bit in UART_SR is set</a:t>
            </a:r>
          </a:p>
          <a:p>
            <a:pPr marL="342900" indent="-342900" fontAlgn="base">
              <a:lnSpc>
                <a:spcPct val="100000"/>
              </a:lnSpc>
              <a:buFont typeface="Arial" panose="020B0604020202020204" pitchFamily="34" charset="0"/>
              <a:buChar char="•"/>
            </a:pPr>
            <a:r>
              <a:rPr lang="en-US" sz="2400" dirty="0">
                <a:highlight>
                  <a:srgbClr val="FFFF00"/>
                </a:highlight>
              </a:rPr>
              <a:t>OVRE is cleared when the software writes the control register UART_CR with the bit RSTSTA (Reset Status) at 1</a:t>
            </a:r>
          </a:p>
        </p:txBody>
      </p:sp>
      <p:pic>
        <p:nvPicPr>
          <p:cNvPr id="16386" name="Picture 2" descr="https://lh3.googleusercontent.com/0B9EE5QVUZeelVSJcdt2Y07gG36gLGTry757bsMz9Its_9k1mBVsnOOKPYEIVepieOTASigGyq7nnZmi9ccqa08-lh14xS1FPgRBb-VPQzz46M6A1reU8jDcVAf2q1ykuRP1O7DXtWIrVY0vL-DkZ6HR6L8kW_k56MQ7xrwcdapG4Gqj8uDwogjUKaoGHzU1fJf347LLU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20" y="4515655"/>
            <a:ext cx="9611360" cy="17962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11900"/>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22</a:t>
            </a:fld>
            <a:r>
              <a:rPr lang="en-US"/>
              <a:t>/34</a:t>
            </a:r>
            <a:endParaRPr lang="en-US" dirty="0"/>
          </a:p>
        </p:txBody>
      </p:sp>
    </p:spTree>
    <p:extLst>
      <p:ext uri="{BB962C8B-B14F-4D97-AF65-F5344CB8AC3E}">
        <p14:creationId xmlns:p14="http://schemas.microsoft.com/office/powerpoint/2010/main" val="30803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fade">
                                      <p:cBhvr>
                                        <p:cTn id="23"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7045"/>
            <a:ext cx="10515600" cy="1325563"/>
          </a:xfrm>
        </p:spPr>
        <p:txBody>
          <a:bodyPr/>
          <a:lstStyle/>
          <a:p>
            <a:r>
              <a:rPr lang="en-US" dirty="0"/>
              <a:t>Transmitter</a:t>
            </a:r>
            <a:endParaRPr lang="fa-IR" dirty="0"/>
          </a:p>
        </p:txBody>
      </p:sp>
      <p:sp>
        <p:nvSpPr>
          <p:cNvPr id="6" name="Content Placeholder 5"/>
          <p:cNvSpPr>
            <a:spLocks noGrp="1"/>
          </p:cNvSpPr>
          <p:nvPr>
            <p:ph idx="1"/>
          </p:nvPr>
        </p:nvSpPr>
        <p:spPr>
          <a:xfrm>
            <a:off x="838200" y="1812608"/>
            <a:ext cx="10515600" cy="4351338"/>
          </a:xfrm>
        </p:spPr>
        <p:txBody>
          <a:bodyPr>
            <a:normAutofit/>
          </a:bodyPr>
          <a:lstStyle/>
          <a:p>
            <a:pPr marL="342900" indent="-342900" fontAlgn="base">
              <a:lnSpc>
                <a:spcPct val="100000"/>
              </a:lnSpc>
              <a:buFont typeface="Arial" panose="020B0604020202020204" pitchFamily="34" charset="0"/>
              <a:buChar char="•"/>
            </a:pPr>
            <a:r>
              <a:rPr lang="en-US" sz="2400" dirty="0"/>
              <a:t>The UART </a:t>
            </a:r>
            <a:r>
              <a:rPr lang="en-US" sz="2400" dirty="0">
                <a:highlight>
                  <a:srgbClr val="FFFF00"/>
                </a:highlight>
              </a:rPr>
              <a:t>transmitter is disabled after the device reset</a:t>
            </a:r>
          </a:p>
          <a:p>
            <a:pPr marL="800100" lvl="1" indent="-342900" fontAlgn="base">
              <a:lnSpc>
                <a:spcPct val="100000"/>
              </a:lnSpc>
              <a:buFont typeface="Arial" panose="020B0604020202020204" pitchFamily="34" charset="0"/>
              <a:buChar char="•"/>
            </a:pPr>
            <a:r>
              <a:rPr lang="en-US" sz="2400" dirty="0"/>
              <a:t>To enable: TXEN = 1 in the control register UART_CR</a:t>
            </a:r>
          </a:p>
          <a:p>
            <a:pPr marL="1257300" lvl="2" indent="-342900" fontAlgn="base">
              <a:lnSpc>
                <a:spcPct val="100000"/>
              </a:lnSpc>
              <a:buFont typeface="Arial" panose="020B0604020202020204" pitchFamily="34" charset="0"/>
              <a:buChar char="•"/>
            </a:pPr>
            <a:r>
              <a:rPr lang="en-US" sz="2400" dirty="0">
                <a:highlight>
                  <a:srgbClr val="FFFF00"/>
                </a:highlight>
              </a:rPr>
              <a:t>The transmitter waits for a character to be written in the Transmit Holding Register (UART_THR) before actually starting the transmission</a:t>
            </a:r>
          </a:p>
          <a:p>
            <a:pPr marL="800100" lvl="1" indent="-342900" fontAlgn="base">
              <a:lnSpc>
                <a:spcPct val="100000"/>
              </a:lnSpc>
              <a:buFont typeface="Arial" panose="020B0604020202020204" pitchFamily="34" charset="0"/>
              <a:buChar char="•"/>
            </a:pPr>
            <a:r>
              <a:rPr lang="en-US" sz="2400" dirty="0"/>
              <a:t>To disable: TXDIS = 1 in the control register UART_CR</a:t>
            </a:r>
          </a:p>
          <a:p>
            <a:pPr marL="1257300" lvl="2" indent="-342900" fontAlgn="base">
              <a:lnSpc>
                <a:spcPct val="100000"/>
              </a:lnSpc>
              <a:buFont typeface="Arial" panose="020B0604020202020204" pitchFamily="34" charset="0"/>
              <a:buChar char="•"/>
            </a:pPr>
            <a:r>
              <a:rPr lang="en-US" sz="2400" dirty="0"/>
              <a:t>If </a:t>
            </a:r>
            <a:r>
              <a:rPr lang="en-US" sz="2400" dirty="0">
                <a:highlight>
                  <a:srgbClr val="FFFF00"/>
                </a:highlight>
              </a:rPr>
              <a:t>the transmitter is not operating, it is immediately stopped</a:t>
            </a:r>
          </a:p>
          <a:p>
            <a:pPr marL="1257300" lvl="2" indent="-342900" fontAlgn="base">
              <a:lnSpc>
                <a:spcPct val="100000"/>
              </a:lnSpc>
              <a:buFont typeface="Arial" panose="020B0604020202020204" pitchFamily="34" charset="0"/>
              <a:buChar char="•"/>
            </a:pPr>
            <a:r>
              <a:rPr lang="en-US" sz="2400" dirty="0"/>
              <a:t>If a character is being processed into the Shift Register and/or a character has been written in the Transmit Holding Register, </a:t>
            </a:r>
            <a:r>
              <a:rPr lang="en-US" sz="2400" dirty="0">
                <a:highlight>
                  <a:srgbClr val="FFFF00"/>
                </a:highlight>
              </a:rPr>
              <a:t>the characters are completed before the transmitter is stopped</a:t>
            </a:r>
          </a:p>
          <a:p>
            <a:pPr marL="800100" lvl="1" indent="-342900" fontAlgn="base">
              <a:lnSpc>
                <a:spcPct val="100000"/>
              </a:lnSpc>
              <a:buFont typeface="Arial" panose="020B0604020202020204" pitchFamily="34" charset="0"/>
              <a:buChar char="•"/>
            </a:pPr>
            <a:r>
              <a:rPr lang="en-US" sz="2400" dirty="0"/>
              <a:t>To reset: </a:t>
            </a:r>
            <a:r>
              <a:rPr lang="en-US" sz="2400" dirty="0">
                <a:highlight>
                  <a:srgbClr val="FFFF00"/>
                </a:highlight>
              </a:rPr>
              <a:t>RSTTX = 1 in the UART_CR</a:t>
            </a:r>
          </a:p>
        </p:txBody>
      </p:sp>
      <p:sp>
        <p:nvSpPr>
          <p:cNvPr id="7" name="Rectangle 6"/>
          <p:cNvSpPr/>
          <p:nvPr/>
        </p:nvSpPr>
        <p:spPr>
          <a:xfrm>
            <a:off x="0" y="6290129"/>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23</a:t>
            </a:fld>
            <a:r>
              <a:rPr lang="en-US"/>
              <a:t>/34</a:t>
            </a:r>
            <a:endParaRPr lang="en-US" dirty="0"/>
          </a:p>
        </p:txBody>
      </p:sp>
    </p:spTree>
    <p:extLst>
      <p:ext uri="{BB962C8B-B14F-4D97-AF65-F5344CB8AC3E}">
        <p14:creationId xmlns:p14="http://schemas.microsoft.com/office/powerpoint/2010/main" val="3020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Transmitter Control</a:t>
            </a:r>
            <a:endParaRPr lang="fa-IR" dirty="0"/>
          </a:p>
        </p:txBody>
      </p:sp>
      <p:sp>
        <p:nvSpPr>
          <p:cNvPr id="6" name="Content Placeholder 5"/>
          <p:cNvSpPr>
            <a:spLocks noGrp="1"/>
          </p:cNvSpPr>
          <p:nvPr>
            <p:ph idx="1"/>
          </p:nvPr>
        </p:nvSpPr>
        <p:spPr>
          <a:xfrm>
            <a:off x="838200" y="1825625"/>
            <a:ext cx="10912366" cy="4351338"/>
          </a:xfrm>
        </p:spPr>
        <p:txBody>
          <a:bodyPr>
            <a:normAutofit/>
          </a:bodyPr>
          <a:lstStyle/>
          <a:p>
            <a:pPr marL="342900" indent="-342900" fontAlgn="base">
              <a:lnSpc>
                <a:spcPct val="100000"/>
              </a:lnSpc>
              <a:buFont typeface="Arial" panose="020B0604020202020204" pitchFamily="34" charset="0"/>
              <a:buChar char="•"/>
            </a:pPr>
            <a:r>
              <a:rPr lang="en-US" sz="2400" dirty="0"/>
              <a:t>When enabled, the bit TXRDY is set in the UART_SR</a:t>
            </a:r>
          </a:p>
          <a:p>
            <a:pPr marL="342900" indent="-342900" fontAlgn="base">
              <a:lnSpc>
                <a:spcPct val="100000"/>
              </a:lnSpc>
              <a:buFont typeface="Arial" panose="020B0604020202020204" pitchFamily="34" charset="0"/>
              <a:buChar char="•"/>
            </a:pPr>
            <a:r>
              <a:rPr lang="en-US" sz="2400" dirty="0"/>
              <a:t>The transmission starts when</a:t>
            </a:r>
          </a:p>
          <a:p>
            <a:pPr marL="800100" lvl="1" indent="-342900" fontAlgn="base">
              <a:lnSpc>
                <a:spcPct val="100000"/>
              </a:lnSpc>
              <a:buFont typeface="Arial" panose="020B0604020202020204" pitchFamily="34" charset="0"/>
              <a:buChar char="•"/>
            </a:pPr>
            <a:r>
              <a:rPr lang="en-US" sz="2400" dirty="0"/>
              <a:t>The </a:t>
            </a:r>
            <a:r>
              <a:rPr lang="en-US" sz="2400" dirty="0">
                <a:highlight>
                  <a:srgbClr val="FFFF00"/>
                </a:highlight>
              </a:rPr>
              <a:t>programmer writes in the UART_THR and</a:t>
            </a:r>
          </a:p>
          <a:p>
            <a:pPr marL="800100" lvl="1" indent="-342900" fontAlgn="base">
              <a:lnSpc>
                <a:spcPct val="100000"/>
              </a:lnSpc>
              <a:buFont typeface="Arial" panose="020B0604020202020204" pitchFamily="34" charset="0"/>
              <a:buChar char="•"/>
            </a:pPr>
            <a:r>
              <a:rPr lang="en-US" sz="2400" dirty="0"/>
              <a:t>The written </a:t>
            </a:r>
            <a:r>
              <a:rPr lang="en-US" sz="2400" dirty="0">
                <a:highlight>
                  <a:srgbClr val="FFFF00"/>
                </a:highlight>
              </a:rPr>
              <a:t>character is transferred from UART_THR to the Shift Register</a:t>
            </a:r>
          </a:p>
          <a:p>
            <a:pPr marL="800100" lvl="1" indent="-342900" fontAlgn="base">
              <a:lnSpc>
                <a:spcPct val="100000"/>
              </a:lnSpc>
              <a:buFont typeface="Arial" panose="020B0604020202020204" pitchFamily="34" charset="0"/>
              <a:buChar char="•"/>
            </a:pPr>
            <a:r>
              <a:rPr lang="en-US" sz="2400" dirty="0"/>
              <a:t>The </a:t>
            </a:r>
            <a:r>
              <a:rPr lang="en-US" sz="2400" dirty="0">
                <a:highlight>
                  <a:srgbClr val="FFFF00"/>
                </a:highlight>
              </a:rPr>
              <a:t>TXRDY bit remains high until a second character is written in UART_THR</a:t>
            </a:r>
          </a:p>
        </p:txBody>
      </p:sp>
      <p:sp>
        <p:nvSpPr>
          <p:cNvPr id="7" name="Rectangle 6"/>
          <p:cNvSpPr/>
          <p:nvPr/>
        </p:nvSpPr>
        <p:spPr>
          <a:xfrm>
            <a:off x="0" y="6311900"/>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24</a:t>
            </a:fld>
            <a:r>
              <a:rPr lang="en-US"/>
              <a:t>/34</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5615" y="4113653"/>
            <a:ext cx="3108185" cy="2198247"/>
          </a:xfrm>
          <a:prstGeom prst="rect">
            <a:avLst/>
          </a:prstGeom>
        </p:spPr>
      </p:pic>
    </p:spTree>
    <p:extLst>
      <p:ext uri="{BB962C8B-B14F-4D97-AF65-F5344CB8AC3E}">
        <p14:creationId xmlns:p14="http://schemas.microsoft.com/office/powerpoint/2010/main" val="44137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Transmitter Control</a:t>
            </a:r>
            <a:endParaRPr lang="fa-IR" dirty="0"/>
          </a:p>
        </p:txBody>
      </p:sp>
      <p:sp>
        <p:nvSpPr>
          <p:cNvPr id="3" name="Content Placeholder 2"/>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As soon as the first character is completed</a:t>
            </a:r>
          </a:p>
          <a:p>
            <a:pPr marL="800100" lvl="1" indent="-342900" fontAlgn="base">
              <a:lnSpc>
                <a:spcPct val="100000"/>
              </a:lnSpc>
              <a:buFont typeface="Arial" panose="020B0604020202020204" pitchFamily="34" charset="0"/>
              <a:buChar char="•"/>
            </a:pPr>
            <a:r>
              <a:rPr lang="en-US" sz="2200" dirty="0">
                <a:highlight>
                  <a:srgbClr val="FFFF00"/>
                </a:highlight>
              </a:rPr>
              <a:t>The last character written in UART_THR is transferred into the shift register and TXRDY rises again</a:t>
            </a:r>
          </a:p>
          <a:p>
            <a:pPr marL="1257300" lvl="2" indent="-342900" fontAlgn="base">
              <a:lnSpc>
                <a:spcPct val="100000"/>
              </a:lnSpc>
              <a:buFont typeface="Arial" panose="020B0604020202020204" pitchFamily="34" charset="0"/>
              <a:buChar char="•"/>
            </a:pPr>
            <a:r>
              <a:rPr lang="en-US" sz="2200" dirty="0"/>
              <a:t>Showing that the holding register is empty</a:t>
            </a:r>
          </a:p>
          <a:p>
            <a:pPr marL="342900" indent="-342900" fontAlgn="base">
              <a:lnSpc>
                <a:spcPct val="100000"/>
              </a:lnSpc>
              <a:buFont typeface="Arial" panose="020B0604020202020204" pitchFamily="34" charset="0"/>
              <a:buChar char="•"/>
            </a:pPr>
            <a:r>
              <a:rPr lang="en-US" sz="2400" dirty="0"/>
              <a:t>When both the </a:t>
            </a:r>
            <a:r>
              <a:rPr lang="en-US" sz="2400" dirty="0">
                <a:highlight>
                  <a:srgbClr val="FFFF00"/>
                </a:highlight>
              </a:rPr>
              <a:t>Shift Register</a:t>
            </a:r>
            <a:r>
              <a:rPr lang="en-US" sz="2400" dirty="0"/>
              <a:t>, and </a:t>
            </a:r>
            <a:r>
              <a:rPr lang="en-US" sz="2400" dirty="0">
                <a:highlight>
                  <a:srgbClr val="FFFF00"/>
                </a:highlight>
              </a:rPr>
              <a:t>UART_THR </a:t>
            </a:r>
            <a:r>
              <a:rPr lang="en-US" sz="2400" dirty="0"/>
              <a:t>are </a:t>
            </a:r>
            <a:r>
              <a:rPr lang="en-US" sz="2400" dirty="0">
                <a:highlight>
                  <a:srgbClr val="FFFF00"/>
                </a:highlight>
              </a:rPr>
              <a:t>empty</a:t>
            </a:r>
            <a:endParaRPr lang="en-US" sz="2000" dirty="0">
              <a:highlight>
                <a:srgbClr val="FFFF00"/>
              </a:highlight>
            </a:endParaRPr>
          </a:p>
          <a:p>
            <a:pPr marL="800100" lvl="1" indent="-342900" fontAlgn="base">
              <a:lnSpc>
                <a:spcPct val="100000"/>
              </a:lnSpc>
              <a:buFont typeface="Arial" panose="020B0604020202020204" pitchFamily="34" charset="0"/>
              <a:buChar char="•"/>
            </a:pPr>
            <a:r>
              <a:rPr lang="en-US" sz="2200" dirty="0">
                <a:highlight>
                  <a:srgbClr val="FFFF00"/>
                </a:highlight>
              </a:rPr>
              <a:t>All the characters </a:t>
            </a:r>
            <a:r>
              <a:rPr lang="en-US" sz="2200" dirty="0"/>
              <a:t>written in UART_</a:t>
            </a:r>
            <a:r>
              <a:rPr lang="en-US" sz="2200" dirty="0">
                <a:highlight>
                  <a:srgbClr val="FFFF00"/>
                </a:highlight>
              </a:rPr>
              <a:t>THR have been processed</a:t>
            </a:r>
          </a:p>
          <a:p>
            <a:pPr marL="800100" lvl="1" indent="-342900" fontAlgn="base">
              <a:lnSpc>
                <a:spcPct val="100000"/>
              </a:lnSpc>
              <a:buFont typeface="Arial" panose="020B0604020202020204" pitchFamily="34" charset="0"/>
              <a:buChar char="•"/>
            </a:pPr>
            <a:r>
              <a:rPr lang="en-US" sz="2200" dirty="0"/>
              <a:t>The </a:t>
            </a:r>
            <a:r>
              <a:rPr lang="en-US" sz="2200" dirty="0">
                <a:highlight>
                  <a:srgbClr val="FFFF00"/>
                </a:highlight>
              </a:rPr>
              <a:t>TXEMPTY bit rises after the last stop bit has been completed</a:t>
            </a:r>
          </a:p>
        </p:txBody>
      </p:sp>
      <p:sp>
        <p:nvSpPr>
          <p:cNvPr id="6" name="Rectangle 5"/>
          <p:cNvSpPr/>
          <p:nvPr/>
        </p:nvSpPr>
        <p:spPr>
          <a:xfrm>
            <a:off x="0" y="6310086"/>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25</a:t>
            </a:fld>
            <a:r>
              <a:rPr lang="en-US"/>
              <a:t>/34</a:t>
            </a:r>
            <a:endParaRPr lang="en-US" dirty="0"/>
          </a:p>
        </p:txBody>
      </p:sp>
    </p:spTree>
    <p:extLst>
      <p:ext uri="{BB962C8B-B14F-4D97-AF65-F5344CB8AC3E}">
        <p14:creationId xmlns:p14="http://schemas.microsoft.com/office/powerpoint/2010/main" val="428390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05"/>
            <a:ext cx="10515600" cy="1325563"/>
          </a:xfrm>
        </p:spPr>
        <p:txBody>
          <a:bodyPr>
            <a:normAutofit/>
          </a:bodyPr>
          <a:lstStyle/>
          <a:p>
            <a:r>
              <a:rPr lang="en-US" dirty="0"/>
              <a:t>Transmitter Control</a:t>
            </a:r>
            <a:endParaRPr lang="fa-IR" dirty="0"/>
          </a:p>
        </p:txBody>
      </p:sp>
      <p:pic>
        <p:nvPicPr>
          <p:cNvPr id="17410" name="Picture 2" descr="https://lh3.googleusercontent.com/2JWCibZZm7FSKsRfFZ3un7u6HBeyLZ2hM5CGtKCsEmshOynaUi60oLo3WWcymRlkAzk_RG2uyqrGV0wtlY4Mor5Qdhz95BeZ0NK-sZEymEJoOTHNRWLOPWJczPzAtLCCrIA3Y5f-nDV7xj1oofb-Ed9n0751BZHnx_mWX2YLachytUMOMwsDLrfnaOW-IO9ybVJbKsbF7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67" y="2078354"/>
            <a:ext cx="10629265" cy="37144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310086"/>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26</a:t>
            </a:fld>
            <a:r>
              <a:rPr lang="en-US"/>
              <a:t>/34</a:t>
            </a:r>
            <a:endParaRPr lang="en-US" dirty="0"/>
          </a:p>
        </p:txBody>
      </p:sp>
    </p:spTree>
    <p:extLst>
      <p:ext uri="{BB962C8B-B14F-4D97-AF65-F5344CB8AC3E}">
        <p14:creationId xmlns:p14="http://schemas.microsoft.com/office/powerpoint/2010/main" val="270512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2145"/>
            <a:ext cx="10515600" cy="4219576"/>
          </a:xfrm>
        </p:spPr>
        <p:txBody>
          <a:bodyPr>
            <a:noAutofit/>
          </a:bodyPr>
          <a:lstStyle/>
          <a:p>
            <a:pPr marL="342900" indent="-342900" fontAlgn="base">
              <a:lnSpc>
                <a:spcPct val="100000"/>
              </a:lnSpc>
              <a:buFont typeface="Arial" panose="020B0604020202020204" pitchFamily="34" charset="0"/>
              <a:buChar char="•"/>
            </a:pPr>
            <a:r>
              <a:rPr lang="en-US" sz="2400" dirty="0"/>
              <a:t>First: The transmitting UART receives data in parallel from the data bus.</a:t>
            </a:r>
          </a:p>
          <a:p>
            <a:pPr marL="342900" indent="-342900" fontAlgn="base">
              <a:lnSpc>
                <a:spcPct val="100000"/>
              </a:lnSpc>
              <a:buFont typeface="Arial" panose="020B0604020202020204" pitchFamily="34" charset="0"/>
              <a:buChar char="•"/>
            </a:pPr>
            <a:r>
              <a:rPr lang="en-US" sz="2400" dirty="0"/>
              <a:t>Second: The transmitting UART adds the start bit, parity bit, and the stop bit(s) to the data frame.</a:t>
            </a:r>
          </a:p>
          <a:p>
            <a:pPr marL="342900" indent="-342900" fontAlgn="base">
              <a:lnSpc>
                <a:spcPct val="100000"/>
              </a:lnSpc>
              <a:buFont typeface="Arial" panose="020B0604020202020204" pitchFamily="34" charset="0"/>
              <a:buChar char="•"/>
            </a:pPr>
            <a:r>
              <a:rPr lang="en-US" sz="2400" dirty="0"/>
              <a:t>Third: The entire packet is sent serially starting from start bit to stop bit from the transmitting UART to the receiving UART. The receiving UART samples the data line at the preconfigured baud rate.</a:t>
            </a:r>
          </a:p>
          <a:p>
            <a:pPr marL="342900" indent="-342900" fontAlgn="base">
              <a:lnSpc>
                <a:spcPct val="100000"/>
              </a:lnSpc>
              <a:buFont typeface="Arial" panose="020B0604020202020204" pitchFamily="34" charset="0"/>
              <a:buChar char="•"/>
            </a:pPr>
            <a:r>
              <a:rPr lang="en-US" sz="2400" dirty="0"/>
              <a:t>Fourth: The receiving UART discards the start bit, parity bit, and stop bit from the data frame.</a:t>
            </a:r>
          </a:p>
          <a:p>
            <a:pPr marL="342900" indent="-342900" fontAlgn="base">
              <a:lnSpc>
                <a:spcPct val="100000"/>
              </a:lnSpc>
              <a:buFont typeface="Arial" panose="020B0604020202020204" pitchFamily="34" charset="0"/>
              <a:buChar char="•"/>
            </a:pPr>
            <a:r>
              <a:rPr lang="en-US" sz="2400" dirty="0"/>
              <a:t>Fifth: The receiving UART converts the serial data back into parallel and transfers it to the data bus on the receiving end.</a:t>
            </a:r>
          </a:p>
        </p:txBody>
      </p:sp>
      <p:sp>
        <p:nvSpPr>
          <p:cNvPr id="6" name="Title 1"/>
          <p:cNvSpPr>
            <a:spLocks noGrp="1"/>
          </p:cNvSpPr>
          <p:nvPr>
            <p:ph type="title"/>
          </p:nvPr>
        </p:nvSpPr>
        <p:spPr>
          <a:xfrm>
            <a:off x="838200" y="548005"/>
            <a:ext cx="10515600" cy="1325563"/>
          </a:xfrm>
        </p:spPr>
        <p:txBody>
          <a:bodyPr>
            <a:normAutofit/>
          </a:bodyPr>
          <a:lstStyle/>
          <a:p>
            <a:r>
              <a:rPr lang="en-US" dirty="0"/>
              <a:t>Steps of UART Transmission(Summary)</a:t>
            </a:r>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27</a:t>
            </a:fld>
            <a:r>
              <a:rPr lang="en-US"/>
              <a:t>/34</a:t>
            </a:r>
            <a:endParaRPr lang="en-US" dirty="0"/>
          </a:p>
        </p:txBody>
      </p:sp>
    </p:spTree>
    <p:extLst>
      <p:ext uri="{BB962C8B-B14F-4D97-AF65-F5344CB8AC3E}">
        <p14:creationId xmlns:p14="http://schemas.microsoft.com/office/powerpoint/2010/main" val="13387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48005"/>
            <a:ext cx="10515600" cy="1325563"/>
          </a:xfrm>
        </p:spPr>
        <p:txBody>
          <a:bodyPr>
            <a:normAutofit/>
          </a:bodyPr>
          <a:lstStyle/>
          <a:p>
            <a:r>
              <a:rPr lang="en-US" dirty="0"/>
              <a:t>Steps of UART Transmission(Summary)</a:t>
            </a:r>
            <a:endParaRPr lang="fa-IR" dirty="0"/>
          </a:p>
        </p:txBody>
      </p:sp>
      <p:sp>
        <p:nvSpPr>
          <p:cNvPr id="5" name="Rectangle 1"/>
          <p:cNvSpPr>
            <a:spLocks noChangeArrowheads="1"/>
          </p:cNvSpPr>
          <p:nvPr/>
        </p:nvSpPr>
        <p:spPr bwMode="auto">
          <a:xfrm>
            <a:off x="3844925" y="45110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800" b="0" i="0" u="none" strike="noStrike" cap="none" normalizeH="0" baseline="0">
                <a:ln>
                  <a:noFill/>
                </a:ln>
                <a:solidFill>
                  <a:schemeClr val="tx1"/>
                </a:solidFill>
                <a:effectLst/>
                <a:latin typeface="Arial" panose="020B0604020202020204" pitchFamily="34" charset="0"/>
              </a:rPr>
              <a:t>  </a:t>
            </a:r>
            <a:r>
              <a:rPr kumimoji="0" lang="fa-IR" altLang="fa-IR" sz="15500" b="0" i="0" u="none" strike="noStrike" cap="none" normalizeH="0" baseline="0">
                <a:ln>
                  <a:noFill/>
                </a:ln>
                <a:solidFill>
                  <a:schemeClr val="tx1"/>
                </a:solidFill>
                <a:effectLst/>
                <a:latin typeface="Arial" panose="020B0604020202020204" pitchFamily="34" charset="0"/>
              </a:rPr>
              <a:t> </a:t>
            </a:r>
            <a:r>
              <a:rPr kumimoji="0" lang="fa-IR" altLang="fa-IR" sz="1800" b="0" i="0" u="none" strike="noStrike" cap="none" normalizeH="0" baseline="0">
                <a:ln>
                  <a:noFill/>
                </a:ln>
                <a:solidFill>
                  <a:schemeClr val="tx1"/>
                </a:solidFill>
                <a:effectLst/>
                <a:latin typeface="Arial" panose="020B0604020202020204" pitchFamily="34" charset="0"/>
              </a:rPr>
              <a:t> </a:t>
            </a:r>
            <a:r>
              <a:rPr kumimoji="0" lang="fa-IR" altLang="fa-IR" sz="11900" b="0" i="0" u="none" strike="noStrike" cap="none" normalizeH="0" baseline="0">
                <a:ln>
                  <a:noFill/>
                </a:ln>
                <a:solidFill>
                  <a:schemeClr val="tx1"/>
                </a:solidFill>
                <a:effectLst/>
                <a:latin typeface="Arial" panose="020B0604020202020204" pitchFamily="34" charset="0"/>
              </a:rPr>
              <a:t> </a:t>
            </a:r>
            <a:r>
              <a:rPr kumimoji="0" lang="fa-IR" altLang="fa-IR" sz="1800" b="0" i="0" u="none" strike="noStrike" cap="none" normalizeH="0" baseline="0">
                <a:ln>
                  <a:noFill/>
                </a:ln>
                <a:solidFill>
                  <a:schemeClr val="tx1"/>
                </a:solidFill>
                <a:effectLst/>
                <a:latin typeface="Arial" panose="020B0604020202020204" pitchFamily="34" charset="0"/>
              </a:rPr>
              <a:t> </a:t>
            </a:r>
            <a:r>
              <a:rPr kumimoji="0" lang="fa-IR" altLang="fa-IR" sz="11800" b="0" i="0" u="none" strike="noStrike" cap="none" normalizeH="0" baseline="0">
                <a:ln>
                  <a:noFill/>
                </a:ln>
                <a:solidFill>
                  <a:schemeClr val="tx1"/>
                </a:solidFill>
                <a:effectLst/>
                <a:latin typeface="Arial" panose="020B0604020202020204" pitchFamily="34" charset="0"/>
              </a:rPr>
              <a:t> </a:t>
            </a:r>
            <a:r>
              <a:rPr kumimoji="0" lang="fa-IR" altLang="fa-IR" sz="1800" b="0" i="0" u="none" strike="noStrike" cap="none" normalizeH="0" baseline="0">
                <a:ln>
                  <a:noFill/>
                </a:ln>
                <a:solidFill>
                  <a:schemeClr val="tx1"/>
                </a:solidFill>
                <a:effectLst/>
                <a:latin typeface="Arial" panose="020B0604020202020204" pitchFamily="34" charset="0"/>
              </a:rPr>
              <a:t> </a:t>
            </a:r>
            <a:r>
              <a:rPr kumimoji="0" lang="fa-IR" altLang="fa-IR" sz="13000" b="0" i="0" u="none" strike="noStrike" cap="none" normalizeH="0" baseline="0">
                <a:ln>
                  <a:noFill/>
                </a:ln>
                <a:solidFill>
                  <a:schemeClr val="tx1"/>
                </a:solidFill>
                <a:effectLst/>
                <a:latin typeface="Arial" panose="020B0604020202020204" pitchFamily="34" charset="0"/>
              </a:rPr>
              <a:t> </a:t>
            </a:r>
            <a:r>
              <a:rPr kumimoji="0" lang="fa-IR" altLang="fa-IR" sz="1800" b="0" i="0" u="none" strike="noStrike" cap="none" normalizeH="0" baseline="0">
                <a:ln>
                  <a:noFill/>
                </a:ln>
                <a:solidFill>
                  <a:schemeClr val="tx1"/>
                </a:solidFill>
                <a:effectLst/>
                <a:latin typeface="Arial" panose="020B0604020202020204" pitchFamily="34" charset="0"/>
              </a:rPr>
              <a:t> </a:t>
            </a:r>
            <a:br>
              <a:rPr kumimoji="0" lang="fa-IR" altLang="fa-IR" sz="10900" b="0" i="0" u="none" strike="noStrike" cap="none" normalizeH="0" baseline="0">
                <a:ln>
                  <a:noFill/>
                </a:ln>
                <a:solidFill>
                  <a:schemeClr val="tx1"/>
                </a:solidFill>
                <a:effectLst/>
                <a:latin typeface="Arial" panose="020B0604020202020204" pitchFamily="34" charset="0"/>
              </a:rPr>
            </a:br>
            <a:endParaRPr kumimoji="0" lang="fa-IR" altLang="fa-I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300" b="0" i="0" u="none" strike="noStrike" cap="none" normalizeH="0" baseline="0">
                <a:ln>
                  <a:noFill/>
                </a:ln>
                <a:solidFill>
                  <a:srgbClr val="FFFFFF"/>
                </a:solidFill>
                <a:effectLst/>
                <a:latin typeface="Arial" panose="020B0604020202020204" pitchFamily="34" charset="0"/>
                <a:cs typeface="Arial" panose="020B0604020202020204" pitchFamily="34" charset="0"/>
              </a:rPr>
              <a:t>27</a:t>
            </a:r>
            <a:endParaRPr kumimoji="0" lang="fa-IR" altLang="fa-I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a-IR" altLang="fa-IR" sz="1800" b="0" i="0" u="none" strike="noStrike" cap="none" normalizeH="0" baseline="0">
                <a:ln>
                  <a:noFill/>
                </a:ln>
                <a:solidFill>
                  <a:schemeClr val="tx1"/>
                </a:solidFill>
                <a:effectLst/>
                <a:latin typeface="Arial" panose="020B0604020202020204" pitchFamily="34" charset="0"/>
              </a:rPr>
            </a:br>
            <a:endParaRPr kumimoji="0" lang="fa-IR" altLang="fa-IR" sz="1800" b="0" i="0" u="none" strike="noStrike" cap="none" normalizeH="0" baseline="0">
              <a:ln>
                <a:noFill/>
              </a:ln>
              <a:solidFill>
                <a:schemeClr val="tx1"/>
              </a:solidFill>
              <a:effectLst/>
              <a:latin typeface="Arial" panose="020B0604020202020204" pitchFamily="34" charset="0"/>
            </a:endParaRPr>
          </a:p>
        </p:txBody>
      </p:sp>
      <p:pic>
        <p:nvPicPr>
          <p:cNvPr id="21506" name="Picture 2" descr="https://lh4.googleusercontent.com/_CpV8nfTv_eVKklRWtgjzhPovU08OLkWz8XQ27qw4Tl4My-5jS9hgDBWemFhLB_QW66_C4OhLL0UsKlqnwGAX1b5V2E3mUJkOtdAJFeKrERbazRI8L7tnlW4oZ7lx1dyjyO2tkP2KgKowOog1JbcvuqYQZWGRu3wEMWQriurnK-tpfNICzIg76MtaCu0s7zKP7ID3JC2r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44" y="1820208"/>
            <a:ext cx="260374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https://lh3.googleusercontent.com/5xuvaLxZl8yHT-z1ojANBB7qIY-5qVJF7WtHjw4hCx0EWL5nYgeWlSyO3iKctKKRRLAqB7J3zRXCFgFq_C0v_PGeEREosK9S2e0Iqp4GFvc9LA6kTmDAXhO0GILKYdfLFJjHsKbcrLC3kqR9JQ1exd7OD0wi34oHDobl1akcPWN73uFGAXIp3zFIFR_o5-QAXKO6WxETvQ=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573" y="1847444"/>
            <a:ext cx="3689949" cy="219194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4.googleusercontent.com/vRb0F6skm3wz1Z7ff0cF13Kky65Vp32Dpw5FTZ_2_jX1OvzHvfJytHPdL8Xv6pe3NB4Cop5VuEnBg8PncfkFWsIafQSbS0hmNCnxxzdx1CzAsWR6jDctPoYVPJHVl2nx4C6yn76Ex4A3g7i3U0I5wrbG7oJ7lxw-C1PQxTv3vq3qPRABMvlv2_zNe0MdNoAoxzZ_hw1LmQ=s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161" y="1820208"/>
            <a:ext cx="4414064" cy="2075973"/>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5" descr="https://lh4.googleusercontent.com/5DMUYkmY14thlELYSqJPMjiuuMD7gd8-3bC_xjiXbQheZw76qHCKWlm2VbskPWwfPQGxUDK2ihcg5Bv3-PzCoUDyY9BkI8pPlYSwsSMdtsszi0KYkYzAMUd-1Tg2NnFuQzdFdOepDCwgwox7uNSA-MHfBg86O82hUrU6Pi4zzz9ibjHt7IROxyWoMrPrX5NpePx26zapBg=s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9969" y="3896181"/>
            <a:ext cx="2146448" cy="2413364"/>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lh3.googleusercontent.com/r24o5yTUJ2P5lrBnTVOZexqj1-W3PCvyX2-ZdlA--6ROSOpgQJHjROT7_Gn68QpW9e6-rsTB2N1PwhKnSbvekNQqDRuPmWPYyiMscB9qNrggqSPJB1Vtl8TxRgdAq8Byg28mgrdj9svstGpEYSXJCOkUyk-n1cUPl8u-_ZyFt7yeoBsWYIaUFIAgrvouGWqqCpYoiRmX-g=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573" y="4188703"/>
            <a:ext cx="3689949" cy="2199546"/>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28</a:t>
            </a:fld>
            <a:r>
              <a:rPr lang="en-US"/>
              <a:t>/34</a:t>
            </a:r>
            <a:endParaRPr lang="en-US" dirty="0"/>
          </a:p>
        </p:txBody>
      </p:sp>
    </p:spTree>
    <p:extLst>
      <p:ext uri="{BB962C8B-B14F-4D97-AF65-F5344CB8AC3E}">
        <p14:creationId xmlns:p14="http://schemas.microsoft.com/office/powerpoint/2010/main" val="243994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par>
                                <p:cTn id="8" presetID="10" presetClass="entr" presetSubtype="0" fill="hold" nodeType="withEffect">
                                  <p:stCondLst>
                                    <p:cond delay="0"/>
                                  </p:stCondLst>
                                  <p:childTnLst>
                                    <p:set>
                                      <p:cBhvr>
                                        <p:cTn id="9" dur="1" fill="hold">
                                          <p:stCondLst>
                                            <p:cond delay="0"/>
                                          </p:stCondLst>
                                        </p:cTn>
                                        <p:tgtEl>
                                          <p:spTgt spid="21507"/>
                                        </p:tgtEl>
                                        <p:attrNameLst>
                                          <p:attrName>style.visibility</p:attrName>
                                        </p:attrNameLst>
                                      </p:cBhvr>
                                      <p:to>
                                        <p:strVal val="visible"/>
                                      </p:to>
                                    </p:set>
                                    <p:animEffect transition="in" filter="fade">
                                      <p:cBhvr>
                                        <p:cTn id="10" dur="500"/>
                                        <p:tgtEl>
                                          <p:spTgt spid="21507"/>
                                        </p:tgtEl>
                                      </p:cBhvr>
                                    </p:animEffect>
                                  </p:childTnLst>
                                </p:cTn>
                              </p:par>
                              <p:par>
                                <p:cTn id="11" presetID="10" presetClass="entr" presetSubtype="0" fill="hold" nodeType="withEffect">
                                  <p:stCondLst>
                                    <p:cond delay="0"/>
                                  </p:stCondLst>
                                  <p:childTnLst>
                                    <p:set>
                                      <p:cBhvr>
                                        <p:cTn id="12" dur="1" fill="hold">
                                          <p:stCondLst>
                                            <p:cond delay="0"/>
                                          </p:stCondLst>
                                        </p:cTn>
                                        <p:tgtEl>
                                          <p:spTgt spid="21510"/>
                                        </p:tgtEl>
                                        <p:attrNameLst>
                                          <p:attrName>style.visibility</p:attrName>
                                        </p:attrNameLst>
                                      </p:cBhvr>
                                      <p:to>
                                        <p:strVal val="visible"/>
                                      </p:to>
                                    </p:set>
                                    <p:animEffect transition="in" filter="fade">
                                      <p:cBhvr>
                                        <p:cTn id="13" dur="500"/>
                                        <p:tgtEl>
                                          <p:spTgt spid="21510"/>
                                        </p:tgtEl>
                                      </p:cBhvr>
                                    </p:animEffect>
                                  </p:childTnLst>
                                </p:cTn>
                              </p:par>
                              <p:par>
                                <p:cTn id="14" presetID="10" presetClass="entr" presetSubtype="0" fill="hold" nodeType="withEffect">
                                  <p:stCondLst>
                                    <p:cond delay="0"/>
                                  </p:stCondLst>
                                  <p:childTnLst>
                                    <p:set>
                                      <p:cBhvr>
                                        <p:cTn id="15" dur="1" fill="hold">
                                          <p:stCondLst>
                                            <p:cond delay="0"/>
                                          </p:stCondLst>
                                        </p:cTn>
                                        <p:tgtEl>
                                          <p:spTgt spid="21508"/>
                                        </p:tgtEl>
                                        <p:attrNameLst>
                                          <p:attrName>style.visibility</p:attrName>
                                        </p:attrNameLst>
                                      </p:cBhvr>
                                      <p:to>
                                        <p:strVal val="visible"/>
                                      </p:to>
                                    </p:set>
                                    <p:animEffect transition="in" filter="fade">
                                      <p:cBhvr>
                                        <p:cTn id="16" dur="500"/>
                                        <p:tgtEl>
                                          <p:spTgt spid="21508"/>
                                        </p:tgtEl>
                                      </p:cBhvr>
                                    </p:animEffect>
                                  </p:childTnLst>
                                </p:cTn>
                              </p:par>
                              <p:par>
                                <p:cTn id="17" presetID="10" presetClass="entr" presetSubtype="0" fill="hold" nodeType="withEffect">
                                  <p:stCondLst>
                                    <p:cond delay="0"/>
                                  </p:stCondLst>
                                  <p:childTnLst>
                                    <p:set>
                                      <p:cBhvr>
                                        <p:cTn id="18" dur="1" fill="hold">
                                          <p:stCondLst>
                                            <p:cond delay="0"/>
                                          </p:stCondLst>
                                        </p:cTn>
                                        <p:tgtEl>
                                          <p:spTgt spid="21509"/>
                                        </p:tgtEl>
                                        <p:attrNameLst>
                                          <p:attrName>style.visibility</p:attrName>
                                        </p:attrNameLst>
                                      </p:cBhvr>
                                      <p:to>
                                        <p:strVal val="visible"/>
                                      </p:to>
                                    </p:set>
                                    <p:animEffect transition="in" filter="fade">
                                      <p:cBhvr>
                                        <p:cTn id="19"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Registers</a:t>
            </a:r>
            <a:endParaRPr lang="fa-IR" dirty="0"/>
          </a:p>
        </p:txBody>
      </p:sp>
      <p:sp>
        <p:nvSpPr>
          <p:cNvPr id="3" name="Content Placeholder 2"/>
          <p:cNvSpPr>
            <a:spLocks noGrp="1"/>
          </p:cNvSpPr>
          <p:nvPr>
            <p:ph idx="1"/>
          </p:nvPr>
        </p:nvSpPr>
        <p:spPr>
          <a:xfrm>
            <a:off x="838200" y="1690688"/>
            <a:ext cx="10515600" cy="2374826"/>
          </a:xfrm>
        </p:spPr>
        <p:txBody>
          <a:bodyPr numCol="2">
            <a:noAutofit/>
          </a:bodyPr>
          <a:lstStyle/>
          <a:p>
            <a:pPr marL="342900" indent="-342900" fontAlgn="base">
              <a:lnSpc>
                <a:spcPct val="100000"/>
              </a:lnSpc>
              <a:buFont typeface="Arial" panose="020B0604020202020204" pitchFamily="34" charset="0"/>
              <a:buChar char="•"/>
            </a:pPr>
            <a:r>
              <a:rPr lang="en-US" sz="2400" dirty="0"/>
              <a:t>UART Control Register: UART_CR</a:t>
            </a:r>
          </a:p>
          <a:p>
            <a:pPr marL="800100" lvl="1" indent="-342900" fontAlgn="base">
              <a:lnSpc>
                <a:spcPct val="100000"/>
              </a:lnSpc>
              <a:buFont typeface="Arial" panose="020B0604020202020204" pitchFamily="34" charset="0"/>
              <a:buChar char="•"/>
            </a:pPr>
            <a:r>
              <a:rPr lang="en-US" sz="2200" dirty="0"/>
              <a:t>RSTRX: Reset Receiver</a:t>
            </a:r>
          </a:p>
          <a:p>
            <a:pPr marL="800100" lvl="1" indent="-342900" fontAlgn="base">
              <a:lnSpc>
                <a:spcPct val="100000"/>
              </a:lnSpc>
              <a:buFont typeface="Arial" panose="020B0604020202020204" pitchFamily="34" charset="0"/>
              <a:buChar char="•"/>
            </a:pPr>
            <a:r>
              <a:rPr lang="en-US" sz="2200" dirty="0"/>
              <a:t>RSTTX: Reset Transmitter</a:t>
            </a:r>
          </a:p>
          <a:p>
            <a:pPr marL="800100" lvl="1" indent="-342900" fontAlgn="base">
              <a:lnSpc>
                <a:spcPct val="100000"/>
              </a:lnSpc>
              <a:buFont typeface="Arial" panose="020B0604020202020204" pitchFamily="34" charset="0"/>
              <a:buChar char="•"/>
            </a:pPr>
            <a:r>
              <a:rPr lang="en-US" sz="2200" dirty="0"/>
              <a:t>RXEN: Receiver Enable</a:t>
            </a:r>
          </a:p>
          <a:p>
            <a:pPr marL="800100" lvl="1" indent="-342900" fontAlgn="base">
              <a:lnSpc>
                <a:spcPct val="100000"/>
              </a:lnSpc>
              <a:buFont typeface="Arial" panose="020B0604020202020204" pitchFamily="34" charset="0"/>
              <a:buChar char="•"/>
            </a:pPr>
            <a:r>
              <a:rPr lang="en-US" sz="2200" dirty="0"/>
              <a:t>RXDIS: Receiver Disable</a:t>
            </a:r>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r>
              <a:rPr lang="en-US" sz="2200" dirty="0"/>
              <a:t>TXEN: Transmitter Enable</a:t>
            </a:r>
          </a:p>
          <a:p>
            <a:pPr marL="800100" lvl="1" indent="-342900" fontAlgn="base">
              <a:lnSpc>
                <a:spcPct val="100000"/>
              </a:lnSpc>
              <a:buFont typeface="Arial" panose="020B0604020202020204" pitchFamily="34" charset="0"/>
              <a:buChar char="•"/>
            </a:pPr>
            <a:r>
              <a:rPr lang="en-US" sz="2200" dirty="0"/>
              <a:t>TXDIS: Transmitter Disable</a:t>
            </a:r>
          </a:p>
          <a:p>
            <a:pPr marL="800100" lvl="1" indent="-342900" fontAlgn="base">
              <a:lnSpc>
                <a:spcPct val="100000"/>
              </a:lnSpc>
              <a:buFont typeface="Arial" panose="020B0604020202020204" pitchFamily="34" charset="0"/>
              <a:buChar char="•"/>
            </a:pPr>
            <a:r>
              <a:rPr lang="en-US" sz="2200" dirty="0"/>
              <a:t>RSTSTA: Reset Status Bits (Resets the status bits PARE, FRAME and OVRE in the UART_SR)</a:t>
            </a:r>
          </a:p>
        </p:txBody>
      </p:sp>
      <p:pic>
        <p:nvPicPr>
          <p:cNvPr id="22530" name="Picture 2" descr="https://lh6.googleusercontent.com/MHxXOeh7qhR7GixHz8-3pM_wlO9AOz-dNiVfbjCi16-i4Op2xL2TvbQ8SkywbJkwhgcpOAHVxSQhF6bghkjxjqT8Z3NxbLjqZfWHhq6_lBk8rHT1g6ji7VDOG5eMP9rHob8Li-lHDbxRCl5Jptkv5rIxzGLZ_jgL3t2ECMbugbrwAJd9an-2qE-4RztYt5CdyeG5XJERq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828" y="4016260"/>
            <a:ext cx="9352344" cy="21157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886" y="6336483"/>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29</a:t>
            </a:fld>
            <a:r>
              <a:rPr lang="en-US"/>
              <a:t>/34</a:t>
            </a:r>
            <a:endParaRPr lang="en-US" dirty="0"/>
          </a:p>
        </p:txBody>
      </p:sp>
    </p:spTree>
    <p:extLst>
      <p:ext uri="{BB962C8B-B14F-4D97-AF65-F5344CB8AC3E}">
        <p14:creationId xmlns:p14="http://schemas.microsoft.com/office/powerpoint/2010/main" val="21862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530"/>
                                        </p:tgtEl>
                                        <p:attrNameLst>
                                          <p:attrName>style.visibility</p:attrName>
                                        </p:attrNameLst>
                                      </p:cBhvr>
                                      <p:to>
                                        <p:strVal val="visible"/>
                                      </p:to>
                                    </p:set>
                                    <p:animEffect transition="in" filter="fade">
                                      <p:cBhvr>
                                        <p:cTn id="33"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52095"/>
            <a:ext cx="7193280" cy="5353809"/>
          </a:xfrm>
        </p:spPr>
        <p:txBody>
          <a:bodyPr>
            <a:normAutofit/>
          </a:bodyPr>
          <a:lstStyle/>
          <a:p>
            <a:pPr>
              <a:lnSpc>
                <a:spcPct val="150000"/>
              </a:lnSpc>
            </a:pPr>
            <a:r>
              <a:rPr lang="en-US" b="1" dirty="0"/>
              <a:t>Universal Asynchronous Receiver/Transmitter (UART)</a:t>
            </a:r>
            <a:endParaRPr lang="en-US" sz="18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3</a:t>
            </a:fld>
            <a:r>
              <a:rPr lang="en-US"/>
              <a:t>/34</a:t>
            </a:r>
            <a:endParaRPr lang="en-US" dirty="0"/>
          </a:p>
        </p:txBody>
      </p:sp>
    </p:spTree>
    <p:extLst>
      <p:ext uri="{BB962C8B-B14F-4D97-AF65-F5344CB8AC3E}">
        <p14:creationId xmlns:p14="http://schemas.microsoft.com/office/powerpoint/2010/main" val="1101070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565"/>
            <a:ext cx="10515600" cy="1325563"/>
          </a:xfrm>
        </p:spPr>
        <p:txBody>
          <a:bodyPr>
            <a:normAutofit/>
          </a:bodyPr>
          <a:lstStyle/>
          <a:p>
            <a:r>
              <a:rPr lang="en-US" dirty="0"/>
              <a:t>UART Registers</a:t>
            </a:r>
            <a:endParaRPr lang="fa-IR" dirty="0"/>
          </a:p>
        </p:txBody>
      </p:sp>
      <p:sp>
        <p:nvSpPr>
          <p:cNvPr id="3" name="Content Placeholder 2"/>
          <p:cNvSpPr>
            <a:spLocks noGrp="1"/>
          </p:cNvSpPr>
          <p:nvPr>
            <p:ph idx="1"/>
          </p:nvPr>
        </p:nvSpPr>
        <p:spPr>
          <a:xfrm>
            <a:off x="838200" y="1651453"/>
            <a:ext cx="10515600" cy="4351338"/>
          </a:xfrm>
        </p:spPr>
        <p:txBody>
          <a:bodyPr>
            <a:normAutofit/>
          </a:bodyPr>
          <a:lstStyle/>
          <a:p>
            <a:pPr marL="342900" indent="-342900" fontAlgn="base">
              <a:buFont typeface="Arial" panose="020B0604020202020204" pitchFamily="34" charset="0"/>
              <a:buChar char="•"/>
            </a:pPr>
            <a:r>
              <a:rPr lang="en-US" sz="2400" dirty="0"/>
              <a:t>UART Mode Register: UART_MR</a:t>
            </a:r>
          </a:p>
        </p:txBody>
      </p:sp>
      <p:pic>
        <p:nvPicPr>
          <p:cNvPr id="23555" name="Picture 3" descr="https://lh4.googleusercontent.com/XZdUESUrLtLBRrDbg615SzidOFtmtpy6jUoNdC0z7nZJ25NqLbOiOeOuHx9fLaT1aRRnzJL0rnt-bac320tLKZVmU_UXWZiNtl29UchN0XQHPNG9VMcgRYkuY62bLNLFSZRIQYhYkkpXr7VAyPxCFA_xsXM-oHMunSbpypQp9sME798yY6nEL0caAtF7TmOkE23EpK0F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555" y="4008397"/>
            <a:ext cx="7282887" cy="2151762"/>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https://lh5.googleusercontent.com/wseTTsmrEIKMPWAP7yYr3_rGu_RWrM3RN3VScXFA82m9kzJQgx2o7W6Wuwk7XNCVqqJQA3oPdpQvzXJ27wftLlYGi101leWAFwYfXtac9ynRJtPQS8Si9KBeIe2LbIfuhhJJU-phKWl5EqDdco5Gzrj-HZde_C3rqSH9hSRSfT3vsIozGY1r9EWWTQiekCHWinqCkrT1E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171" y="2139851"/>
            <a:ext cx="8207656" cy="1833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317527"/>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30</a:t>
            </a:fld>
            <a:r>
              <a:rPr lang="en-US"/>
              <a:t>/34</a:t>
            </a:r>
            <a:endParaRPr lang="en-US" dirty="0"/>
          </a:p>
        </p:txBody>
      </p:sp>
    </p:spTree>
    <p:extLst>
      <p:ext uri="{BB962C8B-B14F-4D97-AF65-F5344CB8AC3E}">
        <p14:creationId xmlns:p14="http://schemas.microsoft.com/office/powerpoint/2010/main" val="192630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500"/>
                                        <p:tgtEl>
                                          <p:spTgt spid="23554"/>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gtEl>
                                        <p:attrNameLst>
                                          <p:attrName>style.visibility</p:attrName>
                                        </p:attrNameLst>
                                      </p:cBhvr>
                                      <p:to>
                                        <p:strVal val="visible"/>
                                      </p:to>
                                    </p:set>
                                    <p:animEffect transition="in" filter="fade">
                                      <p:cBhvr>
                                        <p:cTn id="15"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070" y="1782127"/>
            <a:ext cx="11800582" cy="3304702"/>
          </a:xfrm>
        </p:spPr>
        <p:txBody>
          <a:bodyPr numCol="2">
            <a:noAutofit/>
          </a:bodyPr>
          <a:lstStyle/>
          <a:p>
            <a:pPr marL="342900" indent="-342900" fontAlgn="base">
              <a:buFont typeface="Wingdings" panose="05000000000000000000" pitchFamily="2" charset="2"/>
              <a:buChar char="v"/>
            </a:pPr>
            <a:r>
              <a:rPr lang="en-US" sz="2400" dirty="0"/>
              <a:t>UART Interrupt Enable Register: UART_IER</a:t>
            </a:r>
            <a:endParaRPr lang="fa-IR" sz="2400" dirty="0"/>
          </a:p>
          <a:p>
            <a:pPr marL="342900" indent="-342900" fontAlgn="base">
              <a:buFont typeface="Wingdings" panose="05000000000000000000" pitchFamily="2" charset="2"/>
              <a:buChar char="v"/>
            </a:pPr>
            <a:endParaRPr lang="en-US" sz="2200" dirty="0"/>
          </a:p>
          <a:p>
            <a:pPr marL="800100" lvl="1" indent="-342900" fontAlgn="base">
              <a:buFont typeface="Arial" panose="020B0604020202020204" pitchFamily="34" charset="0"/>
              <a:buChar char="•"/>
            </a:pPr>
            <a:r>
              <a:rPr lang="en-US" sz="2200" dirty="0"/>
              <a:t>RXRDY: Enable RXRDY Interrupt</a:t>
            </a:r>
          </a:p>
          <a:p>
            <a:pPr marL="800100" lvl="1" indent="-342900" fontAlgn="base">
              <a:buFont typeface="Arial" panose="020B0604020202020204" pitchFamily="34" charset="0"/>
              <a:buChar char="•"/>
            </a:pPr>
            <a:r>
              <a:rPr lang="en-US" sz="2200" dirty="0"/>
              <a:t>TXRDY: Enable TXRDY Interrupt </a:t>
            </a:r>
          </a:p>
          <a:p>
            <a:pPr marL="800100" lvl="1" indent="-342900" fontAlgn="base">
              <a:buFont typeface="Arial" panose="020B0604020202020204" pitchFamily="34" charset="0"/>
              <a:buChar char="•"/>
            </a:pPr>
            <a:r>
              <a:rPr lang="en-US" sz="2200" dirty="0"/>
              <a:t>ENDRX: Enable End of Receive Transfer Interrupt </a:t>
            </a:r>
          </a:p>
          <a:p>
            <a:pPr marL="800100" lvl="1" indent="-342900" fontAlgn="base">
              <a:buFont typeface="Arial" panose="020B0604020202020204" pitchFamily="34" charset="0"/>
              <a:buChar char="•"/>
            </a:pPr>
            <a:r>
              <a:rPr lang="en-US" sz="2200" dirty="0"/>
              <a:t>ENDTX: Enable End of Transmit Interrupt</a:t>
            </a:r>
            <a:endParaRPr lang="fa-IR" sz="2200" dirty="0">
              <a:solidFill>
                <a:srgbClr val="05555E"/>
              </a:solidFill>
            </a:endParaRPr>
          </a:p>
          <a:p>
            <a:pPr marL="800100" lvl="1" indent="-342900" fontAlgn="base">
              <a:buFont typeface="Arial" panose="020B0604020202020204" pitchFamily="34" charset="0"/>
              <a:buChar char="•"/>
            </a:pPr>
            <a:endParaRPr lang="fa-IR" sz="2200" dirty="0">
              <a:solidFill>
                <a:srgbClr val="05555E"/>
              </a:solidFill>
            </a:endParaRPr>
          </a:p>
          <a:p>
            <a:pPr lvl="1" fontAlgn="base"/>
            <a:endParaRPr lang="fa-IR" sz="2200" dirty="0">
              <a:solidFill>
                <a:srgbClr val="05555E"/>
              </a:solidFill>
            </a:endParaRPr>
          </a:p>
          <a:p>
            <a:pPr marL="800100" lvl="1" indent="-342900" fontAlgn="base">
              <a:buFont typeface="Arial" panose="020B0604020202020204" pitchFamily="34" charset="0"/>
              <a:buChar char="•"/>
            </a:pPr>
            <a:endParaRPr lang="fa-IR" sz="2200" dirty="0">
              <a:solidFill>
                <a:srgbClr val="05555E"/>
              </a:solidFill>
            </a:endParaRPr>
          </a:p>
        </p:txBody>
      </p:sp>
      <p:sp>
        <p:nvSpPr>
          <p:cNvPr id="8" name="Title 1"/>
          <p:cNvSpPr>
            <a:spLocks noGrp="1"/>
          </p:cNvSpPr>
          <p:nvPr>
            <p:ph type="title"/>
          </p:nvPr>
        </p:nvSpPr>
        <p:spPr>
          <a:xfrm>
            <a:off x="838200" y="456565"/>
            <a:ext cx="10515600" cy="1325563"/>
          </a:xfrm>
        </p:spPr>
        <p:txBody>
          <a:bodyPr>
            <a:normAutofit/>
          </a:bodyPr>
          <a:lstStyle/>
          <a:p>
            <a:r>
              <a:rPr lang="en-US" dirty="0"/>
              <a:t>UART Registers</a:t>
            </a:r>
            <a:endParaRPr lang="fa-IR" dirty="0"/>
          </a:p>
        </p:txBody>
      </p:sp>
      <p:pic>
        <p:nvPicPr>
          <p:cNvPr id="24578" name="Picture 2" descr="https://lh5.googleusercontent.com/KmxFIGL7_DCIeo8Pkvs8QXoJrlxR7-2irC8kvv9HI5iXGcjqlL5uaLyn6F6Rs9fY3ofpmE6MLC6bim5kU8oRH0KQYASi9AIJmQV2TEZamnBe94edjS3TUcE3wyPZVHQY3VT4waY79yBlQLfbdv2-b8Ftd8PPGTd3vNIfpd0f6tG4I0Z_hoUUvVDGYRAc9uicZDcMV3lv9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282" y="5086829"/>
            <a:ext cx="9196770" cy="963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290129"/>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2" name="TextBox 1"/>
          <p:cNvSpPr txBox="1"/>
          <p:nvPr/>
        </p:nvSpPr>
        <p:spPr>
          <a:xfrm>
            <a:off x="6346371" y="2567909"/>
            <a:ext cx="5559151" cy="2518125"/>
          </a:xfrm>
          <a:prstGeom prst="rect">
            <a:avLst/>
          </a:prstGeom>
          <a:noFill/>
        </p:spPr>
        <p:txBody>
          <a:bodyPr wrap="none" rtlCol="0">
            <a:spAutoFit/>
          </a:bodyPr>
          <a:lstStyle/>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OVRE: Enable Overrun Error Interrupt</a:t>
            </a:r>
            <a:endParaRPr lang="fa-IR" sz="2200" b="1" dirty="0">
              <a:solidFill>
                <a:prstClr val="black"/>
              </a:solidFill>
            </a:endParaRP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FRAME: Enable Framing Error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PARE: Enable Parity Error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TXEMPTY: Enable TXEMPTY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TXBUFE: Enable Buffer Empty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RXBUFF: Enable Buffer Full Interrupt</a:t>
            </a:r>
          </a:p>
          <a:p>
            <a:endParaRPr lang="en-US" dirty="0"/>
          </a:p>
        </p:txBody>
      </p:sp>
      <p:sp>
        <p:nvSpPr>
          <p:cNvPr id="9" name="Slide Number Placeholder 8"/>
          <p:cNvSpPr>
            <a:spLocks noGrp="1"/>
          </p:cNvSpPr>
          <p:nvPr>
            <p:ph type="sldNum" sz="quarter" idx="12"/>
          </p:nvPr>
        </p:nvSpPr>
        <p:spPr/>
        <p:txBody>
          <a:bodyPr/>
          <a:lstStyle/>
          <a:p>
            <a:fld id="{64249A16-1D3B-4D2A-828B-0F6032C90132}" type="slidenum">
              <a:rPr lang="en-US" smtClean="0"/>
              <a:pPr/>
              <a:t>31</a:t>
            </a:fld>
            <a:r>
              <a:rPr lang="en-US"/>
              <a:t>/34</a:t>
            </a:r>
            <a:endParaRPr lang="en-US" dirty="0"/>
          </a:p>
        </p:txBody>
      </p:sp>
    </p:spTree>
    <p:extLst>
      <p:ext uri="{BB962C8B-B14F-4D97-AF65-F5344CB8AC3E}">
        <p14:creationId xmlns:p14="http://schemas.microsoft.com/office/powerpoint/2010/main" val="144237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78"/>
                                        </p:tgtEl>
                                        <p:attrNameLst>
                                          <p:attrName>style.visibility</p:attrName>
                                        </p:attrNameLst>
                                      </p:cBhvr>
                                      <p:to>
                                        <p:strVal val="visible"/>
                                      </p:to>
                                    </p:set>
                                    <p:animEffect transition="in" filter="fade">
                                      <p:cBhvr>
                                        <p:cTn id="2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Registers</a:t>
            </a:r>
            <a:endParaRPr lang="fa-IR" dirty="0"/>
          </a:p>
        </p:txBody>
      </p:sp>
      <p:sp>
        <p:nvSpPr>
          <p:cNvPr id="3" name="Content Placeholder 2"/>
          <p:cNvSpPr>
            <a:spLocks noGrp="1"/>
          </p:cNvSpPr>
          <p:nvPr>
            <p:ph idx="1"/>
          </p:nvPr>
        </p:nvSpPr>
        <p:spPr>
          <a:xfrm>
            <a:off x="838200" y="1628776"/>
            <a:ext cx="11095299" cy="4351338"/>
          </a:xfrm>
        </p:spPr>
        <p:txBody>
          <a:bodyPr>
            <a:normAutofit/>
          </a:bodyPr>
          <a:lstStyle/>
          <a:p>
            <a:pPr marL="342900" indent="-342900" fontAlgn="base">
              <a:lnSpc>
                <a:spcPct val="100000"/>
              </a:lnSpc>
              <a:buFont typeface="Arial" panose="020B0604020202020204" pitchFamily="34" charset="0"/>
              <a:buChar char="•"/>
            </a:pPr>
            <a:r>
              <a:rPr lang="en-US" sz="2400" dirty="0"/>
              <a:t>UART Receiver Holding Register: UART_RHR</a:t>
            </a:r>
          </a:p>
          <a:p>
            <a:pPr marL="800100" lvl="1" indent="-342900" fontAlgn="base">
              <a:lnSpc>
                <a:spcPct val="100000"/>
              </a:lnSpc>
              <a:buFont typeface="Arial" panose="020B0604020202020204" pitchFamily="34" charset="0"/>
              <a:buChar char="•"/>
            </a:pPr>
            <a:r>
              <a:rPr lang="en-US" sz="2200" dirty="0"/>
              <a:t>Read-only</a:t>
            </a:r>
          </a:p>
          <a:p>
            <a:pPr marL="800100" lvl="1" indent="-342900" fontAlgn="base">
              <a:lnSpc>
                <a:spcPct val="100000"/>
              </a:lnSpc>
              <a:buFont typeface="Arial" panose="020B0604020202020204" pitchFamily="34" charset="0"/>
              <a:buChar char="•"/>
            </a:pPr>
            <a:r>
              <a:rPr lang="en-US" sz="2200" dirty="0"/>
              <a:t>RXCHR: Received Character</a:t>
            </a:r>
          </a:p>
          <a:p>
            <a:pPr marL="1257300" lvl="2" indent="-342900" fontAlgn="base">
              <a:lnSpc>
                <a:spcPct val="100000"/>
              </a:lnSpc>
              <a:buFont typeface="Arial" panose="020B0604020202020204" pitchFamily="34" charset="0"/>
              <a:buChar char="•"/>
            </a:pPr>
            <a:r>
              <a:rPr lang="en-US" sz="2200" dirty="0"/>
              <a:t>Last received character if RXRDY is set</a:t>
            </a:r>
          </a:p>
          <a:p>
            <a:pPr marL="342900" indent="-342900" fontAlgn="base">
              <a:lnSpc>
                <a:spcPct val="100000"/>
              </a:lnSpc>
              <a:buFont typeface="Arial" panose="020B0604020202020204" pitchFamily="34" charset="0"/>
              <a:buChar char="•"/>
            </a:pPr>
            <a:r>
              <a:rPr lang="en-US" sz="2400" dirty="0"/>
              <a:t>UART Transmit Holding Register: UART_THR</a:t>
            </a:r>
          </a:p>
          <a:p>
            <a:pPr marL="800100" lvl="1" indent="-342900" fontAlgn="base">
              <a:lnSpc>
                <a:spcPct val="100000"/>
              </a:lnSpc>
              <a:buFont typeface="Arial" panose="020B0604020202020204" pitchFamily="34" charset="0"/>
              <a:buChar char="•"/>
            </a:pPr>
            <a:r>
              <a:rPr lang="en-US" sz="2200" dirty="0"/>
              <a:t>Write-only</a:t>
            </a:r>
          </a:p>
          <a:p>
            <a:pPr marL="800100" lvl="1" indent="-342900" fontAlgn="base">
              <a:lnSpc>
                <a:spcPct val="100000"/>
              </a:lnSpc>
              <a:buFont typeface="Arial" panose="020B0604020202020204" pitchFamily="34" charset="0"/>
              <a:buChar char="•"/>
            </a:pPr>
            <a:r>
              <a:rPr lang="en-US" sz="2200" dirty="0"/>
              <a:t>TXCHR: Character to be Transmitted</a:t>
            </a:r>
          </a:p>
          <a:p>
            <a:pPr marL="800100" lvl="1" indent="-342900" fontAlgn="base">
              <a:lnSpc>
                <a:spcPct val="100000"/>
              </a:lnSpc>
              <a:buFont typeface="Arial" panose="020B0604020202020204" pitchFamily="34" charset="0"/>
              <a:buChar char="•"/>
            </a:pPr>
            <a:r>
              <a:rPr lang="en-US" sz="2200" dirty="0"/>
              <a:t>Next character to be transmitted after the current character if TXRDY is not set</a:t>
            </a:r>
          </a:p>
        </p:txBody>
      </p:sp>
      <p:pic>
        <p:nvPicPr>
          <p:cNvPr id="25602" name="Picture 2" descr="https://lh4.googleusercontent.com/VoVTWWa6hlgxJhoYbtdQM0jQqNTbdEDt0QkqHjCEPuuHJ_tjhYQWSLjWDA31ER-pXg9XPQDSyhymEAk47iwsqlhnLMphw6GkDyqtkSxYPsHoWbMqf7KmV4rPS3TMEtO1jAPmPcr88VMgkBmmDLioMnhqT_3_hfPGIeG-TcvQ7nwFaSHYtcEEUuaUFhYODJ95_vGgjY5ld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180" y="5112375"/>
            <a:ext cx="9609640" cy="10429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11900"/>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32</a:t>
            </a:fld>
            <a:r>
              <a:rPr lang="en-US"/>
              <a:t>/34</a:t>
            </a:r>
            <a:endParaRPr lang="en-US" dirty="0"/>
          </a:p>
        </p:txBody>
      </p:sp>
    </p:spTree>
    <p:extLst>
      <p:ext uri="{BB962C8B-B14F-4D97-AF65-F5344CB8AC3E}">
        <p14:creationId xmlns:p14="http://schemas.microsoft.com/office/powerpoint/2010/main" val="11333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602"/>
                                        </p:tgtEl>
                                        <p:attrNameLst>
                                          <p:attrName>style.visibility</p:attrName>
                                        </p:attrNameLst>
                                      </p:cBhvr>
                                      <p:to>
                                        <p:strVal val="visible"/>
                                      </p:to>
                                    </p:set>
                                    <p:animEffect transition="in" filter="fade">
                                      <p:cBhvr>
                                        <p:cTn id="35"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Registers</a:t>
            </a:r>
            <a:endParaRPr lang="fa-IR" dirty="0"/>
          </a:p>
        </p:txBody>
      </p:sp>
      <p:sp>
        <p:nvSpPr>
          <p:cNvPr id="3" name="Content Placeholder 2"/>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UART Baud Rate Generator Register: UART_BRGR</a:t>
            </a:r>
          </a:p>
          <a:p>
            <a:pPr marL="800100" lvl="1" indent="-342900" fontAlgn="base">
              <a:lnSpc>
                <a:spcPct val="100000"/>
              </a:lnSpc>
              <a:buFont typeface="Arial" panose="020B0604020202020204" pitchFamily="34" charset="0"/>
              <a:buChar char="•"/>
            </a:pPr>
            <a:r>
              <a:rPr lang="en-US" sz="2400" dirty="0"/>
              <a:t>CD: Clock Divisor</a:t>
            </a:r>
          </a:p>
          <a:p>
            <a:pPr marL="800100" lvl="1" indent="-342900" fontAlgn="base">
              <a:lnSpc>
                <a:spcPct val="100000"/>
              </a:lnSpc>
              <a:buFont typeface="Arial" panose="020B0604020202020204" pitchFamily="34" charset="0"/>
              <a:buChar char="•"/>
            </a:pPr>
            <a:r>
              <a:rPr lang="en-US" sz="2400" dirty="0"/>
              <a:t>0 = Baud Rate Clock is disabled</a:t>
            </a:r>
          </a:p>
          <a:p>
            <a:pPr marL="800100" lvl="1" indent="-342900" fontAlgn="base">
              <a:lnSpc>
                <a:spcPct val="100000"/>
              </a:lnSpc>
              <a:buFont typeface="Arial" panose="020B0604020202020204" pitchFamily="34" charset="0"/>
              <a:buChar char="•"/>
            </a:pPr>
            <a:r>
              <a:rPr lang="en-US" sz="2400" dirty="0"/>
              <a:t>1 to 65,535 = MCK / (CD x 16)</a:t>
            </a:r>
          </a:p>
        </p:txBody>
      </p:sp>
      <p:sp>
        <p:nvSpPr>
          <p:cNvPr id="5" name="Rectangle 4"/>
          <p:cNvSpPr/>
          <p:nvPr/>
        </p:nvSpPr>
        <p:spPr>
          <a:xfrm>
            <a:off x="0" y="6299200"/>
            <a:ext cx="9347200" cy="261610"/>
          </a:xfrm>
          <a:prstGeom prst="rect">
            <a:avLst/>
          </a:prstGeom>
        </p:spPr>
        <p:txBody>
          <a:bodyPr wrap="square">
            <a:spAutoFit/>
          </a:bodyPr>
          <a:lstStyle/>
          <a:p>
            <a:r>
              <a:rPr lang="en-US" sz="1100" dirty="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33</a:t>
            </a:fld>
            <a:r>
              <a:rPr lang="en-US"/>
              <a:t>/34</a:t>
            </a:r>
            <a:endParaRPr lang="en-US" dirty="0"/>
          </a:p>
        </p:txBody>
      </p:sp>
    </p:spTree>
    <p:extLst>
      <p:ext uri="{BB962C8B-B14F-4D97-AF65-F5344CB8AC3E}">
        <p14:creationId xmlns:p14="http://schemas.microsoft.com/office/powerpoint/2010/main" val="42332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p:cNvSpPr>
            <a:spLocks noGrp="1"/>
          </p:cNvSpPr>
          <p:nvPr>
            <p:ph type="ctrTitle"/>
          </p:nvPr>
        </p:nvSpPr>
        <p:spPr/>
        <p:txBody>
          <a:bodyPr/>
          <a:lstStyle/>
          <a:p>
            <a:r>
              <a:rPr lang="en-US" dirty="0"/>
              <a:t>The End!</a:t>
            </a:r>
            <a:endParaRPr lang="fa-IR"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34</a:t>
            </a:fld>
            <a:r>
              <a:rPr lang="en-US"/>
              <a:t>/34</a:t>
            </a:r>
            <a:endParaRPr lang="en-US" dirty="0"/>
          </a:p>
        </p:txBody>
      </p:sp>
    </p:spTree>
    <p:extLst>
      <p:ext uri="{BB962C8B-B14F-4D97-AF65-F5344CB8AC3E}">
        <p14:creationId xmlns:p14="http://schemas.microsoft.com/office/powerpoint/2010/main" val="27407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UART</a:t>
            </a:r>
            <a:endParaRPr lang="fa-IR" dirty="0"/>
          </a:p>
        </p:txBody>
      </p:sp>
      <p:sp>
        <p:nvSpPr>
          <p:cNvPr id="3" name="Content Placeholder 2"/>
          <p:cNvSpPr>
            <a:spLocks noGrp="1"/>
          </p:cNvSpPr>
          <p:nvPr>
            <p:ph idx="1"/>
          </p:nvPr>
        </p:nvSpPr>
        <p:spPr/>
        <p:txBody>
          <a:bodyPr>
            <a:normAutofit/>
          </a:bodyPr>
          <a:lstStyle/>
          <a:p>
            <a:pPr algn="just">
              <a:lnSpc>
                <a:spcPct val="150000"/>
              </a:lnSpc>
            </a:pPr>
            <a:r>
              <a:rPr lang="en-US" sz="2200" dirty="0"/>
              <a:t>Remember when printers, mice, and modems had thick cables with those huge clunky connectors? The ones that literally had to be screwed into your computer? Those devices were probably using UARTs to communicate with your computer. While USB has almost completely replaced those old cables and connectors, UARTs are definitely not a thing of the past. You’ll find UARTs being used in many DIY electronics projects to connect </a:t>
            </a:r>
            <a:r>
              <a:rPr lang="en-US" sz="2200" u="sng" dirty="0">
                <a:hlinkClick r:id="rId2"/>
              </a:rPr>
              <a:t>GPS modules</a:t>
            </a:r>
            <a:r>
              <a:rPr lang="en-US" sz="2200" dirty="0"/>
              <a:t>, </a:t>
            </a:r>
            <a:r>
              <a:rPr lang="en-US" sz="2200" u="sng" dirty="0">
                <a:hlinkClick r:id="rId3"/>
              </a:rPr>
              <a:t>Bluetooth modules</a:t>
            </a:r>
            <a:r>
              <a:rPr lang="en-US" sz="2200" dirty="0"/>
              <a:t>, and </a:t>
            </a:r>
            <a:r>
              <a:rPr lang="en-US" sz="2200" u="sng" dirty="0">
                <a:hlinkClick r:id="rId4"/>
              </a:rPr>
              <a:t>RFID card reader modules</a:t>
            </a:r>
            <a:r>
              <a:rPr lang="en-US" sz="2200" dirty="0"/>
              <a:t> to your Raspberry Pi, Arduino, or other microcontrollers.</a:t>
            </a:r>
            <a:endParaRPr lang="fa-IR" sz="22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4</a:t>
            </a:fld>
            <a:r>
              <a:rPr lang="en-US"/>
              <a:t>/34</a:t>
            </a:r>
            <a:endParaRPr lang="en-US" dirty="0"/>
          </a:p>
        </p:txBody>
      </p:sp>
    </p:spTree>
    <p:extLst>
      <p:ext uri="{BB962C8B-B14F-4D97-AF65-F5344CB8AC3E}">
        <p14:creationId xmlns:p14="http://schemas.microsoft.com/office/powerpoint/2010/main" val="389811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 Titr" panose="00000700000000000000" pitchFamily="2" charset="-78"/>
              </a:rPr>
              <a:t>Introduction to UART</a:t>
            </a:r>
            <a:endParaRPr lang="en-US" dirty="0"/>
          </a:p>
        </p:txBody>
      </p:sp>
      <p:sp>
        <p:nvSpPr>
          <p:cNvPr id="3" name="Content Placeholder 2"/>
          <p:cNvSpPr>
            <a:spLocks noGrp="1"/>
          </p:cNvSpPr>
          <p:nvPr>
            <p:ph idx="1"/>
          </p:nvPr>
        </p:nvSpPr>
        <p:spPr>
          <a:xfrm>
            <a:off x="914400" y="1828800"/>
            <a:ext cx="10515600" cy="4351338"/>
          </a:xfrm>
        </p:spPr>
        <p:txBody>
          <a:bodyPr>
            <a:normAutofit/>
          </a:bodyPr>
          <a:lstStyle/>
          <a:p>
            <a:pPr algn="just" fontAlgn="base"/>
            <a:r>
              <a:rPr lang="en-US" sz="2400" dirty="0"/>
              <a:t>UART stands for Universal Asynchronous Receiver/Transmitter. It’s not a communication protocol like SPI and I2C, but a physical circuit in a microcontroller, or a stand-alone IC. </a:t>
            </a:r>
            <a:r>
              <a:rPr lang="en-US" sz="2400" dirty="0">
                <a:highlight>
                  <a:srgbClr val="FFFF00"/>
                </a:highlight>
              </a:rPr>
              <a:t>A UART’s main purpose is to transmit and receive serial data.</a:t>
            </a:r>
          </a:p>
        </p:txBody>
      </p:sp>
      <p:pic>
        <p:nvPicPr>
          <p:cNvPr id="1027" name="Picture 3" descr="https://lh6.googleusercontent.com/sK8OmRaHzsn4LUIkKyFrFkG6MZ6kPCoqRF2pKb0u-d2T2ZdP3-3uzWCBQjNlC5YHZU-jTHkPWVV9xQaFoqn9bI-jN4ozJojMLT8-tLobXccSqGBRZZIU-j8r9FZ-B1CF7mtCYcHCucldhL8N58D34wBb4B5mCsyzE6zcwwg9_e6GO0aN1MajRnxMUhVmedEblwPb1fsNS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15" y="3954738"/>
            <a:ext cx="4649224" cy="13464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6.googleusercontent.com/zGYC3ADZKh33WQ1IJquLPLdu8Chex1yMlNiu_v5Xijh7-E5NpHeqEZgzPcOBqb9zJ90sttx2roL7pXheUwC9q3cBmUCIdS_92ji2VEZ1zTwVSKHtH9SffZZ39GDovFS9U22e908fKmD-wcK79rMnCvgbE8MxP_aDmUPm8UyDpbyBGSNPdRsbrBx5VQ7AdN9BvjDWD9kBV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703" y="3503281"/>
            <a:ext cx="4855152" cy="224936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5</a:t>
            </a:fld>
            <a:r>
              <a:rPr lang="en-US"/>
              <a:t>/34</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UART Communication</a:t>
            </a:r>
          </a:p>
        </p:txBody>
      </p:sp>
      <p:sp>
        <p:nvSpPr>
          <p:cNvPr id="3" name="Content Placeholder 2"/>
          <p:cNvSpPr>
            <a:spLocks noGrp="1"/>
          </p:cNvSpPr>
          <p:nvPr>
            <p:ph idx="1"/>
          </p:nvPr>
        </p:nvSpPr>
        <p:spPr>
          <a:xfrm>
            <a:off x="838200" y="1825625"/>
            <a:ext cx="11185452" cy="4351338"/>
          </a:xfrm>
        </p:spPr>
        <p:txBody>
          <a:bodyPr>
            <a:noAutofit/>
          </a:bodyPr>
          <a:lstStyle/>
          <a:p>
            <a:pPr marL="342900" indent="-342900" fontAlgn="base">
              <a:buFont typeface="Arial" panose="020B0604020202020204" pitchFamily="34" charset="0"/>
              <a:buChar char="•"/>
            </a:pPr>
            <a:r>
              <a:rPr lang="en-US" sz="2400" dirty="0"/>
              <a:t>Asynchronous serial communication</a:t>
            </a:r>
          </a:p>
          <a:p>
            <a:pPr marL="800100" lvl="1" indent="-342900" fontAlgn="base">
              <a:buFont typeface="Arial" panose="020B0604020202020204" pitchFamily="34" charset="0"/>
              <a:buChar char="•"/>
            </a:pPr>
            <a:r>
              <a:rPr lang="en-US" sz="2200" dirty="0"/>
              <a:t>Uses </a:t>
            </a:r>
            <a:r>
              <a:rPr lang="en-US" sz="2200" dirty="0">
                <a:highlight>
                  <a:srgbClr val="FFFF00"/>
                </a:highlight>
              </a:rPr>
              <a:t>two wires to transmit data between devices</a:t>
            </a:r>
          </a:p>
          <a:p>
            <a:pPr marL="800100" lvl="1" indent="-342900" fontAlgn="base">
              <a:buFont typeface="Arial" panose="020B0604020202020204" pitchFamily="34" charset="0"/>
              <a:buChar char="•"/>
            </a:pPr>
            <a:r>
              <a:rPr lang="en-US" sz="2200" dirty="0">
                <a:highlight>
                  <a:srgbClr val="FFFF00"/>
                </a:highlight>
              </a:rPr>
              <a:t>Data flows from the </a:t>
            </a:r>
            <a:r>
              <a:rPr lang="en-US" sz="2200" dirty="0" err="1">
                <a:highlight>
                  <a:srgbClr val="FFFF00"/>
                </a:highlight>
              </a:rPr>
              <a:t>Tx</a:t>
            </a:r>
            <a:r>
              <a:rPr lang="en-US" sz="2200" dirty="0">
                <a:highlight>
                  <a:srgbClr val="FFFF00"/>
                </a:highlight>
              </a:rPr>
              <a:t> pin of the transmitting UART</a:t>
            </a:r>
          </a:p>
          <a:p>
            <a:pPr marL="1257300" lvl="2" indent="-342900" fontAlgn="base">
              <a:buFont typeface="Wingdings" panose="05000000000000000000" pitchFamily="2" charset="2"/>
              <a:buChar char="§"/>
            </a:pPr>
            <a:r>
              <a:rPr lang="en-US" sz="2200" dirty="0">
                <a:highlight>
                  <a:srgbClr val="FFFF00"/>
                </a:highlight>
              </a:rPr>
              <a:t>to the Rx pin of the receiving UART</a:t>
            </a:r>
          </a:p>
          <a:p>
            <a:pPr marL="800100" lvl="1" indent="-342900" fontAlgn="base">
              <a:buFont typeface="Arial" panose="020B0604020202020204" pitchFamily="34" charset="0"/>
              <a:buChar char="•"/>
            </a:pPr>
            <a:r>
              <a:rPr lang="en-US" sz="2200" dirty="0"/>
              <a:t>No clock signal to synchronize the output of bits from the transmitting UART</a:t>
            </a:r>
          </a:p>
          <a:p>
            <a:pPr marL="1257300" lvl="2" indent="-342900" fontAlgn="base">
              <a:buFont typeface="Wingdings" panose="05000000000000000000" pitchFamily="2" charset="2"/>
              <a:buChar char="§"/>
            </a:pPr>
            <a:r>
              <a:rPr lang="en-US" sz="2200" dirty="0"/>
              <a:t>to the sampling of bits by the receiving UART</a:t>
            </a:r>
          </a:p>
        </p:txBody>
      </p:sp>
      <p:pic>
        <p:nvPicPr>
          <p:cNvPr id="2051" name="Picture 3" descr="https://lh5.googleusercontent.com/6bhDzCDdPmkuUPnhPt3_JyX26H8hGpKTgA9-JKMx6YAjEg-h8rUiajO5CCtMikoQfVcXQvu_CwpIbWpTEg94W6fQ9q753pmgGd8Gs87PHw6o0AlJhfdGJSD4kK-Iiov9y53crvzYkhmIDdPxd2vTbT29kyjWmSL1Rhf9Q0qAw8atZmpg4GU-9uMpLfmddvvZkYdfwBB0C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363" y="4161080"/>
            <a:ext cx="39814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Ea1CoAjtWYUDAt5srmT890agX366OLIUR59h5RonPtZk4NxXtFkGkY6-xGw2-lgXTj4Kx42u5GGaytgW7JBzKheF33Ifz0bsrND4jcAWpO2DitmY9USkLKVcAKNaxj7tfibhk_sEmqI2Jlie9ITwn-43qWuupN2dNfYwDO0ihf1HNhuyrkbidy72UkXCacBXQ95qTZ0H_g=s2048"/>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62" b="92978" l="2788" r="99879">
                        <a14:foregroundMark x1="4606" y1="92978" x2="4485" y2="18539"/>
                        <a14:foregroundMark x1="7273" y1="11798" x2="15879" y2="12079"/>
                        <a14:foregroundMark x1="2909" y1="4775" x2="95515" y2="4775"/>
                        <a14:foregroundMark x1="92970" y1="89888" x2="31515" y2="88764"/>
                        <a14:foregroundMark x1="31515" y1="88764" x2="9212" y2="84831"/>
                        <a14:foregroundMark x1="70061" y1="81180" x2="68000" y2="19382"/>
                        <a14:foregroundMark x1="61697" y1="59551" x2="24727" y2="48596"/>
                        <a14:foregroundMark x1="20000" y1="79494" x2="38545" y2="2809"/>
                        <a14:foregroundMark x1="43636" y1="87640" x2="15879" y2="13202"/>
                        <a14:foregroundMark x1="19636" y1="75843" x2="19515" y2="17135"/>
                        <a14:foregroundMark x1="78182" y1="81180" x2="76364" y2="12921"/>
                        <a14:foregroundMark x1="80970" y1="80618" x2="79515" y2="10674"/>
                        <a14:foregroundMark x1="67636" y1="42416" x2="23636" y2="43539"/>
                        <a14:foregroundMark x1="29212" y1="19663" x2="76364" y2="17135"/>
                        <a14:foregroundMark x1="76364" y1="17135" x2="76364" y2="17135"/>
                        <a14:foregroundMark x1="66909" y1="34270" x2="24000" y2="33146"/>
                        <a14:foregroundMark x1="73576" y1="13202" x2="50909" y2="12360"/>
                        <a14:foregroundMark x1="40970" y1="83708" x2="72848" y2="67978"/>
                        <a14:foregroundMark x1="27636" y1="60393" x2="75394" y2="29213"/>
                        <a14:foregroundMark x1="66667" y1="57022" x2="7394" y2="89888"/>
                        <a14:foregroundMark x1="97091" y1="11798" x2="82545" y2="12079"/>
                        <a14:foregroundMark x1="95758" y1="8146" x2="99879" y2="562"/>
                        <a14:foregroundMark x1="13818" y1="89888" x2="35515" y2="78371"/>
                        <a14:foregroundMark x1="20364" y1="87921" x2="30424" y2="90730"/>
                      </a14:backgroundRemoval>
                    </a14:imgEffect>
                  </a14:imgLayer>
                </a14:imgProps>
              </a:ext>
              <a:ext uri="{28A0092B-C50C-407E-A947-70E740481C1C}">
                <a14:useLocalDpi xmlns:a14="http://schemas.microsoft.com/office/drawing/2010/main" val="0"/>
              </a:ext>
            </a:extLst>
          </a:blip>
          <a:srcRect/>
          <a:stretch>
            <a:fillRect/>
          </a:stretch>
        </p:blipFill>
        <p:spPr bwMode="auto">
          <a:xfrm>
            <a:off x="1427924" y="4101387"/>
            <a:ext cx="4801715" cy="2072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38200" y="6173400"/>
            <a:ext cx="4248728" cy="276999"/>
          </a:xfrm>
          <a:prstGeom prst="rect">
            <a:avLst/>
          </a:prstGeom>
        </p:spPr>
        <p:txBody>
          <a:bodyPr wrap="square">
            <a:spAutoFit/>
          </a:bodyPr>
          <a:lstStyle/>
          <a:p>
            <a:r>
              <a:rPr lang="en-US" sz="1200" u="sng" dirty="0">
                <a:solidFill>
                  <a:srgbClr val="0097A7"/>
                </a:solidFill>
                <a:latin typeface="Arial" panose="020B0604020202020204" pitchFamily="34" charset="0"/>
                <a:hlinkClick r:id="rId5"/>
              </a:rPr>
              <a:t>http://www.circuitbasics.com/basics-uart-communication/</a:t>
            </a:r>
            <a:endParaRPr lang="en-US" sz="12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6</a:t>
            </a:fld>
            <a:r>
              <a:rPr lang="en-US"/>
              <a:t>/34</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fade">
                                      <p:cBhvr>
                                        <p:cTn id="37" dur="500"/>
                                        <p:tgtEl>
                                          <p:spTgt spid="2050"/>
                                        </p:tgtEl>
                                      </p:cBhvr>
                                    </p:animEffect>
                                  </p:childTnLst>
                                </p:cTn>
                              </p:par>
                              <p:par>
                                <p:cTn id="38" presetID="10" presetClass="entr" presetSubtype="0" fill="hold" nodeType="withEffect">
                                  <p:stCondLst>
                                    <p:cond delay="0"/>
                                  </p:stCondLst>
                                  <p:childTnLst>
                                    <p:set>
                                      <p:cBhvr>
                                        <p:cTn id="39" dur="1" fill="hold">
                                          <p:stCondLst>
                                            <p:cond delay="0"/>
                                          </p:stCondLst>
                                        </p:cTn>
                                        <p:tgtEl>
                                          <p:spTgt spid="2051"/>
                                        </p:tgtEl>
                                        <p:attrNameLst>
                                          <p:attrName>style.visibility</p:attrName>
                                        </p:attrNameLst>
                                      </p:cBhvr>
                                      <p:to>
                                        <p:strVal val="visible"/>
                                      </p:to>
                                    </p:set>
                                    <p:animEffect transition="in" filter="fade">
                                      <p:cBhvr>
                                        <p:cTn id="4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a:xfrm>
            <a:off x="756695" y="1756375"/>
            <a:ext cx="10678610" cy="4351338"/>
          </a:xfrm>
        </p:spPr>
        <p:txBody>
          <a:bodyPr>
            <a:noAutofit/>
          </a:bodyPr>
          <a:lstStyle/>
          <a:p>
            <a:pPr marL="457200" indent="-457200" algn="just" fontAlgn="base">
              <a:buFont typeface="Arial" panose="020B0604020202020204" pitchFamily="34" charset="0"/>
              <a:buChar char="•"/>
            </a:pPr>
            <a:r>
              <a:rPr lang="en-US" sz="2400" dirty="0"/>
              <a:t>The transmitting UART </a:t>
            </a:r>
            <a:r>
              <a:rPr lang="en-US" sz="2400" dirty="0">
                <a:highlight>
                  <a:srgbClr val="FFFF00"/>
                </a:highlight>
              </a:rPr>
              <a:t>adds start and stop bits</a:t>
            </a:r>
          </a:p>
          <a:p>
            <a:pPr marL="914400" lvl="1" indent="-457200" algn="just" fontAlgn="base">
              <a:buFont typeface="Arial" panose="020B0604020202020204" pitchFamily="34" charset="0"/>
              <a:buChar char="•"/>
            </a:pPr>
            <a:r>
              <a:rPr lang="en-US" sz="2200" dirty="0"/>
              <a:t>to the data packet being transferred</a:t>
            </a:r>
          </a:p>
          <a:p>
            <a:pPr marL="457200" indent="-457200" algn="just" fontAlgn="base">
              <a:buFont typeface="Arial" panose="020B0604020202020204" pitchFamily="34" charset="0"/>
              <a:buChar char="•"/>
            </a:pPr>
            <a:r>
              <a:rPr lang="en-US" sz="2400" dirty="0"/>
              <a:t>These bits </a:t>
            </a:r>
            <a:r>
              <a:rPr lang="en-US" sz="2400" dirty="0">
                <a:highlight>
                  <a:srgbClr val="FFFF00"/>
                </a:highlight>
              </a:rPr>
              <a:t>define the beginning and end of the data packet</a:t>
            </a:r>
          </a:p>
          <a:p>
            <a:pPr marL="914400" lvl="1" indent="-457200" algn="just" fontAlgn="base">
              <a:buFont typeface="Arial" panose="020B0604020202020204" pitchFamily="34" charset="0"/>
              <a:buChar char="•"/>
            </a:pPr>
            <a:r>
              <a:rPr lang="en-US" sz="2200" dirty="0"/>
              <a:t>so the receiving UART knows when to start reading the bits</a:t>
            </a:r>
          </a:p>
          <a:p>
            <a:pPr marL="457200" indent="-457200" algn="just" fontAlgn="base">
              <a:buFont typeface="Arial" panose="020B0604020202020204" pitchFamily="34" charset="0"/>
              <a:buChar char="•"/>
            </a:pPr>
            <a:r>
              <a:rPr lang="en-US" sz="2400" dirty="0"/>
              <a:t>The receiving </a:t>
            </a:r>
            <a:r>
              <a:rPr lang="en-US" sz="2400" dirty="0">
                <a:highlight>
                  <a:srgbClr val="FFFF00"/>
                </a:highlight>
              </a:rPr>
              <a:t>UART detects a start bit</a:t>
            </a:r>
          </a:p>
          <a:p>
            <a:pPr marL="914400" lvl="1" indent="-457200" algn="just" fontAlgn="base">
              <a:buFont typeface="Arial" panose="020B0604020202020204" pitchFamily="34" charset="0"/>
              <a:buChar char="•"/>
            </a:pPr>
            <a:r>
              <a:rPr lang="en-US" sz="2200" dirty="0"/>
              <a:t>Then, </a:t>
            </a:r>
            <a:r>
              <a:rPr lang="en-US" sz="2200" dirty="0">
                <a:highlight>
                  <a:srgbClr val="FFFF00"/>
                </a:highlight>
              </a:rPr>
              <a:t>starts to read the incoming bits</a:t>
            </a:r>
          </a:p>
          <a:p>
            <a:pPr marL="1371600" lvl="2" indent="-457200" algn="just" fontAlgn="base">
              <a:buFont typeface="Arial" panose="020B0604020202020204" pitchFamily="34" charset="0"/>
              <a:buChar char="•"/>
            </a:pPr>
            <a:r>
              <a:rPr lang="en-US" sz="2200" dirty="0">
                <a:highlight>
                  <a:srgbClr val="FFFF00"/>
                </a:highlight>
              </a:rPr>
              <a:t>at a specific frequency known as the baud rate</a:t>
            </a:r>
          </a:p>
          <a:p>
            <a:pPr marL="457200" indent="-457200" algn="just" fontAlgn="base">
              <a:buFont typeface="Arial" panose="020B0604020202020204" pitchFamily="34" charset="0"/>
              <a:buChar char="•"/>
            </a:pPr>
            <a:r>
              <a:rPr lang="en-US" sz="2400" dirty="0"/>
              <a:t>Baud rate: a measure of the speed of data transfer</a:t>
            </a:r>
          </a:p>
          <a:p>
            <a:pPr marL="914400" lvl="1" indent="-457200" algn="just" fontAlgn="base">
              <a:buFont typeface="Arial" panose="020B0604020202020204" pitchFamily="34" charset="0"/>
              <a:buChar char="•"/>
            </a:pPr>
            <a:r>
              <a:rPr lang="en-US" sz="2200" dirty="0"/>
              <a:t>expressed in bits per second (bps)</a:t>
            </a:r>
          </a:p>
          <a:p>
            <a:pPr marL="457200" indent="-457200" algn="just" fontAlgn="base">
              <a:buFont typeface="Arial" panose="020B0604020202020204" pitchFamily="34" charset="0"/>
              <a:buChar char="•"/>
            </a:pPr>
            <a:r>
              <a:rPr lang="en-US" sz="2400" dirty="0"/>
              <a:t>The baud rate between the </a:t>
            </a:r>
            <a:r>
              <a:rPr lang="en-US" sz="2400" dirty="0">
                <a:highlight>
                  <a:srgbClr val="FFFF00"/>
                </a:highlight>
              </a:rPr>
              <a:t>transmitting</a:t>
            </a:r>
            <a:r>
              <a:rPr lang="en-US" sz="2400" dirty="0"/>
              <a:t> and </a:t>
            </a:r>
            <a:r>
              <a:rPr lang="en-US" sz="2400" dirty="0">
                <a:highlight>
                  <a:srgbClr val="FFFF00"/>
                </a:highlight>
              </a:rPr>
              <a:t>receiving</a:t>
            </a:r>
            <a:r>
              <a:rPr lang="en-US" sz="2400" dirty="0"/>
              <a:t> UARTs can </a:t>
            </a:r>
            <a:r>
              <a:rPr lang="en-US" sz="2400" dirty="0">
                <a:highlight>
                  <a:srgbClr val="FFFF00"/>
                </a:highlight>
              </a:rPr>
              <a:t>only differ by about 10%</a:t>
            </a:r>
          </a:p>
        </p:txBody>
      </p:sp>
      <p:sp>
        <p:nvSpPr>
          <p:cNvPr id="5" name="Rectangle 4"/>
          <p:cNvSpPr/>
          <p:nvPr/>
        </p:nvSpPr>
        <p:spPr>
          <a:xfrm>
            <a:off x="0" y="6293812"/>
            <a:ext cx="4248728" cy="276999"/>
          </a:xfrm>
          <a:prstGeom prst="rect">
            <a:avLst/>
          </a:prstGeom>
        </p:spPr>
        <p:txBody>
          <a:bodyPr wrap="square">
            <a:spAutoFit/>
          </a:bodyPr>
          <a:lstStyle/>
          <a:p>
            <a:r>
              <a:rPr lang="en-US" sz="1200" u="sng" dirty="0">
                <a:solidFill>
                  <a:srgbClr val="0097A7"/>
                </a:solidFill>
                <a:latin typeface="Arial" panose="020B0604020202020204" pitchFamily="34" charset="0"/>
                <a:hlinkClick r:id="rId2"/>
              </a:rPr>
              <a:t>http://www.circuitbasics.com/basics-uart-communication/</a:t>
            </a:r>
            <a:endParaRPr lang="en-US" sz="12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7</a:t>
            </a:fld>
            <a:r>
              <a:rPr lang="en-US"/>
              <a:t>/34</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a:xfrm>
            <a:off x="838200" y="1825625"/>
            <a:ext cx="10515600" cy="4667250"/>
          </a:xfrm>
        </p:spPr>
        <p:txBody>
          <a:bodyPr>
            <a:normAutofit/>
          </a:bodyPr>
          <a:lstStyle/>
          <a:p>
            <a:pPr marL="342900" indent="-342900" fontAlgn="base">
              <a:buFont typeface="Arial" panose="020B0604020202020204" pitchFamily="34" charset="0"/>
              <a:buChar char="•"/>
            </a:pPr>
            <a:r>
              <a:rPr lang="en-US" sz="2400" dirty="0"/>
              <a:t>Data </a:t>
            </a:r>
            <a:r>
              <a:rPr lang="en-US" sz="2400" dirty="0">
                <a:highlight>
                  <a:srgbClr val="FFFF00"/>
                </a:highlight>
              </a:rPr>
              <a:t>Transmission</a:t>
            </a:r>
          </a:p>
          <a:p>
            <a:pPr marL="800100" lvl="1" indent="-342900" fontAlgn="base">
              <a:lnSpc>
                <a:spcPct val="150000"/>
              </a:lnSpc>
              <a:buFont typeface="Arial" panose="020B0604020202020204" pitchFamily="34" charset="0"/>
              <a:buChar char="•"/>
            </a:pPr>
            <a:r>
              <a:rPr lang="en-US" sz="2200" dirty="0"/>
              <a:t>In UART, the mode of transmission </a:t>
            </a:r>
            <a:r>
              <a:rPr lang="en-US" sz="2200" dirty="0">
                <a:highlight>
                  <a:srgbClr val="FFFF00"/>
                </a:highlight>
              </a:rPr>
              <a:t>is in the form of a packet</a:t>
            </a:r>
            <a:r>
              <a:rPr lang="en-US" sz="2200" dirty="0"/>
              <a:t>. The piece that connects the transmitter and receiver includes the creation of serial packets and controls those physical hardware lines. A </a:t>
            </a:r>
            <a:r>
              <a:rPr lang="en-US" sz="2200" dirty="0">
                <a:highlight>
                  <a:srgbClr val="FFFF00"/>
                </a:highlight>
              </a:rPr>
              <a:t>packet</a:t>
            </a:r>
            <a:r>
              <a:rPr lang="en-US" sz="2200" dirty="0"/>
              <a:t> consists of a </a:t>
            </a:r>
            <a:r>
              <a:rPr lang="en-US" sz="2200" dirty="0">
                <a:highlight>
                  <a:srgbClr val="FFFF00"/>
                </a:highlight>
              </a:rPr>
              <a:t>start bit</a:t>
            </a:r>
            <a:r>
              <a:rPr lang="en-US" sz="2200" dirty="0"/>
              <a:t>, </a:t>
            </a:r>
            <a:r>
              <a:rPr lang="en-US" sz="2200" dirty="0">
                <a:highlight>
                  <a:srgbClr val="FFFF00"/>
                </a:highlight>
              </a:rPr>
              <a:t>data frame</a:t>
            </a:r>
            <a:r>
              <a:rPr lang="en-US" sz="2200" dirty="0"/>
              <a:t>, a </a:t>
            </a:r>
            <a:r>
              <a:rPr lang="en-US" sz="2200" dirty="0">
                <a:highlight>
                  <a:srgbClr val="FFFF00"/>
                </a:highlight>
              </a:rPr>
              <a:t>parity bit</a:t>
            </a:r>
            <a:r>
              <a:rPr lang="en-US" sz="2200" dirty="0"/>
              <a:t>, and </a:t>
            </a:r>
            <a:r>
              <a:rPr lang="en-US" sz="2200" dirty="0">
                <a:highlight>
                  <a:srgbClr val="FFFF00"/>
                </a:highlight>
              </a:rPr>
              <a:t>stop bits</a:t>
            </a:r>
            <a:r>
              <a:rPr lang="en-US" sz="2200" dirty="0"/>
              <a:t>.</a:t>
            </a:r>
          </a:p>
        </p:txBody>
      </p:sp>
      <p:pic>
        <p:nvPicPr>
          <p:cNvPr id="3074" name="Picture 2" descr="https://lh6.googleusercontent.com/fYAYke_oQYmK53PkebnauDuUfYkLB89WUFjH-tVsN2VSqdJiVk0GvBRLx770wMcWY7urzGprqeWtQg_YuxNDRyG-sCjhkSnoTYAe85vPp_86cqCWXNlhYd0FKXnIWNdDaa9MjnvIvP00AY00lWsXMSWDwXiX47M7_ptbko0QSlpvxDLsWaCYgvHsPXxrfYmxptKLL38dG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434755"/>
            <a:ext cx="5895975" cy="5715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8</a:t>
            </a:fld>
            <a:r>
              <a:rPr lang="en-US"/>
              <a:t>/34</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UART Communication Details</a:t>
            </a:r>
            <a:endParaRPr lang="fa-IR" dirty="0"/>
          </a:p>
        </p:txBody>
      </p:sp>
      <p:sp>
        <p:nvSpPr>
          <p:cNvPr id="7" name="Content Placeholder 2"/>
          <p:cNvSpPr>
            <a:spLocks noGrp="1"/>
          </p:cNvSpPr>
          <p:nvPr>
            <p:ph idx="1"/>
          </p:nvPr>
        </p:nvSpPr>
        <p:spPr>
          <a:xfrm>
            <a:off x="838200" y="1825625"/>
            <a:ext cx="10515600" cy="4351338"/>
          </a:xfrm>
        </p:spPr>
        <p:txBody>
          <a:bodyPr>
            <a:normAutofit/>
          </a:bodyPr>
          <a:lstStyle/>
          <a:p>
            <a:pPr marL="342900" indent="-342900" algn="just" fontAlgn="base">
              <a:buFont typeface="Arial" panose="020B0604020202020204" pitchFamily="34" charset="0"/>
              <a:buChar char="•"/>
            </a:pPr>
            <a:r>
              <a:rPr lang="en-US" sz="2400" dirty="0">
                <a:solidFill>
                  <a:srgbClr val="000000"/>
                </a:solidFill>
              </a:rPr>
              <a:t>START BIT</a:t>
            </a:r>
          </a:p>
          <a:p>
            <a:pPr marL="800100" lvl="1" indent="-342900" algn="just" fontAlgn="base">
              <a:lnSpc>
                <a:spcPct val="150000"/>
              </a:lnSpc>
              <a:buFont typeface="Arial" panose="020B0604020202020204" pitchFamily="34" charset="0"/>
              <a:buChar char="•"/>
            </a:pPr>
            <a:r>
              <a:rPr lang="en-US" sz="2200" dirty="0">
                <a:solidFill>
                  <a:srgbClr val="000000"/>
                </a:solidFill>
              </a:rPr>
              <a:t>The transmitting UART pulls the line from high to low for one clock cycle</a:t>
            </a:r>
          </a:p>
          <a:p>
            <a:pPr marL="800100" lvl="1" indent="-342900" algn="just" fontAlgn="base">
              <a:lnSpc>
                <a:spcPct val="150000"/>
              </a:lnSpc>
              <a:buFont typeface="Arial" panose="020B0604020202020204" pitchFamily="34" charset="0"/>
              <a:buChar char="•"/>
            </a:pPr>
            <a:r>
              <a:rPr lang="en-US" sz="2200" dirty="0">
                <a:solidFill>
                  <a:srgbClr val="000000"/>
                </a:solidFill>
              </a:rPr>
              <a:t>The UART data transmission line is normally held at a high voltage level when it’s not transmitting data. </a:t>
            </a:r>
            <a:r>
              <a:rPr lang="en-US" sz="2200" dirty="0">
                <a:solidFill>
                  <a:srgbClr val="000000"/>
                </a:solidFill>
                <a:highlight>
                  <a:srgbClr val="FFFF00"/>
                </a:highlight>
              </a:rPr>
              <a:t>To start the transfer of data, the transmitting UART pulls the transmission line from high to low for one (1) clock cycle</a:t>
            </a:r>
            <a:r>
              <a:rPr lang="en-US" sz="2200" dirty="0">
                <a:solidFill>
                  <a:srgbClr val="000000"/>
                </a:solidFill>
              </a:rPr>
              <a:t>. When the receiving UART detects the high-to-low voltage transition, </a:t>
            </a:r>
            <a:r>
              <a:rPr lang="en-US" sz="2200" dirty="0">
                <a:solidFill>
                  <a:srgbClr val="000000"/>
                </a:solidFill>
                <a:highlight>
                  <a:srgbClr val="FFFF00"/>
                </a:highlight>
              </a:rPr>
              <a:t>it begins reading the bits in the data frame at the baud rate frequency</a:t>
            </a:r>
          </a:p>
        </p:txBody>
      </p:sp>
      <p:pic>
        <p:nvPicPr>
          <p:cNvPr id="4098" name="Picture 2" descr="https://lh6.googleusercontent.com/Z8Xk3zWZ7Ed2I90ng4HIlbCiK6GbFz_eqR0dh8Mo9Xvc545K70grfsD6fybcPT5j5rDEeHrYM4eaNsRycnEHR0OAzlT_blFR3KMAXOlCiLIv-qhmVfDOs6rthf3DC5-Cbuh1YEOYT3-YH3pRxpXaOO4QS4oIR8MG4ZtUjI6pobIIgvf7jacdKwRp5ZOz4mdlInKV24hiI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616575"/>
            <a:ext cx="5638800" cy="6953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64249A16-1D3B-4D2A-828B-0F6032C90132}" type="slidenum">
              <a:rPr lang="en-US" smtClean="0"/>
              <a:pPr/>
              <a:t>9</a:t>
            </a:fld>
            <a:r>
              <a:rPr lang="en-US"/>
              <a:t>/34</a:t>
            </a:r>
            <a:endParaRPr lang="en-US" dirty="0"/>
          </a:p>
        </p:txBody>
      </p:sp>
    </p:spTree>
    <p:extLst>
      <p:ext uri="{BB962C8B-B14F-4D97-AF65-F5344CB8AC3E}">
        <p14:creationId xmlns:p14="http://schemas.microsoft.com/office/powerpoint/2010/main" val="296572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2414</Words>
  <Application>Microsoft Office PowerPoint</Application>
  <PresentationFormat>Widescreen</PresentationFormat>
  <Paragraphs>234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Maiandra GD</vt:lpstr>
      <vt:lpstr>Wingdings</vt:lpstr>
      <vt:lpstr>Office Theme</vt:lpstr>
      <vt:lpstr> Microprocessors  and  Assembly Language   Lecture 9    Hamed Farbeh farbeh@aut.ac.ir Fall 2022</vt:lpstr>
      <vt:lpstr>Copyright Notice</vt:lpstr>
      <vt:lpstr>Universal Asynchronous Receiver/Transmitter (UART)</vt:lpstr>
      <vt:lpstr>Introduction to UART</vt:lpstr>
      <vt:lpstr>Introduction to UART</vt:lpstr>
      <vt:lpstr>Basics of UART Communication</vt:lpstr>
      <vt:lpstr>UART Communication Details</vt:lpstr>
      <vt:lpstr>UART Communication Details</vt:lpstr>
      <vt:lpstr>UART Communication Details</vt:lpstr>
      <vt:lpstr>UART Communication Details</vt:lpstr>
      <vt:lpstr>UART Communication Details</vt:lpstr>
      <vt:lpstr>UART Communication Details</vt:lpstr>
      <vt:lpstr>UART Communication Details</vt:lpstr>
      <vt:lpstr>UART in SAM3X8E</vt:lpstr>
      <vt:lpstr>UART in SAM3X8E</vt:lpstr>
      <vt:lpstr>Baud Rate Generator in SAM3X8E</vt:lpstr>
      <vt:lpstr>Baud Rate Generator in SAM3X8E</vt:lpstr>
      <vt:lpstr>UART Receiver in SAM3X8E</vt:lpstr>
      <vt:lpstr>Start Detection and Data Sampling</vt:lpstr>
      <vt:lpstr>Start Detection and Data Sampling</vt:lpstr>
      <vt:lpstr>Receiver Ready</vt:lpstr>
      <vt:lpstr>Receiver Overrun</vt:lpstr>
      <vt:lpstr>Transmitter</vt:lpstr>
      <vt:lpstr>Transmitter Control</vt:lpstr>
      <vt:lpstr>Transmitter Control</vt:lpstr>
      <vt:lpstr>Transmitter Control</vt:lpstr>
      <vt:lpstr>Steps of UART Transmission(Summary)</vt:lpstr>
      <vt:lpstr>Steps of UART Transmission(Summary)</vt:lpstr>
      <vt:lpstr>UART Registers</vt:lpstr>
      <vt:lpstr>UART Registers</vt:lpstr>
      <vt:lpstr>UART Registers</vt:lpstr>
      <vt:lpstr>UART Registers</vt:lpstr>
      <vt:lpstr>UART Registers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amirfazel</cp:lastModifiedBy>
  <cp:revision>100</cp:revision>
  <dcterms:created xsi:type="dcterms:W3CDTF">2022-09-03T16:31:37Z</dcterms:created>
  <dcterms:modified xsi:type="dcterms:W3CDTF">2022-12-28T21:29:05Z</dcterms:modified>
</cp:coreProperties>
</file>