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1"/>
  </p:notesMasterIdLst>
  <p:sldIdLst>
    <p:sldId id="256" r:id="rId2"/>
    <p:sldId id="324" r:id="rId3"/>
    <p:sldId id="325" r:id="rId4"/>
    <p:sldId id="257" r:id="rId5"/>
    <p:sldId id="295" r:id="rId6"/>
    <p:sldId id="326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27" r:id="rId20"/>
    <p:sldId id="308" r:id="rId21"/>
    <p:sldId id="309" r:id="rId22"/>
    <p:sldId id="314" r:id="rId23"/>
    <p:sldId id="311" r:id="rId24"/>
    <p:sldId id="313" r:id="rId25"/>
    <p:sldId id="312" r:id="rId26"/>
    <p:sldId id="328" r:id="rId27"/>
    <p:sldId id="261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9" r:id="rId36"/>
    <p:sldId id="322" r:id="rId37"/>
    <p:sldId id="330" r:id="rId38"/>
    <p:sldId id="323" r:id="rId39"/>
    <p:sldId id="331" r:id="rId4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Georgia" panose="02040502050405020303" pitchFamily="18" charset="0"/>
      <p:regular r:id="rId48"/>
      <p:bold r:id="rId49"/>
      <p:italic r:id="rId50"/>
      <p:boldItalic r:id="rId51"/>
    </p:embeddedFont>
    <p:embeddedFont>
      <p:font typeface="Hind" panose="02000000000000000000" pitchFamily="2" charset="0"/>
      <p:regular r:id="rId52"/>
      <p:bold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E760F00-1129-49E5-9CA0-D40D387B6E0E}">
          <p14:sldIdLst>
            <p14:sldId id="256"/>
            <p14:sldId id="324"/>
            <p14:sldId id="325"/>
            <p14:sldId id="257"/>
            <p14:sldId id="295"/>
            <p14:sldId id="326"/>
            <p14:sldId id="296"/>
            <p14:sldId id="297"/>
          </p14:sldIdLst>
        </p14:section>
        <p14:section name="Untitled Section" id="{F685EBD7-0E54-452D-AF58-C7DA428C7A28}">
          <p14:sldIdLst>
            <p14:sldId id="298"/>
            <p14:sldId id="299"/>
            <p14:sldId id="300"/>
          </p14:sldIdLst>
        </p14:section>
        <p14:section name="Untitled Section" id="{9D63E9A6-EEA8-48CF-8ED8-3CF480C5FAA3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27"/>
            <p14:sldId id="308"/>
            <p14:sldId id="309"/>
            <p14:sldId id="314"/>
            <p14:sldId id="311"/>
            <p14:sldId id="313"/>
            <p14:sldId id="312"/>
            <p14:sldId id="328"/>
            <p14:sldId id="261"/>
            <p14:sldId id="315"/>
            <p14:sldId id="316"/>
            <p14:sldId id="317"/>
            <p14:sldId id="318"/>
            <p14:sldId id="319"/>
            <p14:sldId id="320"/>
            <p14:sldId id="321"/>
            <p14:sldId id="329"/>
            <p14:sldId id="322"/>
            <p14:sldId id="330"/>
            <p14:sldId id="323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89845-251B-450F-892F-AD4D11AD2FC3}">
  <a:tblStyle styleId="{25D89845-251B-450F-892F-AD4D11AD2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8B1F90-1BAB-4732-B098-FD1D01DD3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82740886919102"/>
          <c:y val="0.12326520529182441"/>
          <c:w val="0.8763801245108328"/>
          <c:h val="0.648547614243811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AdaBoost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0.82</c:v>
                </c:pt>
                <c:pt idx="1">
                  <c:v>0.86</c:v>
                </c:pt>
                <c:pt idx="2">
                  <c:v>0.88</c:v>
                </c:pt>
                <c:pt idx="3">
                  <c:v>0.89</c:v>
                </c:pt>
                <c:pt idx="4">
                  <c:v>0.89500000000000002</c:v>
                </c:pt>
                <c:pt idx="5">
                  <c:v>0.91</c:v>
                </c:pt>
                <c:pt idx="6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EC-4B18-AFB6-66E6E60336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0.87</c:v>
                </c:pt>
                <c:pt idx="1">
                  <c:v>0.89</c:v>
                </c:pt>
                <c:pt idx="2">
                  <c:v>0.89600000000000002</c:v>
                </c:pt>
                <c:pt idx="3">
                  <c:v>0.89700000000000002</c:v>
                </c:pt>
                <c:pt idx="4">
                  <c:v>0.9</c:v>
                </c:pt>
                <c:pt idx="5">
                  <c:v>0.92</c:v>
                </c:pt>
                <c:pt idx="6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EC-4B18-AFB6-66E6E60336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Color + AdaBoost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0.91</c:v>
                </c:pt>
                <c:pt idx="1">
                  <c:v>0.93</c:v>
                </c:pt>
                <c:pt idx="2">
                  <c:v>0.95</c:v>
                </c:pt>
                <c:pt idx="3">
                  <c:v>0.95799999999999996</c:v>
                </c:pt>
                <c:pt idx="4">
                  <c:v>0.95199999999999996</c:v>
                </c:pt>
                <c:pt idx="5">
                  <c:v>0.96</c:v>
                </c:pt>
                <c:pt idx="6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EC-4B18-AFB6-66E6E6033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5582639"/>
        <c:axId val="835583119"/>
      </c:lineChart>
      <c:catAx>
        <c:axId val="83558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583119"/>
        <c:crosses val="autoZero"/>
        <c:auto val="1"/>
        <c:lblAlgn val="ctr"/>
        <c:lblOffset val="100"/>
        <c:noMultiLvlLbl val="0"/>
      </c:catAx>
      <c:valAx>
        <c:axId val="83558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582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123192995659337"/>
          <c:y val="0.93235064380757471"/>
          <c:w val="0.55927492028179127"/>
          <c:h val="5.3693195679436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0.45178</cdr:x>
      <cdr:y>0.82522</cdr:y>
    </cdr:from>
    <cdr:to>
      <cdr:x>0.90896</cdr:x>
      <cdr:y>0.89319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7FB9D5E-4215-B483-7475-6E5F3E9DBDE7}"/>
            </a:ext>
          </a:extLst>
        </cdr:cNvPr>
        <cdr:cNvSpPr/>
      </cdr:nvSpPr>
      <cdr:spPr>
        <a:xfrm xmlns:a="http://schemas.openxmlformats.org/drawingml/2006/main">
          <a:off x="3036367" y="3754718"/>
          <a:ext cx="3072653" cy="3092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100" b="0" i="0" u="none" strike="noStrike" baseline="0" dirty="0">
              <a:latin typeface="MinionPro-Regular3"/>
            </a:rPr>
            <a:t>False Face Detection</a:t>
          </a: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360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4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50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76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3fb360a6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3fb360a6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6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3fb360a6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3fb360a6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07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3fb360a6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3fb360a6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31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3fb360a6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3fb360a6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82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3fb360a6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3fb360a6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76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93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063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51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52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36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135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12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17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50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658680" y="1134139"/>
            <a:ext cx="5254445" cy="2225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SA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تشخیص هویت با به</a:t>
            </a:r>
            <a:r>
              <a:rPr lang="fa-I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‌</a:t>
            </a:r>
            <a:r>
              <a:rPr lang="ar-SA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کا</a:t>
            </a:r>
            <a:r>
              <a:rPr lang="fa-I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‌ر</a:t>
            </a:r>
            <a:r>
              <a:rPr lang="ar-SA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گیری هوش مصنوعی و تشخیص عکس</a:t>
            </a:r>
            <a:endParaRPr lang="en-US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6F2224-4761-3D11-1980-8B2939B95890}"/>
              </a:ext>
            </a:extLst>
          </p:cNvPr>
          <p:cNvSpPr/>
          <p:nvPr/>
        </p:nvSpPr>
        <p:spPr>
          <a:xfrm>
            <a:off x="2707758" y="3430772"/>
            <a:ext cx="3452037" cy="1360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8023E-7615-E817-7E92-28A21595B060}"/>
              </a:ext>
            </a:extLst>
          </p:cNvPr>
          <p:cNvSpPr/>
          <p:nvPr/>
        </p:nvSpPr>
        <p:spPr>
          <a:xfrm>
            <a:off x="2970028" y="3377609"/>
            <a:ext cx="3189767" cy="14672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ارائه‌ای</a:t>
            </a:r>
            <a:r>
              <a:rPr lang="fa-I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از </a:t>
            </a:r>
            <a:r>
              <a:rPr lang="fa-I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امیرفاضل</a:t>
            </a:r>
            <a:r>
              <a:rPr lang="fa-I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کوزه‌گر</a:t>
            </a:r>
            <a:r>
              <a:rPr lang="fa-I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کالجی</a:t>
            </a:r>
            <a:endParaRPr lang="fa-I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r>
              <a:rPr lang="fa-I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استاد درس: دکتر صدیقی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217850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روش های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588D-1306-38D2-2521-EB7C88D5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6988" y="889865"/>
            <a:ext cx="2977800" cy="781069"/>
          </a:xfrm>
        </p:spPr>
        <p:txBody>
          <a:bodyPr/>
          <a:lstStyle/>
          <a:p>
            <a:pPr marL="76200" indent="0" algn="ctr" rtl="1">
              <a:buNone/>
            </a:pPr>
            <a:r>
              <a:rPr lang="en-US" sz="3600" i="1" dirty="0" err="1">
                <a:latin typeface="Arial Black" panose="020B0A04020102020204" pitchFamily="34" charset="0"/>
                <a:cs typeface="B Nazanin" panose="00000400000000000000" pitchFamily="2" charset="-78"/>
              </a:rPr>
              <a:t>DeepID</a:t>
            </a:r>
            <a:endParaRPr lang="en-US" sz="7200" i="1" dirty="0"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390146-E9A7-081E-52F4-EDBB8B7AAD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8195" y="1842976"/>
            <a:ext cx="6223754" cy="3082673"/>
          </a:xfrm>
        </p:spPr>
        <p:txBody>
          <a:bodyPr/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فرایند محاسبه</a:t>
            </a:r>
          </a:p>
          <a:p>
            <a:pPr lvl="1" algn="r" rtl="1"/>
            <a:r>
              <a:rPr lang="fa-IR" sz="1400" dirty="0">
                <a:cs typeface="B Nazanin" panose="00000400000000000000" pitchFamily="2" charset="-78"/>
              </a:rPr>
              <a:t>بعد از سومین لایه </a:t>
            </a:r>
            <a:r>
              <a:rPr lang="fa-IR" sz="1400" dirty="0" err="1">
                <a:cs typeface="B Nazanin" panose="00000400000000000000" pitchFamily="2" charset="-78"/>
              </a:rPr>
              <a:t>پیچشی</a:t>
            </a:r>
            <a:r>
              <a:rPr lang="fa-IR" sz="1400" dirty="0">
                <a:cs typeface="B Nazanin" panose="00000400000000000000" pitchFamily="2" charset="-78"/>
              </a:rPr>
              <a:t>، یک لایه </a:t>
            </a:r>
            <a:r>
              <a:rPr lang="fa-IR" sz="1400" dirty="0" err="1">
                <a:cs typeface="B Nazanin" panose="00000400000000000000" pitchFamily="2" charset="-78"/>
              </a:rPr>
              <a:t>ادغامی</a:t>
            </a:r>
            <a:r>
              <a:rPr lang="fa-IR" sz="1400" dirty="0">
                <a:cs typeface="B Nazanin" panose="00000400000000000000" pitchFamily="2" charset="-78"/>
              </a:rPr>
              <a:t> وجود دارد.</a:t>
            </a:r>
          </a:p>
          <a:p>
            <a:pPr lvl="1" algn="r" rtl="1"/>
            <a:r>
              <a:rPr lang="fa-IR" sz="1400" dirty="0">
                <a:cs typeface="B Nazanin" panose="00000400000000000000" pitchFamily="2" charset="-78"/>
              </a:rPr>
              <a:t>قبل از چهارمین لایه </a:t>
            </a:r>
            <a:r>
              <a:rPr lang="fa-IR" sz="1400" dirty="0" err="1">
                <a:cs typeface="B Nazanin" panose="00000400000000000000" pitchFamily="2" charset="-78"/>
              </a:rPr>
              <a:t>پیچشی</a:t>
            </a:r>
            <a:r>
              <a:rPr lang="fa-IR" sz="1400" dirty="0">
                <a:cs typeface="B Nazanin" panose="00000400000000000000" pitchFamily="2" charset="-78"/>
              </a:rPr>
              <a:t>، ساختاری پیاده سازی شده است که</a:t>
            </a:r>
          </a:p>
          <a:p>
            <a:pPr lvl="2" algn="r" rtl="1"/>
            <a:r>
              <a:rPr lang="fa-IR" sz="1400" dirty="0">
                <a:cs typeface="B Nazanin" panose="00000400000000000000" pitchFamily="2" charset="-78"/>
              </a:rPr>
              <a:t>مستقیما به این لایه وصل می شود</a:t>
            </a:r>
          </a:p>
          <a:p>
            <a:pPr lvl="2" algn="r" rtl="1"/>
            <a:r>
              <a:rPr lang="fa-IR" sz="1400" dirty="0">
                <a:cs typeface="B Nazanin" panose="00000400000000000000" pitchFamily="2" charset="-78"/>
              </a:rPr>
              <a:t>ویژگی </a:t>
            </a:r>
            <a:r>
              <a:rPr lang="fa-IR" sz="1400" dirty="0" err="1">
                <a:cs typeface="B Nazanin" panose="00000400000000000000" pitchFamily="2" charset="-78"/>
              </a:rPr>
              <a:t>هایی</a:t>
            </a:r>
            <a:r>
              <a:rPr lang="fa-IR" sz="1400" dirty="0">
                <a:cs typeface="B Nazanin" panose="00000400000000000000" pitchFamily="2" charset="-78"/>
              </a:rPr>
              <a:t> را شکل می دهد که مناسب طبقه بندی می باشند.</a:t>
            </a:r>
          </a:p>
          <a:p>
            <a:pPr lvl="1" algn="r" rtl="1"/>
            <a:r>
              <a:rPr lang="fa-IR" sz="1400" dirty="0">
                <a:cs typeface="B Nazanin" panose="00000400000000000000" pitchFamily="2" charset="-78"/>
              </a:rPr>
              <a:t>تصویر ورودی به دسته های متفاوتی مانند مقیاس، کانال، گستره، و ... تقسیم می شود</a:t>
            </a:r>
          </a:p>
          <a:p>
            <a:pPr marL="571500" lvl="1" indent="0" algn="r" rtl="1">
              <a:buNone/>
            </a:pPr>
            <a:endParaRPr lang="fa-IR" sz="1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15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56" y="196925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</a:t>
            </a:r>
            <a:r>
              <a:rPr lang="fa-IR" sz="2000" dirty="0" err="1">
                <a:cs typeface="B Nazanin" panose="00000400000000000000" pitchFamily="2" charset="-78"/>
              </a:rPr>
              <a:t>روش‌های</a:t>
            </a:r>
            <a:r>
              <a:rPr lang="fa-IR" sz="2000" dirty="0">
                <a:cs typeface="B Nazanin" panose="00000400000000000000" pitchFamily="2" charset="-78"/>
              </a:rPr>
              <a:t>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588D-1306-38D2-2521-EB7C88D5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530" y="1984330"/>
            <a:ext cx="5972100" cy="2764500"/>
          </a:xfrm>
        </p:spPr>
        <p:txBody>
          <a:bodyPr/>
          <a:lstStyle/>
          <a:p>
            <a:pPr marL="76200" indent="0" algn="ctr" rtl="1">
              <a:buNone/>
            </a:pPr>
            <a:r>
              <a:rPr lang="en-US" sz="4000" b="1" i="1" u="none" strike="noStrike" baseline="0" dirty="0">
                <a:latin typeface="+mj-lt"/>
              </a:rPr>
              <a:t>AdaBoost</a:t>
            </a:r>
            <a:endParaRPr lang="en-US" sz="4000" b="1" i="1" dirty="0"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604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</a:t>
            </a:r>
            <a:r>
              <a:rPr lang="fa-IR" sz="2000" dirty="0" err="1">
                <a:cs typeface="B Nazanin" panose="00000400000000000000" pitchFamily="2" charset="-78"/>
              </a:rPr>
              <a:t>روش‌های</a:t>
            </a:r>
            <a:r>
              <a:rPr lang="fa-IR" sz="2000" dirty="0">
                <a:cs typeface="B Nazanin" panose="00000400000000000000" pitchFamily="2" charset="-78"/>
              </a:rPr>
              <a:t>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588D-1306-38D2-2521-EB7C88D5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6960" y="633337"/>
            <a:ext cx="5801533" cy="1362315"/>
          </a:xfrm>
        </p:spPr>
        <p:txBody>
          <a:bodyPr/>
          <a:lstStyle/>
          <a:p>
            <a:pPr marL="76200" indent="0" algn="ctr" rtl="1">
              <a:buNone/>
            </a:pPr>
            <a:r>
              <a:rPr lang="en-US" sz="3200" b="1" i="1" u="none" strike="noStrike" baseline="0" dirty="0">
                <a:latin typeface="+mn-lt"/>
              </a:rPr>
              <a:t>AdaBoost</a:t>
            </a:r>
            <a:endParaRPr lang="en-US" sz="3200" b="1" i="1" dirty="0">
              <a:latin typeface="+mn-lt"/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A74EB0-7E07-D72A-ABAF-70EB0D679F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58850" y="1759375"/>
            <a:ext cx="6136010" cy="321870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فضای رنگی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فضای رنگی </a:t>
            </a:r>
            <a:r>
              <a:rPr lang="en-US" dirty="0">
                <a:cs typeface="B Nazanin" panose="00000400000000000000" pitchFamily="2" charset="-78"/>
              </a:rPr>
              <a:t>RGB</a:t>
            </a:r>
            <a:r>
              <a:rPr lang="fa-IR" dirty="0">
                <a:cs typeface="B Nazanin" panose="00000400000000000000" pitchFamily="2" charset="-78"/>
              </a:rPr>
              <a:t> بر اساس سه نور تک فام، ایجاد شده است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قرمز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سبز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آبی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محیط </a:t>
            </a:r>
            <a:r>
              <a:rPr lang="en-US" dirty="0">
                <a:cs typeface="B Nazanin" panose="00000400000000000000" pitchFamily="2" charset="-78"/>
              </a:rPr>
              <a:t>RGB</a:t>
            </a:r>
            <a:r>
              <a:rPr lang="fa-IR" dirty="0">
                <a:cs typeface="B Nazanin" panose="00000400000000000000" pitchFamily="2" charset="-78"/>
              </a:rPr>
              <a:t>، بر اساس مختصات </a:t>
            </a:r>
            <a:r>
              <a:rPr lang="fa-IR" dirty="0" err="1">
                <a:cs typeface="B Nazanin" panose="00000400000000000000" pitchFamily="2" charset="-78"/>
              </a:rPr>
              <a:t>کارتزینی</a:t>
            </a:r>
            <a:r>
              <a:rPr lang="fa-IR" dirty="0">
                <a:cs typeface="B Nazanin" panose="00000400000000000000" pitchFamily="2" charset="-78"/>
              </a:rPr>
              <a:t> عمل می کند.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سه محور از یک محیط سه بعدی که </a:t>
            </a:r>
            <a:r>
              <a:rPr lang="fa-IR" dirty="0" err="1">
                <a:cs typeface="B Nazanin" panose="00000400000000000000" pitchFamily="2" charset="-78"/>
              </a:rPr>
              <a:t>هرکدام</a:t>
            </a:r>
            <a:r>
              <a:rPr lang="fa-IR" dirty="0">
                <a:cs typeface="B Nazanin" panose="00000400000000000000" pitchFamily="2" charset="-78"/>
              </a:rPr>
              <a:t> به یک رنگ اصلی اشاره </a:t>
            </a:r>
            <a:r>
              <a:rPr lang="fa-IR" dirty="0" err="1">
                <a:cs typeface="B Nazanin" panose="00000400000000000000" pitchFamily="2" charset="-78"/>
              </a:rPr>
              <a:t>می‌کنند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lvl="1"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18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روش های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588D-1306-38D2-2521-EB7C88D5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0374" y="853850"/>
            <a:ext cx="5801533" cy="1362315"/>
          </a:xfrm>
        </p:spPr>
        <p:txBody>
          <a:bodyPr/>
          <a:lstStyle/>
          <a:p>
            <a:pPr marL="76200" indent="0" algn="ctr" rtl="1">
              <a:buNone/>
            </a:pPr>
            <a:r>
              <a:rPr lang="en-US" sz="2400" b="1" i="1" u="none" strike="noStrike" baseline="0" dirty="0">
                <a:latin typeface="MinionPro-It"/>
              </a:rPr>
              <a:t>AdaBoost</a:t>
            </a:r>
            <a:r>
              <a:rPr lang="en-US" sz="2400" b="1" i="1" u="none" strike="noStrike" baseline="0" dirty="0">
                <a:latin typeface="MinionPro-It"/>
                <a:cs typeface="B Nazanin" panose="00000400000000000000" pitchFamily="2" charset="-78"/>
              </a:rPr>
              <a:t> based on skin color segmentation</a:t>
            </a:r>
            <a:endParaRPr lang="en-US" sz="2400" b="1" i="1" dirty="0">
              <a:cs typeface="B Nazanin" panose="00000400000000000000" pitchFamily="2" charset="-78"/>
            </a:endParaRPr>
          </a:p>
          <a:p>
            <a:pPr marL="76200" indent="0" algn="ctr" rtl="1">
              <a:buNone/>
            </a:pPr>
            <a:endParaRPr lang="en-US" sz="2400" b="1" i="1" dirty="0"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0A74EB0-7E07-D72A-ABAF-70EB0D679F8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743712" y="1759375"/>
                <a:ext cx="6451148" cy="32187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>
                    <a:cs typeface="B Nazanin" panose="00000400000000000000" pitchFamily="2" charset="-78"/>
                  </a:rPr>
                  <a:t>فضای رنگی</a:t>
                </a:r>
                <a:endParaRPr lang="en-US" sz="1400" dirty="0">
                  <a:cs typeface="B Nazanin" panose="00000400000000000000" pitchFamily="2" charset="-78"/>
                </a:endParaRPr>
              </a:p>
              <a:p>
                <a:pPr lvl="1" algn="r" rtl="1">
                  <a:lnSpc>
                    <a:spcPct val="150000"/>
                  </a:lnSpc>
                </a:pPr>
                <a:r>
                  <a:rPr lang="fa-IR" sz="1400" dirty="0">
                    <a:cs typeface="B Nazanin" panose="00000400000000000000" pitchFamily="2" charset="-78"/>
                  </a:rPr>
                  <a:t>در فضای </a:t>
                </a:r>
                <a:r>
                  <a:rPr lang="en-US" sz="1400" dirty="0">
                    <a:cs typeface="B Nazanin" panose="00000400000000000000" pitchFamily="2" charset="-78"/>
                  </a:rPr>
                  <a:t>RGB</a:t>
                </a:r>
                <a:r>
                  <a:rPr lang="fa-IR" sz="1400" dirty="0">
                    <a:cs typeface="B Nazanin" panose="00000400000000000000" pitchFamily="2" charset="-78"/>
                  </a:rPr>
                  <a:t>، دو مقدار  </a:t>
                </a:r>
                <a:r>
                  <a:rPr lang="en-US" sz="1400" dirty="0">
                    <a:cs typeface="B Nazanin" panose="00000400000000000000" pitchFamily="2" charset="-78"/>
                  </a:rPr>
                  <a:t>[R1, G1, B1]</a:t>
                </a:r>
                <a:r>
                  <a:rPr lang="fa-IR" sz="1400" dirty="0">
                    <a:cs typeface="B Nazanin" panose="00000400000000000000" pitchFamily="2" charset="-78"/>
                  </a:rPr>
                  <a:t> و </a:t>
                </a:r>
                <a:r>
                  <a:rPr lang="en-US" sz="1400" dirty="0">
                    <a:cs typeface="B Nazanin" panose="00000400000000000000" pitchFamily="2" charset="-78"/>
                  </a:rPr>
                  <a:t>[R2, G2, B2]</a:t>
                </a:r>
                <a:r>
                  <a:rPr lang="fa-IR" sz="1400" dirty="0">
                    <a:cs typeface="B Nazanin" panose="00000400000000000000" pitchFamily="2" charset="-78"/>
                  </a:rPr>
                  <a:t> متناسب </a:t>
                </a:r>
                <a:r>
                  <a:rPr lang="fa-IR" sz="1400" dirty="0" err="1">
                    <a:cs typeface="B Nazanin" panose="00000400000000000000" pitchFamily="2" charset="-78"/>
                  </a:rPr>
                  <a:t>اند</a:t>
                </a:r>
                <a:r>
                  <a:rPr lang="fa-IR" sz="1400" dirty="0">
                    <a:cs typeface="B Nazanin" panose="00000400000000000000" pitchFamily="2" charset="-78"/>
                  </a:rPr>
                  <a:t> اگر:</a:t>
                </a:r>
              </a:p>
              <a:p>
                <a:pPr lvl="2"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𝐺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𝐺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𝐵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𝐵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</m:den>
                    </m:f>
                  </m:oMath>
                </a14:m>
                <a:endParaRPr lang="en-US" sz="1400" b="0" dirty="0">
                  <a:cs typeface="B Nazanin" panose="00000400000000000000" pitchFamily="2" charset="-78"/>
                </a:endParaRPr>
              </a:p>
              <a:p>
                <a:pPr lvl="1" algn="r" rtl="1">
                  <a:lnSpc>
                    <a:spcPct val="150000"/>
                  </a:lnSpc>
                </a:pPr>
                <a:r>
                  <a:rPr lang="fa-IR" sz="1400" dirty="0">
                    <a:cs typeface="B Nazanin" panose="00000400000000000000" pitchFamily="2" charset="-78"/>
                  </a:rPr>
                  <a:t>دو نقطه متناسب، دارای رنگ یکسان و روشنایی متفاوت </a:t>
                </a:r>
                <a:r>
                  <a:rPr lang="fa-IR" sz="1400" dirty="0" err="1">
                    <a:cs typeface="B Nazanin" panose="00000400000000000000" pitchFamily="2" charset="-78"/>
                  </a:rPr>
                  <a:t>اند</a:t>
                </a:r>
                <a:r>
                  <a:rPr lang="fa-IR" sz="1400" dirty="0">
                    <a:cs typeface="B Nazanin" panose="00000400000000000000" pitchFamily="2" charset="-78"/>
                  </a:rPr>
                  <a:t>.</a:t>
                </a:r>
              </a:p>
              <a:p>
                <a:pPr lvl="1" algn="r" rtl="1">
                  <a:lnSpc>
                    <a:spcPct val="150000"/>
                  </a:lnSpc>
                </a:pPr>
                <a:r>
                  <a:rPr lang="fa-IR" sz="1400" dirty="0">
                    <a:cs typeface="B Nazanin" panose="00000400000000000000" pitchFamily="2" charset="-78"/>
                  </a:rPr>
                  <a:t>با نرمال سازی، می توان فضای </a:t>
                </a:r>
                <a:r>
                  <a:rPr lang="en-US" sz="1400" dirty="0">
                    <a:cs typeface="B Nazanin" panose="00000400000000000000" pitchFamily="2" charset="-78"/>
                  </a:rPr>
                  <a:t>[r, g, b]</a:t>
                </a:r>
                <a:r>
                  <a:rPr lang="fa-IR" sz="1400" dirty="0">
                    <a:cs typeface="B Nazanin" panose="00000400000000000000" pitchFamily="2" charset="-78"/>
                  </a:rPr>
                  <a:t> جدید را به شکل زیر به دست آورد:</a:t>
                </a:r>
              </a:p>
              <a:p>
                <a:pPr marL="1097280" lvl="2"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𝐺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𝐵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 </m:t>
                            </m:r>
                          </m:e>
                          <m:sup/>
                        </m:sSup>
                      </m:den>
                    </m:f>
                  </m:oMath>
                </a14:m>
                <a:endParaRPr lang="en-US" sz="1400" dirty="0">
                  <a:cs typeface="B Nazanin" panose="00000400000000000000" pitchFamily="2" charset="-78"/>
                </a:endParaRPr>
              </a:p>
              <a:p>
                <a:pPr marL="1097280" lvl="2"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𝐺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𝐺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𝐵</m:t>
                            </m:r>
                          </m:e>
                          <m:sup/>
                        </m:sSup>
                      </m:den>
                    </m:f>
                  </m:oMath>
                </a14:m>
                <a:endParaRPr lang="fa-IR" sz="1400" dirty="0">
                  <a:cs typeface="B Nazanin" panose="00000400000000000000" pitchFamily="2" charset="-78"/>
                </a:endParaRPr>
              </a:p>
              <a:p>
                <a:pPr marL="1097280" lvl="2"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𝐵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𝐺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𝐵</m:t>
                            </m:r>
                          </m:e>
                          <m:sup/>
                        </m:sSup>
                      </m:den>
                    </m:f>
                  </m:oMath>
                </a14:m>
                <a:endParaRPr lang="en-US" sz="1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0A74EB0-7E07-D72A-ABAF-70EB0D679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743712" y="1759375"/>
                <a:ext cx="6451148" cy="3218700"/>
              </a:xfrm>
              <a:blipFill>
                <a:blip r:embed="rId2"/>
                <a:stretch>
                  <a:fillRect b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347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</a:t>
            </a:r>
            <a:r>
              <a:rPr lang="fa-IR" sz="2000" dirty="0" err="1">
                <a:cs typeface="B Nazanin" panose="00000400000000000000" pitchFamily="2" charset="-78"/>
              </a:rPr>
              <a:t>روش‌های</a:t>
            </a:r>
            <a:r>
              <a:rPr lang="fa-IR" sz="2000" dirty="0">
                <a:cs typeface="B Nazanin" panose="00000400000000000000" pitchFamily="2" charset="-78"/>
              </a:rPr>
              <a:t>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588D-1306-38D2-2521-EB7C88D5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0374" y="853851"/>
            <a:ext cx="5801533" cy="636000"/>
          </a:xfrm>
        </p:spPr>
        <p:txBody>
          <a:bodyPr/>
          <a:lstStyle/>
          <a:p>
            <a:pPr marL="76200" indent="0" algn="ctr" rtl="1">
              <a:buNone/>
            </a:pPr>
            <a:r>
              <a:rPr lang="en-US" sz="24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fa-IR" sz="24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b="1" i="1" u="none" strike="noStrike" baseline="0" dirty="0">
                <a:latin typeface="MinionPro-It"/>
                <a:cs typeface="B Nazanin" panose="00000400000000000000" pitchFamily="2" charset="-78"/>
              </a:rPr>
              <a:t> بر اساس قطعه بندی رنگ پوست</a:t>
            </a:r>
            <a:endParaRPr lang="en-US" sz="2400" b="1" i="1" dirty="0">
              <a:cs typeface="B Nazanin" panose="00000400000000000000" pitchFamily="2" charset="-78"/>
            </a:endParaRPr>
          </a:p>
          <a:p>
            <a:pPr marL="76200" indent="0" algn="ctr" rtl="1">
              <a:buNone/>
            </a:pPr>
            <a:endParaRPr lang="en-US" sz="2400" b="1" i="1" dirty="0"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A74EB0-7E07-D72A-ABAF-70EB0D679F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3712" y="1403498"/>
            <a:ext cx="6451148" cy="3574577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1400" dirty="0" err="1">
                <a:cs typeface="B Nazanin" panose="00000400000000000000" pitchFamily="2" charset="-78"/>
              </a:rPr>
              <a:t>قطعه‌بندی</a:t>
            </a:r>
            <a:r>
              <a:rPr lang="fa-IR" sz="1400" dirty="0">
                <a:cs typeface="B Nazanin" panose="00000400000000000000" pitchFamily="2" charset="-78"/>
              </a:rPr>
              <a:t> بر اساس رنگ پوست</a:t>
            </a:r>
          </a:p>
          <a:p>
            <a:pPr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از فضای </a:t>
            </a:r>
            <a:r>
              <a:rPr lang="en-US" sz="1400" dirty="0" err="1">
                <a:cs typeface="B Nazanin" panose="00000400000000000000" pitchFamily="2" charset="-78"/>
              </a:rPr>
              <a:t>YCrCb</a:t>
            </a:r>
            <a:r>
              <a:rPr lang="fa-IR" sz="1400" dirty="0">
                <a:cs typeface="B Nazanin" panose="00000400000000000000" pitchFamily="2" charset="-78"/>
              </a:rPr>
              <a:t> استفاده </a:t>
            </a:r>
            <a:r>
              <a:rPr lang="fa-IR" sz="1400" dirty="0" err="1">
                <a:cs typeface="B Nazanin" panose="00000400000000000000" pitchFamily="2" charset="-78"/>
              </a:rPr>
              <a:t>می‌کنیم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  <a:p>
            <a:pPr lvl="1" algn="r" rtl="1">
              <a:lnSpc>
                <a:spcPct val="150000"/>
              </a:lnSpc>
            </a:pPr>
            <a:r>
              <a:rPr lang="en-US" sz="1400" dirty="0">
                <a:cs typeface="B Nazanin" panose="00000400000000000000" pitchFamily="2" charset="-78"/>
              </a:rPr>
              <a:t>Y</a:t>
            </a:r>
            <a:r>
              <a:rPr lang="fa-IR" sz="1400" dirty="0">
                <a:cs typeface="B Nazanin" panose="00000400000000000000" pitchFamily="2" charset="-78"/>
              </a:rPr>
              <a:t>، درخشندگی یا </a:t>
            </a:r>
            <a:r>
              <a:rPr lang="fa-IR" sz="1400" dirty="0" err="1">
                <a:cs typeface="B Nazanin" panose="00000400000000000000" pitchFamily="2" charset="-78"/>
              </a:rPr>
              <a:t>مولفه</a:t>
            </a:r>
            <a:r>
              <a:rPr lang="fa-IR" sz="1400" dirty="0">
                <a:cs typeface="B Nazanin" panose="00000400000000000000" pitchFamily="2" charset="-78"/>
              </a:rPr>
              <a:t> درخشندگی که پس از تصحیح گاما از </a:t>
            </a:r>
            <a:r>
              <a:rPr lang="en-US" sz="1400" dirty="0">
                <a:cs typeface="B Nazanin" panose="00000400000000000000" pitchFamily="2" charset="-78"/>
              </a:rPr>
              <a:t>RGB</a:t>
            </a:r>
            <a:r>
              <a:rPr lang="fa-IR" sz="1400" dirty="0">
                <a:cs typeface="B Nazanin" panose="00000400000000000000" pitchFamily="2" charset="-78"/>
              </a:rPr>
              <a:t> به دست </a:t>
            </a:r>
            <a:r>
              <a:rPr lang="fa-IR" sz="1400" dirty="0" err="1">
                <a:cs typeface="B Nazanin" panose="00000400000000000000" pitchFamily="2" charset="-78"/>
              </a:rPr>
              <a:t>می‌آوریم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  <a:p>
            <a:pPr lvl="1" algn="r" rtl="1">
              <a:lnSpc>
                <a:spcPct val="150000"/>
              </a:lnSpc>
            </a:pPr>
            <a:r>
              <a:rPr lang="en-US" sz="1400" dirty="0">
                <a:cs typeface="B Nazanin" panose="00000400000000000000" pitchFamily="2" charset="-78"/>
              </a:rPr>
              <a:t>Cr</a:t>
            </a:r>
            <a:r>
              <a:rPr lang="fa-IR" sz="1400" dirty="0">
                <a:cs typeface="B Nazanin" panose="00000400000000000000" pitchFamily="2" charset="-78"/>
              </a:rPr>
              <a:t>، فاصله قرمز از </a:t>
            </a:r>
            <a:r>
              <a:rPr lang="fa-IR" sz="1400" dirty="0" err="1">
                <a:cs typeface="B Nazanin" panose="00000400000000000000" pitchFamily="2" charset="-78"/>
              </a:rPr>
              <a:t>مولفه</a:t>
            </a:r>
            <a:r>
              <a:rPr lang="fa-IR" sz="1400" dirty="0">
                <a:cs typeface="B Nazanin" panose="00000400000000000000" pitchFamily="2" charset="-78"/>
              </a:rPr>
              <a:t> درخشندگی</a:t>
            </a:r>
          </a:p>
          <a:p>
            <a:pPr lvl="1" algn="r" rtl="1">
              <a:lnSpc>
                <a:spcPct val="150000"/>
              </a:lnSpc>
            </a:pPr>
            <a:r>
              <a:rPr lang="en-US" sz="1400" dirty="0" err="1">
                <a:cs typeface="B Nazanin" panose="00000400000000000000" pitchFamily="2" charset="-78"/>
              </a:rPr>
              <a:t>Cb</a:t>
            </a:r>
            <a:r>
              <a:rPr lang="fa-IR" sz="1400" dirty="0">
                <a:cs typeface="B Nazanin" panose="00000400000000000000" pitchFamily="2" charset="-78"/>
              </a:rPr>
              <a:t>، فاصله آبی از </a:t>
            </a:r>
            <a:r>
              <a:rPr lang="fa-IR" sz="1400" dirty="0" err="1">
                <a:cs typeface="B Nazanin" panose="00000400000000000000" pitchFamily="2" charset="-78"/>
              </a:rPr>
              <a:t>مولفه</a:t>
            </a:r>
            <a:r>
              <a:rPr lang="fa-IR" sz="1400" dirty="0">
                <a:cs typeface="B Nazanin" panose="00000400000000000000" pitchFamily="2" charset="-78"/>
              </a:rPr>
              <a:t> درخشندگی</a:t>
            </a:r>
          </a:p>
          <a:p>
            <a:pPr lvl="1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مبنایی برای قطعه بندی بر اساس رنگ پوست فراهم </a:t>
            </a:r>
            <a:r>
              <a:rPr lang="fa-IR" sz="1400" dirty="0" err="1">
                <a:cs typeface="B Nazanin" panose="00000400000000000000" pitchFamily="2" charset="-78"/>
              </a:rPr>
              <a:t>می‌آورد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  <a:p>
            <a:pPr lvl="1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با استفاده تبدیل خطی، </a:t>
            </a:r>
            <a:r>
              <a:rPr lang="fa-IR" sz="1400" dirty="0" err="1">
                <a:cs typeface="B Nazanin" panose="00000400000000000000" pitchFamily="2" charset="-78"/>
              </a:rPr>
              <a:t>می‌توان</a:t>
            </a:r>
            <a:r>
              <a:rPr lang="fa-IR" sz="1400" dirty="0">
                <a:cs typeface="B Nazanin" panose="00000400000000000000" pitchFamily="2" charset="-78"/>
              </a:rPr>
              <a:t> از </a:t>
            </a:r>
            <a:r>
              <a:rPr lang="en-US" sz="1400" dirty="0">
                <a:cs typeface="B Nazanin" panose="00000400000000000000" pitchFamily="2" charset="-78"/>
              </a:rPr>
              <a:t>RGB</a:t>
            </a:r>
            <a:r>
              <a:rPr lang="fa-IR" sz="1400" dirty="0">
                <a:cs typeface="B Nazanin" panose="00000400000000000000" pitchFamily="2" charset="-78"/>
              </a:rPr>
              <a:t> به </a:t>
            </a:r>
            <a:r>
              <a:rPr lang="en-US" sz="1400" dirty="0" err="1">
                <a:cs typeface="B Nazanin" panose="00000400000000000000" pitchFamily="2" charset="-78"/>
              </a:rPr>
              <a:t>YCrCb</a:t>
            </a:r>
            <a:r>
              <a:rPr lang="fa-IR" sz="1400" dirty="0">
                <a:cs typeface="B Nazanin" panose="00000400000000000000" pitchFamily="2" charset="-78"/>
              </a:rPr>
              <a:t> رسید</a:t>
            </a:r>
            <a:r>
              <a:rPr lang="en-US" sz="1400" dirty="0">
                <a:cs typeface="B Nazanin" panose="00000400000000000000" pitchFamily="2" charset="-78"/>
              </a:rPr>
              <a:t>.</a:t>
            </a:r>
          </a:p>
          <a:p>
            <a:pPr lvl="2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آسان و سریع است.</a:t>
            </a:r>
          </a:p>
          <a:p>
            <a:pPr lvl="1" algn="r" rtl="1">
              <a:lnSpc>
                <a:spcPct val="150000"/>
              </a:lnSpc>
            </a:pPr>
            <a:r>
              <a:rPr lang="fa-IR" sz="1400" dirty="0" err="1">
                <a:cs typeface="B Nazanin" panose="00000400000000000000" pitchFamily="2" charset="-78"/>
              </a:rPr>
              <a:t>قطعه‌بندی</a:t>
            </a:r>
            <a:r>
              <a:rPr lang="fa-IR" sz="1400" dirty="0">
                <a:cs typeface="B Nazanin" panose="00000400000000000000" pitchFamily="2" charset="-78"/>
              </a:rPr>
              <a:t> با استفاده از دو </a:t>
            </a:r>
            <a:r>
              <a:rPr lang="fa-IR" sz="1400" dirty="0" err="1">
                <a:cs typeface="B Nazanin" panose="00000400000000000000" pitchFamily="2" charset="-78"/>
              </a:rPr>
              <a:t>مولفه</a:t>
            </a:r>
            <a:r>
              <a:rPr lang="fa-IR" sz="1400" dirty="0">
                <a:cs typeface="B Nazanin" panose="00000400000000000000" pitchFamily="2" charset="-78"/>
              </a:rPr>
              <a:t> </a:t>
            </a:r>
            <a:r>
              <a:rPr lang="en-US" sz="1400" dirty="0">
                <a:cs typeface="B Nazanin" panose="00000400000000000000" pitchFamily="2" charset="-78"/>
              </a:rPr>
              <a:t>Cr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 err="1">
                <a:cs typeface="B Nazanin" panose="00000400000000000000" pitchFamily="2" charset="-78"/>
              </a:rPr>
              <a:t>Cb</a:t>
            </a:r>
            <a:r>
              <a:rPr lang="fa-IR" sz="1400" dirty="0">
                <a:cs typeface="B Nazanin" panose="00000400000000000000" pitchFamily="2" charset="-78"/>
              </a:rPr>
              <a:t> انجام </a:t>
            </a:r>
            <a:r>
              <a:rPr lang="fa-IR" sz="1400" dirty="0" err="1">
                <a:cs typeface="B Nazanin" panose="00000400000000000000" pitchFamily="2" charset="-78"/>
              </a:rPr>
              <a:t>می‌گیرد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  <a:p>
            <a:pPr lvl="1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در ادامه فرایند، </a:t>
            </a:r>
            <a:r>
              <a:rPr lang="fa-IR" sz="1400" dirty="0" err="1">
                <a:cs typeface="B Nazanin" panose="00000400000000000000" pitchFamily="2" charset="-78"/>
              </a:rPr>
              <a:t>مولفه</a:t>
            </a:r>
            <a:r>
              <a:rPr lang="fa-IR" sz="1400" dirty="0">
                <a:cs typeface="B Nazanin" panose="00000400000000000000" pitchFamily="2" charset="-78"/>
              </a:rPr>
              <a:t> </a:t>
            </a:r>
            <a:r>
              <a:rPr lang="en-US" sz="1400" dirty="0">
                <a:cs typeface="B Nazanin" panose="00000400000000000000" pitchFamily="2" charset="-78"/>
              </a:rPr>
              <a:t>Y </a:t>
            </a:r>
            <a:r>
              <a:rPr lang="fa-IR" sz="1400" dirty="0">
                <a:cs typeface="B Nazanin" panose="00000400000000000000" pitchFamily="2" charset="-78"/>
              </a:rPr>
              <a:t> حذف </a:t>
            </a:r>
            <a:r>
              <a:rPr lang="fa-IR" sz="1400" dirty="0" err="1">
                <a:cs typeface="B Nazanin" panose="00000400000000000000" pitchFamily="2" charset="-78"/>
              </a:rPr>
              <a:t>می‌شود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  <a:endParaRPr lang="en-US" sz="1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29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روش های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A74EB0-7E07-D72A-ABAF-70EB0D679F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3712" y="1403498"/>
            <a:ext cx="6451148" cy="3574577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قطعه بندی بر اساس رنگ پوست</a:t>
            </a:r>
          </a:p>
          <a:p>
            <a:pPr algn="r" rtl="1">
              <a:lnSpc>
                <a:spcPct val="150000"/>
              </a:lnSpc>
            </a:pPr>
            <a:endParaRPr lang="fa-IR" sz="1400" dirty="0"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داده مورد استفاده</a:t>
            </a:r>
          </a:p>
          <a:p>
            <a:pPr lvl="2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3000 نمونه صورت</a:t>
            </a:r>
          </a:p>
          <a:p>
            <a:pPr lvl="2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با اندازه 24*24</a:t>
            </a:r>
          </a:p>
          <a:p>
            <a:pPr lvl="2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شامل حدود 700 نمونه چهره چند </a:t>
            </a:r>
            <a:r>
              <a:rPr lang="fa-IR" sz="1400" dirty="0" err="1">
                <a:cs typeface="B Nazanin" panose="00000400000000000000" pitchFamily="2" charset="-78"/>
              </a:rPr>
              <a:t>حالته</a:t>
            </a:r>
            <a:endParaRPr lang="fa-IR" sz="1400" dirty="0"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</a:pPr>
            <a:endParaRPr lang="en-US" sz="1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73CD49-B1F2-A1A9-7EB0-7DB52B3A35A8}"/>
              </a:ext>
            </a:extLst>
          </p:cNvPr>
          <p:cNvSpPr txBox="1">
            <a:spLocks/>
          </p:cNvSpPr>
          <p:nvPr/>
        </p:nvSpPr>
        <p:spPr>
          <a:xfrm>
            <a:off x="1305915" y="767498"/>
            <a:ext cx="580153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76200" indent="0" algn="ctr" rtl="1">
              <a:buFont typeface="Hind"/>
              <a:buNone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fa-I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b="1" i="1" dirty="0">
                <a:latin typeface="MinionPro-It"/>
                <a:cs typeface="B Nazanin" panose="00000400000000000000" pitchFamily="2" charset="-78"/>
              </a:rPr>
              <a:t> بر اساس قطعه بندی رنگ پوست</a:t>
            </a:r>
            <a:endParaRPr lang="en-US" sz="2400" b="1" i="1" dirty="0">
              <a:cs typeface="B Nazanin" panose="00000400000000000000" pitchFamily="2" charset="-78"/>
            </a:endParaRPr>
          </a:p>
          <a:p>
            <a:pPr marL="76200" indent="0" algn="ctr" rtl="1">
              <a:buFont typeface="Hind"/>
              <a:buNone/>
            </a:pPr>
            <a:endParaRPr lang="en-US" sz="2400" b="1" i="1" dirty="0"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20DD10-AAB1-086D-56BB-A41F9159C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Google Shape;297;p27"/>
          <p:cNvGraphicFramePr/>
          <p:nvPr>
            <p:extLst>
              <p:ext uri="{D42A27DB-BD31-4B8C-83A1-F6EECF244321}">
                <p14:modId xmlns:p14="http://schemas.microsoft.com/office/powerpoint/2010/main" val="2990579139"/>
              </p:ext>
            </p:extLst>
          </p:nvPr>
        </p:nvGraphicFramePr>
        <p:xfrm>
          <a:off x="719418" y="1737981"/>
          <a:ext cx="6851278" cy="2371985"/>
        </p:xfrm>
        <a:graphic>
          <a:graphicData uri="http://schemas.openxmlformats.org/drawingml/2006/table">
            <a:tbl>
              <a:tblPr>
                <a:noFill/>
                <a:tableStyleId>{25D89845-251B-450F-892F-AD4D11AD2FC3}</a:tableStyleId>
              </a:tblPr>
              <a:tblGrid>
                <a:gridCol w="97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54">
                  <a:extLst>
                    <a:ext uri="{9D8B030D-6E8A-4147-A177-3AD203B41FA5}">
                      <a16:colId xmlns:a16="http://schemas.microsoft.com/office/drawing/2014/main" val="1556097892"/>
                    </a:ext>
                  </a:extLst>
                </a:gridCol>
                <a:gridCol w="978754">
                  <a:extLst>
                    <a:ext uri="{9D8B030D-6E8A-4147-A177-3AD203B41FA5}">
                      <a16:colId xmlns:a16="http://schemas.microsoft.com/office/drawing/2014/main" val="1955330075"/>
                    </a:ext>
                  </a:extLst>
                </a:gridCol>
                <a:gridCol w="978754">
                  <a:extLst>
                    <a:ext uri="{9D8B030D-6E8A-4147-A177-3AD203B41FA5}">
                      <a16:colId xmlns:a16="http://schemas.microsoft.com/office/drawing/2014/main" val="2205955651"/>
                    </a:ext>
                  </a:extLst>
                </a:gridCol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Detection method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F</a:t>
                      </a: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ace number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F</a:t>
                      </a: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ace detection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M</a:t>
                      </a: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issing face detection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Detection rate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False detection window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False detection rate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AdaBoost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300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275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25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0.917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29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0.097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Color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300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275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28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0.907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14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0.047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Color + AdaBoost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300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287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13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0.957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05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0.053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FB879-35AD-C3B3-BDE3-6005D3FE9197}"/>
              </a:ext>
            </a:extLst>
          </p:cNvPr>
          <p:cNvSpPr/>
          <p:nvPr/>
        </p:nvSpPr>
        <p:spPr>
          <a:xfrm>
            <a:off x="3381935" y="4109966"/>
            <a:ext cx="1519518" cy="681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C1F4-68B4-4EEC-7FCE-E9D24DF2F5F3}"/>
              </a:ext>
            </a:extLst>
          </p:cNvPr>
          <p:cNvSpPr txBox="1">
            <a:spLocks/>
          </p:cNvSpPr>
          <p:nvPr/>
        </p:nvSpPr>
        <p:spPr>
          <a:xfrm>
            <a:off x="1240927" y="233989"/>
            <a:ext cx="580153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76200" indent="0" algn="ctr" rtl="1">
              <a:buFont typeface="Hind"/>
              <a:buNone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fa-I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b="1" i="1" dirty="0">
                <a:latin typeface="MinionPro-It"/>
                <a:cs typeface="B Nazanin" panose="00000400000000000000" pitchFamily="2" charset="-78"/>
              </a:rPr>
              <a:t> بر اساس قطعه بندی رنگ پوست</a:t>
            </a:r>
            <a:endParaRPr lang="en-US" sz="2400" b="1" i="1" dirty="0">
              <a:cs typeface="B Nazanin" panose="00000400000000000000" pitchFamily="2" charset="-78"/>
            </a:endParaRPr>
          </a:p>
          <a:p>
            <a:pPr marL="76200" indent="0" algn="ctr" rtl="1">
              <a:buFont typeface="Hind"/>
              <a:buNone/>
            </a:pPr>
            <a:endParaRPr lang="en-US" sz="2400" b="1" i="1" dirty="0"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083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D75C966-DB56-D11F-B822-7F907F1BDD60}"/>
              </a:ext>
            </a:extLst>
          </p:cNvPr>
          <p:cNvSpPr txBox="1">
            <a:spLocks/>
          </p:cNvSpPr>
          <p:nvPr/>
        </p:nvSpPr>
        <p:spPr>
          <a:xfrm>
            <a:off x="459670" y="352377"/>
            <a:ext cx="6851278" cy="7936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ctr" rtl="1"/>
            <a:r>
              <a:rPr lang="en-US" sz="2400" b="1" i="1" dirty="0">
                <a:solidFill>
                  <a:schemeClr val="tx1"/>
                </a:solidFill>
                <a:latin typeface="+mn-lt"/>
              </a:rPr>
              <a:t>AdaBoost</a:t>
            </a:r>
            <a:r>
              <a:rPr lang="en-US" sz="2400" b="1" i="1" dirty="0">
                <a:solidFill>
                  <a:schemeClr val="tx1"/>
                </a:solidFill>
                <a:latin typeface="+mn-lt"/>
                <a:cs typeface="B Nazanin" panose="00000400000000000000" pitchFamily="2" charset="-78"/>
              </a:rPr>
              <a:t> based on skin color segmentation</a:t>
            </a:r>
          </a:p>
          <a:p>
            <a:pPr marL="76200" algn="ctr" rtl="1"/>
            <a:endParaRPr lang="en-US" sz="2400" b="1" i="1" dirty="0">
              <a:solidFill>
                <a:schemeClr val="tx1"/>
              </a:solidFill>
              <a:latin typeface="+mn-lt"/>
              <a:cs typeface="B Nazanin" panose="00000400000000000000" pitchFamily="2" charset="-78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070283-EB4E-A9DF-D762-F077C33B3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27033"/>
              </p:ext>
            </p:extLst>
          </p:nvPr>
        </p:nvGraphicFramePr>
        <p:xfrm>
          <a:off x="816214" y="428113"/>
          <a:ext cx="6720861" cy="454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C28FCB9-C2C0-046E-C506-0E0138D6D817}"/>
              </a:ext>
            </a:extLst>
          </p:cNvPr>
          <p:cNvSpPr/>
          <p:nvPr/>
        </p:nvSpPr>
        <p:spPr>
          <a:xfrm rot="16200000">
            <a:off x="-246060" y="2167091"/>
            <a:ext cx="2129981" cy="2393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latin typeface="MinionPro-Regular3"/>
              </a:rPr>
              <a:t>False Detection Rate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021EF-383E-AEC9-3C8C-2AB71B2DB4EC}"/>
              </a:ext>
            </a:extLst>
          </p:cNvPr>
          <p:cNvSpPr/>
          <p:nvPr/>
        </p:nvSpPr>
        <p:spPr>
          <a:xfrm>
            <a:off x="6273053" y="4498041"/>
            <a:ext cx="880782" cy="4800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073499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158AB9-B488-ADB2-D3EB-DF05C73B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نتیجه گیری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E89BB-6426-4E6C-A85D-5031C40F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744" y="1650548"/>
            <a:ext cx="6405204" cy="3492952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ترکیب </a:t>
            </a:r>
            <a:r>
              <a:rPr lang="en-US" dirty="0">
                <a:cs typeface="B Nazanin" panose="00000400000000000000" pitchFamily="2" charset="-78"/>
              </a:rPr>
              <a:t>AdaBoost</a:t>
            </a:r>
            <a:r>
              <a:rPr lang="fa-IR" dirty="0">
                <a:cs typeface="B Nazanin" panose="00000400000000000000" pitchFamily="2" charset="-78"/>
              </a:rPr>
              <a:t> و ویژگی رنگ پوست، </a:t>
            </a:r>
            <a:r>
              <a:rPr lang="fa-IR" dirty="0" err="1">
                <a:cs typeface="B Nazanin" panose="00000400000000000000" pitchFamily="2" charset="-78"/>
              </a:rPr>
              <a:t>پس‌زمینه</a:t>
            </a:r>
            <a:r>
              <a:rPr lang="fa-IR" dirty="0">
                <a:cs typeface="B Nazanin" panose="00000400000000000000" pitchFamily="2" charset="-78"/>
              </a:rPr>
              <a:t> پیچیده چهره انسان را در تصاویر خاکستری حذف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تحت تاثیر نور قرار گرفتن تصاویر، نرخ خطا در تشخیص را افزایش </a:t>
            </a:r>
            <a:r>
              <a:rPr lang="fa-IR" dirty="0" err="1">
                <a:cs typeface="B Nazanin" panose="00000400000000000000" pitchFamily="2" charset="-78"/>
              </a:rPr>
              <a:t>می‌دهد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به طور کلی، رویکرد ترکیبی موثر تر واقع شده و میزان خطا را کاهش </a:t>
            </a:r>
            <a:r>
              <a:rPr lang="fa-IR" dirty="0" err="1">
                <a:cs typeface="B Nazanin" panose="00000400000000000000" pitchFamily="2" charset="-78"/>
              </a:rPr>
              <a:t>می‌دهد</a:t>
            </a:r>
            <a:r>
              <a:rPr lang="fa-IR" dirty="0">
                <a:cs typeface="B Nazanin" panose="00000400000000000000" pitchFamily="2" charset="-78"/>
              </a:rPr>
              <a:t> اگر تصاویر نمونه در شرایط نوری ضعیفی نباشند.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5F1330D-C43E-8E42-266C-A6FFD2BD4983}"/>
              </a:ext>
            </a:extLst>
          </p:cNvPr>
          <p:cNvSpPr txBox="1">
            <a:spLocks/>
          </p:cNvSpPr>
          <p:nvPr/>
        </p:nvSpPr>
        <p:spPr>
          <a:xfrm>
            <a:off x="1292468" y="276850"/>
            <a:ext cx="5801533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›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Hind"/>
              <a:buChar char="»"/>
              <a:defRPr sz="18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76200" indent="0" algn="ctr" rtl="1">
              <a:buFont typeface="Hind"/>
              <a:buNone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fa-I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b="1" i="1" dirty="0">
                <a:latin typeface="MinionPro-It"/>
                <a:cs typeface="B Nazanin" panose="00000400000000000000" pitchFamily="2" charset="-78"/>
              </a:rPr>
              <a:t> بر اساس قطعه بندی رنگ پوست</a:t>
            </a:r>
            <a:endParaRPr lang="en-US" sz="2400" b="1" i="1" dirty="0">
              <a:cs typeface="B Nazanin" panose="00000400000000000000" pitchFamily="2" charset="-78"/>
            </a:endParaRPr>
          </a:p>
          <a:p>
            <a:pPr marL="76200" indent="0" algn="ctr" rtl="1">
              <a:buFont typeface="Hind"/>
              <a:buNone/>
            </a:pPr>
            <a:endParaRPr lang="en-US" sz="2400" b="1" i="1" dirty="0"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180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677517" y="515825"/>
            <a:ext cx="5972175" cy="63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فهرست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98" name="Google Shape;498;p42"/>
          <p:cNvSpPr/>
          <p:nvPr/>
        </p:nvSpPr>
        <p:spPr>
          <a:xfrm rot="10800000" flipH="1">
            <a:off x="-1" y="2740381"/>
            <a:ext cx="9144001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 flipH="1">
            <a:off x="-1" y="2690225"/>
            <a:ext cx="9143875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6883092" y="2167678"/>
            <a:ext cx="334744" cy="334744"/>
            <a:chOff x="1855667" y="1772729"/>
            <a:chExt cx="334744" cy="334744"/>
          </a:xfrm>
          <a:solidFill>
            <a:schemeClr val="bg2">
              <a:lumMod val="50000"/>
            </a:schemeClr>
          </a:solidFill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8"/>
              <a:ext cx="134100" cy="15229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1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4825334" y="1987624"/>
            <a:ext cx="473400" cy="473400"/>
            <a:chOff x="3814414" y="1703401"/>
            <a:chExt cx="473400" cy="473400"/>
          </a:xfrm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3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2775658" y="2024747"/>
            <a:ext cx="473400" cy="473400"/>
            <a:chOff x="5842489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5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1799003" y="3975761"/>
            <a:ext cx="473400" cy="473400"/>
            <a:chOff x="688081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9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6</a:t>
              </a:r>
              <a:endParaRPr sz="9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3881464" y="3908104"/>
            <a:ext cx="473400" cy="473400"/>
            <a:chOff x="4852739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4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5895643" y="3895000"/>
            <a:ext cx="473400" cy="473400"/>
            <a:chOff x="282466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2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6407264" y="157964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مقدمه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4418834" y="146064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تشخیص هویت در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سیستم‌های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نظارتی</a:t>
            </a:r>
            <a:endParaRPr sz="80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2436208" y="132141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جمع‌‌‌‌‌‌‌‌‌‌‌‌‌‌بندی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527364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بررسی برخی روش های یادگیری مدل برای تشخیص چهره</a:t>
            </a:r>
            <a:endParaRPr sz="105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3542014" y="444916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چالش های تشخیص چهره</a:t>
            </a:r>
            <a:endParaRPr sz="105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392503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منابع</a:t>
            </a:r>
            <a:endParaRPr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26162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677517" y="515825"/>
            <a:ext cx="5972175" cy="63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فهرست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98" name="Google Shape;498;p42"/>
          <p:cNvSpPr/>
          <p:nvPr/>
        </p:nvSpPr>
        <p:spPr>
          <a:xfrm rot="10800000" flipH="1">
            <a:off x="-1" y="2740381"/>
            <a:ext cx="9144001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 flipH="1">
            <a:off x="-1" y="2690225"/>
            <a:ext cx="9143875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6883092" y="2167678"/>
            <a:ext cx="334744" cy="334744"/>
            <a:chOff x="1855667" y="1772729"/>
            <a:chExt cx="334744" cy="334744"/>
          </a:xfrm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8"/>
              <a:ext cx="134100" cy="1522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1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4825334" y="1987624"/>
            <a:ext cx="473400" cy="473400"/>
            <a:chOff x="3814414" y="1703401"/>
            <a:chExt cx="473400" cy="473400"/>
          </a:xfrm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3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2775658" y="2024747"/>
            <a:ext cx="473400" cy="473400"/>
            <a:chOff x="5842489" y="1703401"/>
            <a:chExt cx="473400" cy="473400"/>
          </a:xfrm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5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1799003" y="3975761"/>
            <a:ext cx="473400" cy="473400"/>
            <a:chOff x="6880814" y="3576300"/>
            <a:chExt cx="473400" cy="473400"/>
          </a:xfrm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9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6</a:t>
              </a:r>
              <a:endParaRPr sz="9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3881464" y="3908104"/>
            <a:ext cx="473400" cy="473400"/>
            <a:chOff x="4852739" y="3576300"/>
            <a:chExt cx="473400" cy="473400"/>
          </a:xfrm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4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5895643" y="3895000"/>
            <a:ext cx="473400" cy="473400"/>
            <a:chOff x="2824664" y="3576300"/>
            <a:chExt cx="473400" cy="473400"/>
          </a:xfrm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2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6407264" y="157964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مقدمه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4418834" y="146064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تشخیص هویت در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سیستم‌های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نظارتی</a:t>
            </a:r>
            <a:endParaRPr sz="80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2436208" y="132141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جمع‌بندی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527364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بررسی برخی </a:t>
            </a:r>
            <a:r>
              <a:rPr lang="fa-IR" sz="1050" dirty="0" err="1">
                <a:solidFill>
                  <a:schemeClr val="tx1"/>
                </a:solidFill>
                <a:cs typeface="B Nazanin" panose="00000400000000000000" pitchFamily="2" charset="-78"/>
              </a:rPr>
              <a:t>روش‌های</a:t>
            </a: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 یادگیری مدل برای تشخیص چهره</a:t>
            </a:r>
            <a:endParaRPr sz="105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3542014" y="444916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چالش‌های</a:t>
            </a:r>
            <a:r>
              <a:rPr lang="fa-IR" sz="105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 تشخیص چهره</a:t>
            </a:r>
            <a:endParaRPr sz="105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392503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منابع</a:t>
            </a:r>
            <a:endParaRPr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146023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882C-8450-A240-D64D-A4E5D9F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تشخیص هویت در سیستم های نظارتی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2B40-4F49-B965-E476-C176FDA4C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کاربرد تشخیص هویت</a:t>
            </a:r>
          </a:p>
          <a:p>
            <a:pPr lvl="1" algn="r" rtl="1"/>
            <a:r>
              <a:rPr lang="fa-IR" sz="1800" dirty="0">
                <a:cs typeface="B Nazanin" panose="00000400000000000000" pitchFamily="2" charset="-78"/>
              </a:rPr>
              <a:t>عامل و انگیزه های امنیتی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تشخیص هویت در مکان های عمومی</a:t>
            </a:r>
          </a:p>
          <a:p>
            <a:pPr lvl="1" algn="r" rtl="1"/>
            <a:r>
              <a:rPr lang="fa-IR" sz="1800" dirty="0">
                <a:solidFill>
                  <a:srgbClr val="FFFF00"/>
                </a:solidFill>
                <a:cs typeface="B Nazanin" panose="00000400000000000000" pitchFamily="2" charset="-78"/>
              </a:rPr>
              <a:t>محدودیت تشخیص نام فرد در جمعیت های عظیم</a:t>
            </a:r>
          </a:p>
          <a:p>
            <a:pPr lvl="1" algn="r" rtl="1"/>
            <a:r>
              <a:rPr lang="fa-IR" sz="1800" dirty="0">
                <a:solidFill>
                  <a:srgbClr val="FFFF00"/>
                </a:solidFill>
                <a:cs typeface="B Nazanin" panose="00000400000000000000" pitchFamily="2" charset="-78"/>
              </a:rPr>
              <a:t>عدم دسترسی به داده های جسمی</a:t>
            </a:r>
          </a:p>
          <a:p>
            <a:pPr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تنها داده موجود، داده های دستگاه های نظارتی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به طور فعال در حال </a:t>
            </a:r>
            <a:r>
              <a:rPr lang="fa-IR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گرد‌آوری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r" rtl="1"/>
            <a:endParaRPr lang="en-US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F4CEC-3A73-F7A4-A28D-56C4CAAE2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57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882C-8450-A240-D64D-A4E5D9F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تشخیص هویت در سیستم های نظارتی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2B40-4F49-B965-E476-C176FDA4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1650548"/>
            <a:ext cx="6235920" cy="2764500"/>
          </a:xfrm>
        </p:spPr>
        <p:txBody>
          <a:bodyPr/>
          <a:lstStyle/>
          <a:p>
            <a:pPr lvl="2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رویکرد</a:t>
            </a:r>
          </a:p>
          <a:p>
            <a:pPr lvl="3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تشخیص موقعیت چهره از عکس های ورودی</a:t>
            </a:r>
          </a:p>
          <a:p>
            <a:pPr lvl="3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تشخیص هویت از چهره های دریافتی در مرحله اول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ابزار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یادگیری ماشین سطحی 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یادگیری عمیق (شبکه عصبی </a:t>
            </a:r>
            <a:r>
              <a:rPr lang="fa-IR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پیچشی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F4CEC-3A73-F7A4-A28D-56C4CAAE2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Google Shape;852;p50">
            <a:extLst>
              <a:ext uri="{FF2B5EF4-FFF2-40B4-BE49-F238E27FC236}">
                <a16:creationId xmlns:a16="http://schemas.microsoft.com/office/drawing/2014/main" id="{F34D7F90-505E-05DF-8227-A835109D0D07}"/>
              </a:ext>
            </a:extLst>
          </p:cNvPr>
          <p:cNvSpPr/>
          <p:nvPr/>
        </p:nvSpPr>
        <p:spPr>
          <a:xfrm>
            <a:off x="4293722" y="2840163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50;p50">
            <a:extLst>
              <a:ext uri="{FF2B5EF4-FFF2-40B4-BE49-F238E27FC236}">
                <a16:creationId xmlns:a16="http://schemas.microsoft.com/office/drawing/2014/main" id="{9AFB6B02-9BC1-C788-E24B-AD1CB3BF6F99}"/>
              </a:ext>
            </a:extLst>
          </p:cNvPr>
          <p:cNvSpPr/>
          <p:nvPr/>
        </p:nvSpPr>
        <p:spPr>
          <a:xfrm>
            <a:off x="3269690" y="3118441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7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882C-8450-A240-D64D-A4E5D9F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تشخیص هویت در سیستم های نظارتی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2B40-4F49-B965-E476-C176FDA4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1650548"/>
            <a:ext cx="6235920" cy="2764500"/>
          </a:xfrm>
        </p:spPr>
        <p:txBody>
          <a:bodyPr/>
          <a:lstStyle/>
          <a:p>
            <a:pPr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ساختار شبکه عصبی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25 لایه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شامل لایه های مختلف</a:t>
            </a:r>
          </a:p>
          <a:p>
            <a:pPr lvl="2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لایه ورودی</a:t>
            </a:r>
          </a:p>
          <a:p>
            <a:pPr lvl="2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لایه </a:t>
            </a:r>
            <a:r>
              <a:rPr lang="fa-IR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پیچشی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لایه </a:t>
            </a:r>
            <a:r>
              <a:rPr lang="en-US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ReLU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لایه نرمال سازی</a:t>
            </a:r>
          </a:p>
          <a:p>
            <a:pPr lvl="2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لایه </a:t>
            </a:r>
            <a:r>
              <a:rPr lang="fa-IR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ادغامی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2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F4CEC-3A73-F7A4-A28D-56C4CAAE2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126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882C-8450-A240-D64D-A4E5D9F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تشخیص هویت در سیستم های نظارتی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2B40-4F49-B965-E476-C176FDA4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057" y="1650548"/>
            <a:ext cx="6701296" cy="3384748"/>
          </a:xfrm>
        </p:spPr>
        <p:txBody>
          <a:bodyPr/>
          <a:lstStyle/>
          <a:p>
            <a:pPr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هدف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ارتقای دقت و کاهش خطا</a:t>
            </a:r>
          </a:p>
          <a:p>
            <a:pPr lvl="2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راه حل: تقویت تصویر</a:t>
            </a:r>
          </a:p>
          <a:p>
            <a:pPr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تقویت تصویر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چرخاندن تصویر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گرداندن تصویر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تغییرات هندسی اعم از برش یا تغییر مقیاس</a:t>
            </a:r>
          </a:p>
          <a:p>
            <a:pPr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تقویت تصویر بدون از دست دادن کیفیت</a:t>
            </a:r>
          </a:p>
          <a:p>
            <a:pPr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تصاویر در نور و شرایط متفاوتی تهیه </a:t>
            </a:r>
            <a:r>
              <a:rPr lang="fa-IR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می‌شوند</a:t>
            </a:r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بهبود کارایی سیستم با </a:t>
            </a:r>
            <a:r>
              <a:rPr lang="fa-IR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نرمال‌سازی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رنگ </a:t>
            </a:r>
            <a:r>
              <a:rPr lang="fa-IR" sz="1800">
                <a:solidFill>
                  <a:schemeClr val="tx1"/>
                </a:solidFill>
                <a:cs typeface="B Nazanin" panose="00000400000000000000" pitchFamily="2" charset="-78"/>
              </a:rPr>
              <a:t>عکس‌ها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lvl="1" algn="r" rtl="1"/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F4CEC-3A73-F7A4-A28D-56C4CAAE2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16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882C-8450-A240-D64D-A4E5D9F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تشخیص هویت در سیستم های نظارتی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2B40-4F49-B965-E476-C176FDA4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057" y="1650548"/>
            <a:ext cx="6701296" cy="3384748"/>
          </a:xfrm>
        </p:spPr>
        <p:txBody>
          <a:bodyPr/>
          <a:lstStyle/>
          <a:p>
            <a:pPr lvl="1" algn="r" rtl="1"/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F4CEC-3A73-F7A4-A28D-56C4CAAE2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768D5-5533-786F-87F6-0DD02DF7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5" y="1548850"/>
            <a:ext cx="3628946" cy="3047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5D628B-55BA-1150-88F4-9F9BC6351E2F}"/>
              </a:ext>
            </a:extLst>
          </p:cNvPr>
          <p:cNvSpPr/>
          <p:nvPr/>
        </p:nvSpPr>
        <p:spPr>
          <a:xfrm>
            <a:off x="3771900" y="4686300"/>
            <a:ext cx="1337982" cy="396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6743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882C-8450-A240-D64D-A4E5D9F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تشخیص هویت در سیستم های نظارتی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62B40-4F49-B965-E476-C176FDA4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057" y="1650548"/>
            <a:ext cx="6701296" cy="775660"/>
          </a:xfrm>
        </p:spPr>
        <p:txBody>
          <a:bodyPr/>
          <a:lstStyle/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بررسی نتایج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شبکه عصبی با </a:t>
            </a:r>
            <a:r>
              <a:rPr lang="fa-IR" sz="1800" dirty="0" err="1">
                <a:solidFill>
                  <a:schemeClr val="tx1"/>
                </a:solidFill>
                <a:cs typeface="B Nazanin" panose="00000400000000000000" pitchFamily="2" charset="-78"/>
              </a:rPr>
              <a:t>داده‌های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 تقویتی &gt; یادگیری ماشین سطحی</a:t>
            </a:r>
          </a:p>
          <a:p>
            <a:pPr lvl="1" algn="r" rtl="1"/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endParaRPr lang="fa-IR" sz="1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F4CEC-3A73-F7A4-A28D-56C4CAAE2A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aphicFrame>
        <p:nvGraphicFramePr>
          <p:cNvPr id="5" name="Google Shape;297;p27">
            <a:extLst>
              <a:ext uri="{FF2B5EF4-FFF2-40B4-BE49-F238E27FC236}">
                <a16:creationId xmlns:a16="http://schemas.microsoft.com/office/drawing/2014/main" id="{DCEF8DDD-4C9C-DA87-8600-FCF02E9B3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744128"/>
              </p:ext>
            </p:extLst>
          </p:nvPr>
        </p:nvGraphicFramePr>
        <p:xfrm>
          <a:off x="829056" y="2527906"/>
          <a:ext cx="6701295" cy="1754775"/>
        </p:xfrm>
        <a:graphic>
          <a:graphicData uri="http://schemas.openxmlformats.org/drawingml/2006/table">
            <a:tbl>
              <a:tblPr>
                <a:noFill/>
                <a:tableStyleId>{25D89845-251B-450F-892F-AD4D11AD2FC3}</a:tableStyleId>
              </a:tblPr>
              <a:tblGrid>
                <a:gridCol w="134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259">
                  <a:extLst>
                    <a:ext uri="{9D8B030D-6E8A-4147-A177-3AD203B41FA5}">
                      <a16:colId xmlns:a16="http://schemas.microsoft.com/office/drawing/2014/main" val="2409878713"/>
                    </a:ext>
                  </a:extLst>
                </a:gridCol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Dataset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#sample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O</a:t>
                      </a: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riginal set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ACC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Augmentation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#samp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Augmentation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ACC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ATT-faces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240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25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6000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88.13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Collected dataset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1673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91.89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18140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Hind"/>
                          <a:cs typeface="Hind"/>
                          <a:sym typeface="Hind"/>
                        </a:rPr>
                        <a:t>96.14</a:t>
                      </a:r>
                      <a:endParaRPr sz="1200" b="1" dirty="0">
                        <a:solidFill>
                          <a:srgbClr val="FFFFFF"/>
                        </a:solidFill>
                        <a:latin typeface="+mn-lt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7F1205-610D-9B45-0B3C-4A6AE88D44D0}"/>
              </a:ext>
            </a:extLst>
          </p:cNvPr>
          <p:cNvSpPr/>
          <p:nvPr/>
        </p:nvSpPr>
        <p:spPr>
          <a:xfrm>
            <a:off x="3489512" y="4383741"/>
            <a:ext cx="1653988" cy="578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86415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677517" y="515825"/>
            <a:ext cx="5972175" cy="63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فهرست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98" name="Google Shape;498;p42"/>
          <p:cNvSpPr/>
          <p:nvPr/>
        </p:nvSpPr>
        <p:spPr>
          <a:xfrm rot="10800000" flipH="1">
            <a:off x="-1" y="2740381"/>
            <a:ext cx="9144001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 flipH="1">
            <a:off x="-1" y="2690225"/>
            <a:ext cx="9143875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6883092" y="2167678"/>
            <a:ext cx="334744" cy="334744"/>
            <a:chOff x="1855667" y="1772729"/>
            <a:chExt cx="334744" cy="334744"/>
          </a:xfrm>
          <a:solidFill>
            <a:schemeClr val="bg2">
              <a:lumMod val="50000"/>
            </a:schemeClr>
          </a:solidFill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8"/>
              <a:ext cx="134100" cy="15229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1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4825334" y="1987624"/>
            <a:ext cx="473400" cy="473400"/>
            <a:chOff x="3814414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3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2775658" y="2024747"/>
            <a:ext cx="473400" cy="473400"/>
            <a:chOff x="5842489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5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1799003" y="3975761"/>
            <a:ext cx="473400" cy="473400"/>
            <a:chOff x="688081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9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6</a:t>
              </a:r>
              <a:endParaRPr sz="9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3881464" y="3908104"/>
            <a:ext cx="473400" cy="473400"/>
            <a:chOff x="4852739" y="3576300"/>
            <a:chExt cx="473400" cy="473400"/>
          </a:xfrm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4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5895643" y="3895000"/>
            <a:ext cx="473400" cy="473400"/>
            <a:chOff x="282466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2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6407264" y="157964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مقدمه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4418834" y="146064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تشخیص هویت در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سیستم‌های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نظارتی</a:t>
            </a:r>
            <a:endParaRPr sz="80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2436208" y="132141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جمع‌بندی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527364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بررسی برخی </a:t>
            </a:r>
            <a:r>
              <a:rPr lang="fa-IR" sz="1050" dirty="0" err="1">
                <a:solidFill>
                  <a:schemeClr val="tx1"/>
                </a:solidFill>
                <a:cs typeface="B Nazanin" panose="00000400000000000000" pitchFamily="2" charset="-78"/>
              </a:rPr>
              <a:t>روش‌های</a:t>
            </a: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 یادگیری مدل برای تشخیص چهره</a:t>
            </a:r>
            <a:endParaRPr sz="105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3542014" y="444916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چالش های تشخیص چهره</a:t>
            </a:r>
            <a:endParaRPr sz="105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392503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منابع</a:t>
            </a:r>
            <a:endParaRPr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275540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6080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cs typeface="B Nazanin" panose="00000400000000000000" pitchFamily="2" charset="-78"/>
              </a:rPr>
              <a:t>چالش‌های</a:t>
            </a:r>
            <a:r>
              <a:rPr lang="fa-IR" dirty="0">
                <a:cs typeface="B Nazanin" panose="00000400000000000000" pitchFamily="2" charset="-78"/>
              </a:rPr>
              <a:t> تشخیص چهره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r" rtl="1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fa-IR" sz="1800" dirty="0">
                <a:cs typeface="B Nazanin" panose="00000400000000000000" pitchFamily="2" charset="-78"/>
              </a:rPr>
              <a:t>عمل های جراحی زیبایی</a:t>
            </a:r>
          </a:p>
          <a:p>
            <a:pPr lvl="1" algn="r" rtl="1">
              <a:spcBef>
                <a:spcPts val="600"/>
              </a:spcBef>
            </a:pPr>
            <a:r>
              <a:rPr lang="fa-IR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ظاهر خارجی را </a:t>
            </a:r>
            <a:r>
              <a:rPr lang="fa-IR" sz="18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می‌تواند</a:t>
            </a:r>
            <a:r>
              <a:rPr lang="fa-IR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تغییر دهد.</a:t>
            </a:r>
          </a:p>
          <a:p>
            <a:pPr lvl="1" algn="r" rtl="1">
              <a:spcBef>
                <a:spcPts val="600"/>
              </a:spcBef>
            </a:pPr>
            <a:r>
              <a:rPr lang="fa-IR" sz="18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سختی </a:t>
            </a:r>
            <a:r>
              <a:rPr lang="fa-IR" sz="1800" dirty="0" err="1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الگوریتم</a:t>
            </a:r>
            <a:r>
              <a:rPr lang="fa-IR" sz="18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تشخیص چهره برای تطابق چهره قبل و بعد از جراحی</a:t>
            </a:r>
          </a:p>
          <a:p>
            <a:pPr lvl="1" algn="r" rtl="1">
              <a:spcBef>
                <a:spcPts val="600"/>
              </a:spcBef>
            </a:pPr>
            <a:r>
              <a:rPr lang="fa-IR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جعل هویت هر ساله منجر به زیان مالی زیادی از جمله از دست دادن حریم خصوصی </a:t>
            </a:r>
            <a:r>
              <a:rPr lang="fa-IR" sz="18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می‌شود</a:t>
            </a:r>
            <a:r>
              <a:rPr lang="fa-IR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r" rtl="1">
              <a:spcBef>
                <a:spcPts val="600"/>
              </a:spcBef>
            </a:pPr>
            <a:endParaRPr sz="1800" dirty="0">
              <a:cs typeface="B Nazanin" panose="00000400000000000000" pitchFamily="2" charset="-78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249968" y="86792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cs typeface="B Nazanin" panose="00000400000000000000" pitchFamily="2" charset="-78"/>
              </a:rPr>
              <a:t>چالش‌های</a:t>
            </a:r>
            <a:r>
              <a:rPr lang="fa-IR" dirty="0">
                <a:cs typeface="B Nazanin" panose="00000400000000000000" pitchFamily="2" charset="-78"/>
              </a:rPr>
              <a:t> تشخیص چهره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6BF16-7FAD-3379-6C22-CA9FA45F3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512" y="699868"/>
            <a:ext cx="5972100" cy="42257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393788-57E2-01CC-349F-6472599D1E20}"/>
              </a:ext>
            </a:extLst>
          </p:cNvPr>
          <p:cNvSpPr/>
          <p:nvPr/>
        </p:nvSpPr>
        <p:spPr>
          <a:xfrm>
            <a:off x="7222068" y="4481725"/>
            <a:ext cx="557625" cy="33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072785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274115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cs typeface="B Nazanin" panose="00000400000000000000" pitchFamily="2" charset="-78"/>
              </a:rPr>
              <a:t>چالش‌های</a:t>
            </a:r>
            <a:r>
              <a:rPr lang="fa-IR" dirty="0">
                <a:cs typeface="B Nazanin" panose="00000400000000000000" pitchFamily="2" charset="-78"/>
              </a:rPr>
              <a:t> تشخیص چهره و راه حل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33AA46-63F4-2269-94B2-A9AF6569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1650548"/>
            <a:ext cx="5972100" cy="1299916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تشخیص چهره بر نمونه های جراحی زیبایی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برخی قسمت های چهره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رویکرد تلفیقی سطح امتیاز</a:t>
            </a:r>
          </a:p>
          <a:p>
            <a:pPr lvl="1"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0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677517" y="515825"/>
            <a:ext cx="5972175" cy="63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فهرست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98" name="Google Shape;498;p42"/>
          <p:cNvSpPr/>
          <p:nvPr/>
        </p:nvSpPr>
        <p:spPr>
          <a:xfrm rot="10800000" flipH="1">
            <a:off x="-1" y="2740381"/>
            <a:ext cx="9144001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 flipH="1">
            <a:off x="-1" y="2690225"/>
            <a:ext cx="9143875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6883092" y="2167678"/>
            <a:ext cx="334744" cy="334744"/>
            <a:chOff x="1855667" y="1772729"/>
            <a:chExt cx="334744" cy="334744"/>
          </a:xfrm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8"/>
              <a:ext cx="134100" cy="1522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1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4825334" y="1987624"/>
            <a:ext cx="473400" cy="473400"/>
            <a:chOff x="3814414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3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2775658" y="2024747"/>
            <a:ext cx="473400" cy="473400"/>
            <a:chOff x="5842489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5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1799003" y="3975761"/>
            <a:ext cx="473400" cy="473400"/>
            <a:chOff x="688081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9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6</a:t>
              </a:r>
              <a:endParaRPr sz="9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3881464" y="3908104"/>
            <a:ext cx="473400" cy="473400"/>
            <a:chOff x="4852739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4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5895643" y="3895000"/>
            <a:ext cx="473400" cy="473400"/>
            <a:chOff x="282466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2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6407264" y="157964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مقدمه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4418834" y="146064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تشخیص هویت در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سیستم‌های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نظارتی</a:t>
            </a:r>
            <a:endParaRPr sz="80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2436208" y="132141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جمع‌بندی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527364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بررسی برخی </a:t>
            </a:r>
            <a:r>
              <a:rPr lang="fa-IR" sz="1050" dirty="0" err="1">
                <a:solidFill>
                  <a:schemeClr val="tx1"/>
                </a:solidFill>
                <a:cs typeface="B Nazanin" panose="00000400000000000000" pitchFamily="2" charset="-78"/>
              </a:rPr>
              <a:t>روش‌های</a:t>
            </a: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 یادگیری مدل برای تشخیص چهره</a:t>
            </a:r>
            <a:endParaRPr sz="105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3542014" y="444916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چالش‌های</a:t>
            </a:r>
            <a:r>
              <a:rPr lang="fa-IR" sz="105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 تشخیص چهره</a:t>
            </a:r>
            <a:endParaRPr sz="105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392503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منابع</a:t>
            </a:r>
            <a:endParaRPr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1239112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595" name="Google Shape;595;p46"/>
          <p:cNvGrpSpPr/>
          <p:nvPr/>
        </p:nvGrpSpPr>
        <p:grpSpPr>
          <a:xfrm>
            <a:off x="2129896" y="1066618"/>
            <a:ext cx="4542086" cy="3746007"/>
            <a:chOff x="3868662" y="4647431"/>
            <a:chExt cx="541875" cy="460429"/>
          </a:xfrm>
        </p:grpSpPr>
        <p:sp>
          <p:nvSpPr>
            <p:cNvPr id="596" name="Google Shape;596;p46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استخراج </a:t>
              </a:r>
              <a:r>
                <a:rPr lang="fa-IR" sz="1200" b="1" dirty="0" err="1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مناسب‌ترین</a:t>
              </a: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 مقادیر</a:t>
              </a:r>
              <a:endParaRPr sz="1200" b="1" i="0" u="none" strike="noStrike" cap="none" dirty="0">
                <a:solidFill>
                  <a:schemeClr val="lt1"/>
                </a:solidFill>
                <a:latin typeface="+mn-lt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3993091" y="4999728"/>
              <a:ext cx="298176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600" dirty="0">
                  <a:solidFill>
                    <a:srgbClr val="000000"/>
                  </a:solidFill>
                  <a:latin typeface="Segoe UI" panose="020B0502040204020203" pitchFamily="34" charset="0"/>
                  <a:cs typeface="B Nazanin" panose="00000400000000000000" pitchFamily="2" charset="-78"/>
                </a:rPr>
                <a:t>محاسبه فاصله هندسی </a:t>
              </a:r>
              <a:r>
                <a:rPr lang="fa-IR" sz="1600" dirty="0" err="1">
                  <a:solidFill>
                    <a:srgbClr val="000000"/>
                  </a:solidFill>
                  <a:latin typeface="Segoe UI" panose="020B0502040204020203" pitchFamily="34" charset="0"/>
                  <a:cs typeface="B Nazanin" panose="00000400000000000000" pitchFamily="2" charset="-78"/>
                </a:rPr>
                <a:t>تمام‌رخ</a:t>
              </a:r>
              <a:r>
                <a:rPr lang="fa-IR" sz="1600" dirty="0">
                  <a:solidFill>
                    <a:srgbClr val="000000"/>
                  </a:solidFill>
                  <a:latin typeface="Segoe UI" panose="020B0502040204020203" pitchFamily="34" charset="0"/>
                  <a:cs typeface="B Nazanin" panose="00000400000000000000" pitchFamily="2" charset="-78"/>
                </a:rPr>
                <a:t> </a:t>
              </a:r>
              <a:endParaRPr sz="1100" b="1" i="0" u="none" strike="noStrike" cap="none" dirty="0">
                <a:solidFill>
                  <a:schemeClr val="lt1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600" b="1" i="0" u="none" strike="noStrike" cap="none" dirty="0">
                  <a:solidFill>
                    <a:schemeClr val="bg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نرمال سازی</a:t>
              </a:r>
              <a:endParaRPr sz="1600" b="1" i="0" u="none" strike="noStrike" cap="none" dirty="0">
                <a:solidFill>
                  <a:schemeClr val="bg1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3911459" y="4806538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استخراج ویژگی</a:t>
              </a:r>
              <a:endParaRPr sz="1200" b="1" i="0" u="none" strike="noStrike" cap="none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3868662" y="4647431"/>
              <a:ext cx="539120" cy="781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sp>
        <p:nvSpPr>
          <p:cNvPr id="3" name="Google Shape;231;p20">
            <a:extLst>
              <a:ext uri="{FF2B5EF4-FFF2-40B4-BE49-F238E27FC236}">
                <a16:creationId xmlns:a16="http://schemas.microsoft.com/office/drawing/2014/main" id="{0D0D2EC1-F59C-4912-9990-A3655DB4D766}"/>
              </a:ext>
            </a:extLst>
          </p:cNvPr>
          <p:cNvSpPr txBox="1">
            <a:spLocks/>
          </p:cNvSpPr>
          <p:nvPr/>
        </p:nvSpPr>
        <p:spPr>
          <a:xfrm>
            <a:off x="1585950" y="212067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fa-IR" sz="32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چالش‌های</a:t>
            </a:r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 تشخیص چهره و راه حل</a:t>
            </a:r>
          </a:p>
        </p:txBody>
      </p:sp>
    </p:spTree>
    <p:extLst>
      <p:ext uri="{BB962C8B-B14F-4D97-AF65-F5344CB8AC3E}">
        <p14:creationId xmlns:p14="http://schemas.microsoft.com/office/powerpoint/2010/main" val="3262994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595" name="Google Shape;595;p46"/>
          <p:cNvGrpSpPr/>
          <p:nvPr/>
        </p:nvGrpSpPr>
        <p:grpSpPr>
          <a:xfrm>
            <a:off x="493210" y="1179435"/>
            <a:ext cx="2737670" cy="2784630"/>
            <a:chOff x="3868662" y="4647431"/>
            <a:chExt cx="541875" cy="460429"/>
          </a:xfrm>
        </p:grpSpPr>
        <p:sp>
          <p:nvSpPr>
            <p:cNvPr id="596" name="Google Shape;596;p46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استخراج مناسب ترین مقادیر </a:t>
              </a:r>
              <a:r>
                <a:rPr lang="fa-IR" sz="1200" b="1" dirty="0" err="1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پیکسل</a:t>
              </a: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 با </a:t>
              </a:r>
              <a:r>
                <a:rPr lang="en-US" sz="1200" b="1" dirty="0">
                  <a:solidFill>
                    <a:schemeClr val="lt1"/>
                  </a:solidFill>
                  <a:latin typeface="+mn-lt"/>
                  <a:ea typeface="Hind"/>
                  <a:cs typeface="B Nazanin" panose="00000400000000000000" pitchFamily="2" charset="-78"/>
                  <a:sym typeface="Hind"/>
                </a:rPr>
                <a:t>KNN</a:t>
              </a:r>
              <a:endParaRPr sz="1200" b="1" i="0" u="none" strike="noStrike" cap="none" dirty="0">
                <a:solidFill>
                  <a:schemeClr val="lt1"/>
                </a:solidFill>
                <a:latin typeface="+mn-lt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3993091" y="4999728"/>
              <a:ext cx="298176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600" dirty="0">
                  <a:solidFill>
                    <a:srgbClr val="000000"/>
                  </a:solidFill>
                  <a:latin typeface="Segoe UI" panose="020B0502040204020203" pitchFamily="34" charset="0"/>
                  <a:cs typeface="B Nazanin" panose="00000400000000000000" pitchFamily="2" charset="-78"/>
                </a:rPr>
                <a:t>محاسبه فاصله هندسی تمام رخ </a:t>
              </a:r>
              <a:endParaRPr sz="1100" b="1" i="0" u="none" strike="noStrike" cap="none" dirty="0">
                <a:solidFill>
                  <a:schemeClr val="lt1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600" b="1" i="0" u="none" strike="noStrike" cap="none" dirty="0">
                  <a:solidFill>
                    <a:schemeClr val="bg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نرمال سازی</a:t>
              </a:r>
              <a:endParaRPr sz="1600" b="1" i="0" u="none" strike="noStrike" cap="none" dirty="0">
                <a:solidFill>
                  <a:schemeClr val="bg1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3911459" y="4806538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استخراج ویژگی با </a:t>
              </a:r>
              <a:r>
                <a:rPr lang="en-US" sz="1200" b="1" dirty="0">
                  <a:solidFill>
                    <a:schemeClr val="lt1"/>
                  </a:solidFill>
                  <a:latin typeface="+mn-lt"/>
                  <a:ea typeface="Hind"/>
                  <a:cs typeface="B Nazanin" panose="00000400000000000000" pitchFamily="2" charset="-78"/>
                  <a:sym typeface="Hind"/>
                </a:rPr>
                <a:t>SURF</a:t>
              </a:r>
              <a:r>
                <a:rPr lang="en" sz="1200" b="1" dirty="0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 </a:t>
              </a:r>
              <a:endParaRPr sz="1200" b="1" i="0" u="none" strike="noStrike" cap="none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3868662" y="4647431"/>
              <a:ext cx="539120" cy="781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sp>
        <p:nvSpPr>
          <p:cNvPr id="3" name="Google Shape;231;p20">
            <a:extLst>
              <a:ext uri="{FF2B5EF4-FFF2-40B4-BE49-F238E27FC236}">
                <a16:creationId xmlns:a16="http://schemas.microsoft.com/office/drawing/2014/main" id="{0D0D2EC1-F59C-4912-9990-A3655DB4D766}"/>
              </a:ext>
            </a:extLst>
          </p:cNvPr>
          <p:cNvSpPr txBox="1">
            <a:spLocks/>
          </p:cNvSpPr>
          <p:nvPr/>
        </p:nvSpPr>
        <p:spPr>
          <a:xfrm>
            <a:off x="1585950" y="212067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چالش های تشخیص چهره و راه حل</a:t>
            </a:r>
          </a:p>
        </p:txBody>
      </p:sp>
    </p:spTree>
    <p:extLst>
      <p:ext uri="{BB962C8B-B14F-4D97-AF65-F5344CB8AC3E}">
        <p14:creationId xmlns:p14="http://schemas.microsoft.com/office/powerpoint/2010/main" val="380475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085E8F-24E1-43BD-C990-8B936424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9244" y="963167"/>
            <a:ext cx="4158806" cy="3968265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 </a:t>
            </a:r>
            <a:r>
              <a:rPr lang="en-US" dirty="0">
                <a:cs typeface="B Nazanin" panose="00000400000000000000" pitchFamily="2" charset="-78"/>
              </a:rPr>
              <a:t>SURF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اقتباس از </a:t>
            </a:r>
            <a:r>
              <a:rPr lang="en-US" dirty="0">
                <a:cs typeface="B Nazanin" panose="00000400000000000000" pitchFamily="2" charset="-78"/>
              </a:rPr>
              <a:t>SIFT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روش </a:t>
            </a:r>
            <a:r>
              <a:rPr lang="en-US" dirty="0">
                <a:cs typeface="B Nazanin" panose="00000400000000000000" pitchFamily="2" charset="-78"/>
              </a:rPr>
              <a:t>SIFT</a:t>
            </a:r>
          </a:p>
          <a:p>
            <a:pPr lvl="1" algn="r" rtl="1"/>
            <a:r>
              <a:rPr lang="fa-IR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شناسایی و </a:t>
            </a: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آموزش </a:t>
            </a:r>
            <a:r>
              <a:rPr lang="en-US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داده ها در اطراف موقعیت های کلیدی مجاور که نسبت به تغییرات مقیاس تغییر </a:t>
            </a:r>
            <a:r>
              <a:rPr lang="fa-IR" sz="18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نمی</a:t>
            </a: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کنند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94" name="Google Shape;594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95" name="Google Shape;595;p46"/>
          <p:cNvGrpSpPr/>
          <p:nvPr/>
        </p:nvGrpSpPr>
        <p:grpSpPr>
          <a:xfrm>
            <a:off x="493209" y="1179435"/>
            <a:ext cx="2737670" cy="2784630"/>
            <a:chOff x="3868662" y="4647431"/>
            <a:chExt cx="541875" cy="460429"/>
          </a:xfrm>
        </p:grpSpPr>
        <p:sp>
          <p:nvSpPr>
            <p:cNvPr id="596" name="Google Shape;596;p46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استخراج مناسب ترین مقادیر </a:t>
              </a:r>
              <a:r>
                <a:rPr lang="fa-IR" sz="1200" b="1" dirty="0" err="1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پیکسل</a:t>
              </a: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 با </a:t>
              </a:r>
              <a:r>
                <a:rPr lang="en-US" sz="1200" b="1" dirty="0">
                  <a:solidFill>
                    <a:schemeClr val="lt1"/>
                  </a:solidFill>
                  <a:latin typeface="+mn-lt"/>
                  <a:ea typeface="Hind"/>
                  <a:cs typeface="B Nazanin" panose="00000400000000000000" pitchFamily="2" charset="-78"/>
                  <a:sym typeface="Hind"/>
                </a:rPr>
                <a:t>KNN</a:t>
              </a:r>
              <a:endParaRPr sz="1200" b="1" i="0" u="none" strike="noStrike" cap="none" dirty="0">
                <a:solidFill>
                  <a:schemeClr val="lt1"/>
                </a:solidFill>
                <a:latin typeface="+mn-lt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3993091" y="4999728"/>
              <a:ext cx="298176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600" dirty="0">
                  <a:solidFill>
                    <a:srgbClr val="000000"/>
                  </a:solidFill>
                  <a:latin typeface="Segoe UI" panose="020B0502040204020203" pitchFamily="34" charset="0"/>
                  <a:cs typeface="B Nazanin" panose="00000400000000000000" pitchFamily="2" charset="-78"/>
                </a:rPr>
                <a:t>محاسبه فاصله هندسی تمام رخ </a:t>
              </a:r>
              <a:endParaRPr sz="1100" b="1" i="0" u="none" strike="noStrike" cap="none" dirty="0">
                <a:solidFill>
                  <a:schemeClr val="lt1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600" b="1" i="0" u="none" strike="noStrike" cap="none" dirty="0" err="1">
                  <a:solidFill>
                    <a:schemeClr val="bg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نرمالیزیشن</a:t>
              </a:r>
              <a:endParaRPr sz="1600" b="1" i="0" u="none" strike="noStrike" cap="none" dirty="0">
                <a:solidFill>
                  <a:schemeClr val="bg1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3911460" y="4806538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استخراج ویژگی با </a:t>
              </a:r>
              <a:r>
                <a:rPr lang="en-US" sz="1200" b="1" dirty="0">
                  <a:solidFill>
                    <a:schemeClr val="lt1"/>
                  </a:solidFill>
                  <a:latin typeface="+mn-lt"/>
                  <a:ea typeface="Hind"/>
                  <a:cs typeface="B Nazanin" panose="00000400000000000000" pitchFamily="2" charset="-78"/>
                  <a:sym typeface="Hind"/>
                </a:rPr>
                <a:t>SURF</a:t>
              </a:r>
              <a:r>
                <a:rPr lang="en" sz="1200" b="1" dirty="0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 </a:t>
              </a:r>
              <a:endParaRPr sz="1200" b="1" i="0" u="none" strike="noStrike" cap="none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3868662" y="4647431"/>
              <a:ext cx="539120" cy="781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sp>
        <p:nvSpPr>
          <p:cNvPr id="3" name="Google Shape;231;p20">
            <a:extLst>
              <a:ext uri="{FF2B5EF4-FFF2-40B4-BE49-F238E27FC236}">
                <a16:creationId xmlns:a16="http://schemas.microsoft.com/office/drawing/2014/main" id="{0D0D2EC1-F59C-4912-9990-A3655DB4D766}"/>
              </a:ext>
            </a:extLst>
          </p:cNvPr>
          <p:cNvSpPr txBox="1">
            <a:spLocks/>
          </p:cNvSpPr>
          <p:nvPr/>
        </p:nvSpPr>
        <p:spPr>
          <a:xfrm>
            <a:off x="1585950" y="212067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چالش های تشخیص چهره و راه حل</a:t>
            </a:r>
          </a:p>
        </p:txBody>
      </p:sp>
    </p:spTree>
    <p:extLst>
      <p:ext uri="{BB962C8B-B14F-4D97-AF65-F5344CB8AC3E}">
        <p14:creationId xmlns:p14="http://schemas.microsoft.com/office/powerpoint/2010/main" val="373496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78D8-50D0-E7D4-81F8-C9D5E174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5408" y="1280160"/>
            <a:ext cx="3393780" cy="3134888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روش </a:t>
            </a:r>
            <a:r>
              <a:rPr lang="en-US" sz="2000" dirty="0">
                <a:cs typeface="B Nazanin" panose="00000400000000000000" pitchFamily="2" charset="-78"/>
              </a:rPr>
              <a:t>KNN</a:t>
            </a:r>
            <a:endParaRPr lang="fa-IR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استخراج مناسب ترین مقادیر </a:t>
            </a:r>
            <a:r>
              <a:rPr lang="fa-IR" sz="2000" dirty="0" err="1">
                <a:cs typeface="B Nazanin" panose="00000400000000000000" pitchFamily="2" charset="-78"/>
              </a:rPr>
              <a:t>پیکسل</a:t>
            </a:r>
            <a:endParaRPr lang="fa-IR" sz="20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حول نواحی مورد توجه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و ویژگی های به دست آمده توسط </a:t>
            </a:r>
            <a:r>
              <a:rPr lang="en-US" sz="2000" dirty="0">
                <a:cs typeface="B Nazanin" panose="00000400000000000000" pitchFamily="2" charset="-78"/>
              </a:rPr>
              <a:t>SURF</a:t>
            </a:r>
          </a:p>
        </p:txBody>
      </p:sp>
      <p:sp>
        <p:nvSpPr>
          <p:cNvPr id="594" name="Google Shape;594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95" name="Google Shape;595;p46"/>
          <p:cNvGrpSpPr/>
          <p:nvPr/>
        </p:nvGrpSpPr>
        <p:grpSpPr>
          <a:xfrm>
            <a:off x="493210" y="1179435"/>
            <a:ext cx="2737670" cy="2784630"/>
            <a:chOff x="3868662" y="4647431"/>
            <a:chExt cx="541875" cy="460429"/>
          </a:xfrm>
        </p:grpSpPr>
        <p:sp>
          <p:nvSpPr>
            <p:cNvPr id="596" name="Google Shape;596;p46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استخراج مناسب ترین مقادیر </a:t>
              </a:r>
              <a:r>
                <a:rPr lang="fa-IR" sz="1200" b="1" dirty="0" err="1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پیکسل</a:t>
              </a: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 با </a:t>
              </a:r>
              <a:r>
                <a:rPr lang="en-US" sz="1200" b="1" dirty="0">
                  <a:solidFill>
                    <a:schemeClr val="lt1"/>
                  </a:solidFill>
                  <a:latin typeface="+mn-lt"/>
                  <a:ea typeface="Hind"/>
                  <a:cs typeface="B Nazanin" panose="00000400000000000000" pitchFamily="2" charset="-78"/>
                  <a:sym typeface="Hind"/>
                </a:rPr>
                <a:t>KNN</a:t>
              </a:r>
              <a:endParaRPr sz="1200" b="1" i="0" u="none" strike="noStrike" cap="none" dirty="0">
                <a:solidFill>
                  <a:schemeClr val="lt1"/>
                </a:solidFill>
                <a:latin typeface="+mn-lt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3993091" y="4999728"/>
              <a:ext cx="298176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600" dirty="0">
                  <a:solidFill>
                    <a:srgbClr val="000000"/>
                  </a:solidFill>
                  <a:latin typeface="Segoe UI" panose="020B0502040204020203" pitchFamily="34" charset="0"/>
                  <a:cs typeface="B Nazanin" panose="00000400000000000000" pitchFamily="2" charset="-78"/>
                </a:rPr>
                <a:t>محاسبه فاصله هندسی تمام رخ </a:t>
              </a:r>
              <a:endParaRPr sz="1100" b="1" i="0" u="none" strike="noStrike" cap="none" dirty="0">
                <a:solidFill>
                  <a:schemeClr val="lt1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1002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600" b="1" i="0" u="none" strike="noStrike" cap="none" dirty="0" err="1">
                  <a:solidFill>
                    <a:schemeClr val="bg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نرمالیزیشن</a:t>
              </a:r>
              <a:endParaRPr sz="1600" b="1" i="0" u="none" strike="noStrike" cap="none" dirty="0">
                <a:solidFill>
                  <a:schemeClr val="bg1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3911459" y="4806538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1"/>
            </a:fillRef>
            <a:effectRef idx="0">
              <a:scrgbClr r="0" g="0" b="0"/>
            </a:effectRef>
            <a:fontRef idx="major"/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a-IR" sz="1200" b="1" dirty="0">
                  <a:solidFill>
                    <a:schemeClr val="lt1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استخراج ویژگی با </a:t>
              </a:r>
              <a:r>
                <a:rPr lang="en-US" sz="1200" b="1" dirty="0">
                  <a:solidFill>
                    <a:schemeClr val="lt1"/>
                  </a:solidFill>
                  <a:latin typeface="+mn-lt"/>
                  <a:ea typeface="Hind"/>
                  <a:cs typeface="B Nazanin" panose="00000400000000000000" pitchFamily="2" charset="-78"/>
                  <a:sym typeface="Hind"/>
                </a:rPr>
                <a:t>SURF</a:t>
              </a:r>
              <a:r>
                <a:rPr lang="en" sz="1200" b="1" dirty="0">
                  <a:solidFill>
                    <a:schemeClr val="lt1"/>
                  </a:solidFill>
                  <a:latin typeface="Hind"/>
                  <a:ea typeface="Hind"/>
                  <a:cs typeface="Hind"/>
                  <a:sym typeface="Hind"/>
                </a:rPr>
                <a:t> </a:t>
              </a:r>
              <a:endParaRPr sz="1200" b="1" i="0" u="none" strike="noStrike" cap="none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3868662" y="4647431"/>
              <a:ext cx="539120" cy="781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sp>
        <p:nvSpPr>
          <p:cNvPr id="3" name="Google Shape;231;p20">
            <a:extLst>
              <a:ext uri="{FF2B5EF4-FFF2-40B4-BE49-F238E27FC236}">
                <a16:creationId xmlns:a16="http://schemas.microsoft.com/office/drawing/2014/main" id="{0D0D2EC1-F59C-4912-9990-A3655DB4D766}"/>
              </a:ext>
            </a:extLst>
          </p:cNvPr>
          <p:cNvSpPr txBox="1">
            <a:spLocks/>
          </p:cNvSpPr>
          <p:nvPr/>
        </p:nvSpPr>
        <p:spPr>
          <a:xfrm>
            <a:off x="1585950" y="212067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چالش های تشخیص چهره و راه حل</a:t>
            </a:r>
          </a:p>
        </p:txBody>
      </p:sp>
    </p:spTree>
    <p:extLst>
      <p:ext uri="{BB962C8B-B14F-4D97-AF65-F5344CB8AC3E}">
        <p14:creationId xmlns:p14="http://schemas.microsoft.com/office/powerpoint/2010/main" val="135990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Google Shape;231;p20">
            <a:extLst>
              <a:ext uri="{FF2B5EF4-FFF2-40B4-BE49-F238E27FC236}">
                <a16:creationId xmlns:a16="http://schemas.microsoft.com/office/drawing/2014/main" id="{0D0D2EC1-F59C-4912-9990-A3655DB4D766}"/>
              </a:ext>
            </a:extLst>
          </p:cNvPr>
          <p:cNvSpPr txBox="1">
            <a:spLocks/>
          </p:cNvSpPr>
          <p:nvPr/>
        </p:nvSpPr>
        <p:spPr>
          <a:xfrm>
            <a:off x="1585950" y="212067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fa-IR" sz="32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چالش‌های</a:t>
            </a:r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 تشخیص چهره و راه حل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3DEF3-F089-5824-3AA9-74FC0766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99" y="1062317"/>
            <a:ext cx="1676463" cy="3798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75CA2F-D221-FCCF-6845-17D89F156788}"/>
              </a:ext>
            </a:extLst>
          </p:cNvPr>
          <p:cNvSpPr/>
          <p:nvPr/>
        </p:nvSpPr>
        <p:spPr>
          <a:xfrm>
            <a:off x="3273552" y="999744"/>
            <a:ext cx="1694688" cy="816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تصویر کامل صورت</a:t>
            </a:r>
          </a:p>
          <a:p>
            <a:pPr algn="ctr"/>
            <a:r>
              <a:rPr lang="fa-IR" dirty="0"/>
              <a:t> (قبل و بعد)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29DBF-0959-CE6E-8346-86FAC35E601B}"/>
              </a:ext>
            </a:extLst>
          </p:cNvPr>
          <p:cNvSpPr/>
          <p:nvPr/>
        </p:nvSpPr>
        <p:spPr>
          <a:xfrm>
            <a:off x="3273552" y="1968285"/>
            <a:ext cx="1694688" cy="816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تشخیص ناحیه چشم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79197-D096-F778-0128-DE459DD44A9C}"/>
              </a:ext>
            </a:extLst>
          </p:cNvPr>
          <p:cNvSpPr/>
          <p:nvPr/>
        </p:nvSpPr>
        <p:spPr>
          <a:xfrm>
            <a:off x="3273552" y="2936826"/>
            <a:ext cx="1694688" cy="816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تشخیص ناحیه بینی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B4A1A7-4522-F255-9071-70BCF3E92F09}"/>
              </a:ext>
            </a:extLst>
          </p:cNvPr>
          <p:cNvSpPr/>
          <p:nvPr/>
        </p:nvSpPr>
        <p:spPr>
          <a:xfrm>
            <a:off x="3273552" y="3905367"/>
            <a:ext cx="1694688" cy="816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تشخیص ناحیه دهان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556B4-3C37-2A1F-0D37-F31D871867EF}"/>
              </a:ext>
            </a:extLst>
          </p:cNvPr>
          <p:cNvCxnSpPr>
            <a:endCxn id="7" idx="1"/>
          </p:cNvCxnSpPr>
          <p:nvPr/>
        </p:nvCxnSpPr>
        <p:spPr>
          <a:xfrm>
            <a:off x="2795662" y="1408176"/>
            <a:ext cx="47789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EA665-18FE-8B7F-9BF9-68B728B9A5B9}"/>
              </a:ext>
            </a:extLst>
          </p:cNvPr>
          <p:cNvCxnSpPr/>
          <p:nvPr/>
        </p:nvCxnSpPr>
        <p:spPr>
          <a:xfrm>
            <a:off x="2788365" y="2376717"/>
            <a:ext cx="47789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06F8E-11E0-2183-BAF2-8D4D96ED8B45}"/>
              </a:ext>
            </a:extLst>
          </p:cNvPr>
          <p:cNvCxnSpPr/>
          <p:nvPr/>
        </p:nvCxnSpPr>
        <p:spPr>
          <a:xfrm>
            <a:off x="2788365" y="3314055"/>
            <a:ext cx="47789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A40545-6B4A-C282-2181-3FA5B923D513}"/>
              </a:ext>
            </a:extLst>
          </p:cNvPr>
          <p:cNvCxnSpPr/>
          <p:nvPr/>
        </p:nvCxnSpPr>
        <p:spPr>
          <a:xfrm>
            <a:off x="2788365" y="4418877"/>
            <a:ext cx="47789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3A341-FDFE-BF55-6696-9C746832A254}"/>
              </a:ext>
            </a:extLst>
          </p:cNvPr>
          <p:cNvSpPr/>
          <p:nvPr/>
        </p:nvSpPr>
        <p:spPr>
          <a:xfrm>
            <a:off x="5254752" y="2182368"/>
            <a:ext cx="1463040" cy="816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تلفیق سطح نمره وزن دار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31ECDF-849E-6E85-E8E8-5C749E75940E}"/>
              </a:ext>
            </a:extLst>
          </p:cNvPr>
          <p:cNvSpPr/>
          <p:nvPr/>
        </p:nvSpPr>
        <p:spPr>
          <a:xfrm>
            <a:off x="7093735" y="2151888"/>
            <a:ext cx="1463040" cy="816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بهبود نرخ تشخیص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A21CD5-D8EC-AFE7-184A-7FB93116EA67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4968240" y="1408176"/>
            <a:ext cx="286512" cy="1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313483-BBD9-9133-4C9B-0F25C4B086BF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4968240" y="2376717"/>
            <a:ext cx="286512" cy="21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812A04-C036-6BF9-ED82-0B0EF6DE1D8F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4968240" y="2590800"/>
            <a:ext cx="286512" cy="75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79D9BE-D3A5-8DF7-767D-BBB3AE5404B5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4968240" y="2785149"/>
            <a:ext cx="286512" cy="15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433D0F-712B-AA61-A1CE-42D14E7490AC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6717792" y="2560320"/>
            <a:ext cx="375943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941948B-2549-D5E3-580D-491953480D11}"/>
              </a:ext>
            </a:extLst>
          </p:cNvPr>
          <p:cNvSpPr/>
          <p:nvPr/>
        </p:nvSpPr>
        <p:spPr>
          <a:xfrm>
            <a:off x="5721724" y="4313799"/>
            <a:ext cx="941204" cy="675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076945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677517" y="515825"/>
            <a:ext cx="5972175" cy="63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فهرست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98" name="Google Shape;498;p42"/>
          <p:cNvSpPr/>
          <p:nvPr/>
        </p:nvSpPr>
        <p:spPr>
          <a:xfrm rot="10800000" flipH="1">
            <a:off x="-1" y="2740381"/>
            <a:ext cx="9144001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 flipH="1">
            <a:off x="-1" y="2690225"/>
            <a:ext cx="9143875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6883092" y="2167678"/>
            <a:ext cx="334744" cy="334744"/>
            <a:chOff x="1855667" y="1772729"/>
            <a:chExt cx="334744" cy="334744"/>
          </a:xfrm>
          <a:solidFill>
            <a:schemeClr val="bg2">
              <a:lumMod val="50000"/>
            </a:schemeClr>
          </a:solidFill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8"/>
              <a:ext cx="134100" cy="15229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1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4825334" y="1987624"/>
            <a:ext cx="473400" cy="473400"/>
            <a:chOff x="3814414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3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2775658" y="2024747"/>
            <a:ext cx="473400" cy="473400"/>
            <a:chOff x="5842489" y="1703401"/>
            <a:chExt cx="473400" cy="473400"/>
          </a:xfrm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5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1799003" y="3975761"/>
            <a:ext cx="473400" cy="473400"/>
            <a:chOff x="688081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9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6</a:t>
              </a:r>
              <a:endParaRPr sz="9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3881464" y="3908104"/>
            <a:ext cx="473400" cy="473400"/>
            <a:chOff x="4852739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4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5895643" y="3895000"/>
            <a:ext cx="473400" cy="473400"/>
            <a:chOff x="282466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2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6407264" y="157964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مقدمه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4418834" y="146064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تشخیص هویت در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سیستم‌های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نظارتی</a:t>
            </a:r>
            <a:endParaRPr sz="80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2436208" y="132141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جمع‌بندی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527364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بررسی برخی </a:t>
            </a:r>
            <a:r>
              <a:rPr lang="fa-IR" sz="1050" dirty="0" err="1">
                <a:solidFill>
                  <a:schemeClr val="tx1"/>
                </a:solidFill>
                <a:cs typeface="B Nazanin" panose="00000400000000000000" pitchFamily="2" charset="-78"/>
              </a:rPr>
              <a:t>روش‌های</a:t>
            </a: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 یادگیری مدل برای تشخیص چهره</a:t>
            </a:r>
            <a:endParaRPr sz="105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3542014" y="444916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چالش های تشخیص چهره</a:t>
            </a:r>
            <a:endParaRPr sz="105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392503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منابع</a:t>
            </a:r>
            <a:endParaRPr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2727777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A9378D-F8C2-2A96-C0B7-E16088BB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088" y="657356"/>
            <a:ext cx="5972100" cy="636000"/>
          </a:xfrm>
        </p:spPr>
        <p:txBody>
          <a:bodyPr/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جمع‌بندی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866DC-31E7-CAC9-D89D-2AB1B6694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088" y="1657272"/>
            <a:ext cx="5972100" cy="2764500"/>
          </a:xfrm>
        </p:spPr>
        <p:txBody>
          <a:bodyPr/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معرفی </a:t>
            </a:r>
            <a:r>
              <a:rPr lang="fa-IR" sz="1800" dirty="0" err="1">
                <a:cs typeface="B Nazanin" panose="00000400000000000000" pitchFamily="2" charset="-78"/>
              </a:rPr>
              <a:t>انگیزه‌ها</a:t>
            </a:r>
            <a:r>
              <a:rPr lang="fa-IR" sz="1800" dirty="0">
                <a:cs typeface="B Nazanin" panose="00000400000000000000" pitchFamily="2" charset="-78"/>
              </a:rPr>
              <a:t> و </a:t>
            </a:r>
            <a:r>
              <a:rPr lang="fa-IR" sz="1800" dirty="0" err="1">
                <a:cs typeface="B Nazanin" panose="00000400000000000000" pitchFamily="2" charset="-78"/>
              </a:rPr>
              <a:t>کاربرد‌های</a:t>
            </a:r>
            <a:r>
              <a:rPr lang="fa-IR" sz="1800" dirty="0">
                <a:cs typeface="B Nazanin" panose="00000400000000000000" pitchFamily="2" charset="-78"/>
              </a:rPr>
              <a:t> تشخیص هویت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بررسی برخی </a:t>
            </a:r>
            <a:r>
              <a:rPr lang="fa-IR" sz="1800" dirty="0" err="1">
                <a:cs typeface="B Nazanin" panose="00000400000000000000" pitchFamily="2" charset="-78"/>
              </a:rPr>
              <a:t>روش‌های</a:t>
            </a:r>
            <a:r>
              <a:rPr lang="fa-IR" sz="1800" dirty="0">
                <a:cs typeface="B Nazanin" panose="00000400000000000000" pitchFamily="2" charset="-78"/>
              </a:rPr>
              <a:t> یادگیری </a:t>
            </a:r>
            <a:r>
              <a:rPr lang="fa-IR" sz="1800" dirty="0" err="1">
                <a:cs typeface="B Nazanin" panose="00000400000000000000" pitchFamily="2" charset="-78"/>
              </a:rPr>
              <a:t>مدل‌های</a:t>
            </a:r>
            <a:r>
              <a:rPr lang="fa-IR" sz="1800" dirty="0">
                <a:cs typeface="B Nazanin" panose="00000400000000000000" pitchFamily="2" charset="-78"/>
              </a:rPr>
              <a:t> تشخیص چهره</a:t>
            </a: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بررسی کاربرد تشخیص چهره در سیستم های نظارتی و </a:t>
            </a:r>
            <a:r>
              <a:rPr lang="fa-IR" sz="1800" dirty="0" err="1">
                <a:cs typeface="B Nazanin" panose="00000400000000000000" pitchFamily="2" charset="-78"/>
              </a:rPr>
              <a:t>چالش‌ها</a:t>
            </a:r>
            <a:r>
              <a:rPr lang="fa-IR" sz="1800" dirty="0">
                <a:cs typeface="B Nazanin" panose="00000400000000000000" pitchFamily="2" charset="-78"/>
              </a:rPr>
              <a:t> و </a:t>
            </a:r>
            <a:r>
              <a:rPr lang="fa-IR" sz="1800" dirty="0" err="1">
                <a:cs typeface="B Nazanin" panose="00000400000000000000" pitchFamily="2" charset="-78"/>
              </a:rPr>
              <a:t>رویکرد‌ها</a:t>
            </a:r>
            <a:endParaRPr lang="fa-IR" sz="1800" dirty="0"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تلاش برای رفع چالش‌‌های پیش آمده توسط جراحی‌‌های زیبایی</a:t>
            </a:r>
          </a:p>
          <a:p>
            <a:pPr algn="r" rtl="1"/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F79F9-64EF-9566-5A09-41520DF69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3402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677517" y="515825"/>
            <a:ext cx="5972175" cy="63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فهرست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98" name="Google Shape;498;p42"/>
          <p:cNvSpPr/>
          <p:nvPr/>
        </p:nvSpPr>
        <p:spPr>
          <a:xfrm rot="10800000" flipH="1">
            <a:off x="-1" y="2740381"/>
            <a:ext cx="9144001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 flipH="1">
            <a:off x="-1" y="2690225"/>
            <a:ext cx="9143875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6883092" y="2167678"/>
            <a:ext cx="334744" cy="334744"/>
            <a:chOff x="1855667" y="1772729"/>
            <a:chExt cx="334744" cy="334744"/>
          </a:xfrm>
          <a:solidFill>
            <a:schemeClr val="bg2">
              <a:lumMod val="50000"/>
            </a:schemeClr>
          </a:solidFill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8"/>
              <a:ext cx="134100" cy="15229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1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4825334" y="1987624"/>
            <a:ext cx="473400" cy="473400"/>
            <a:chOff x="3814414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3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2775658" y="2024747"/>
            <a:ext cx="473400" cy="473400"/>
            <a:chOff x="5842489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5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1799003" y="3975761"/>
            <a:ext cx="473400" cy="473400"/>
            <a:chOff x="6880814" y="3576300"/>
            <a:chExt cx="473400" cy="473400"/>
          </a:xfrm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9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6</a:t>
              </a:r>
              <a:endParaRPr sz="9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3881464" y="3908104"/>
            <a:ext cx="473400" cy="473400"/>
            <a:chOff x="4852739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4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5895643" y="3895000"/>
            <a:ext cx="473400" cy="473400"/>
            <a:chOff x="282466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2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6407264" y="157964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مقدمه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4418834" y="146064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تشخیص هویت در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سیستم‌های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نظارتی</a:t>
            </a:r>
            <a:endParaRPr sz="80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2436208" y="132141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جمع‌بندی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527364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بررسی برخی </a:t>
            </a:r>
            <a:r>
              <a:rPr lang="fa-IR" sz="1050" dirty="0" err="1">
                <a:solidFill>
                  <a:schemeClr val="tx1"/>
                </a:solidFill>
                <a:cs typeface="B Nazanin" panose="00000400000000000000" pitchFamily="2" charset="-78"/>
              </a:rPr>
              <a:t>روش‌های</a:t>
            </a: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 یادگیری مدل برای تشخیص چهره</a:t>
            </a:r>
            <a:endParaRPr sz="105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3542014" y="444916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چالش های تشخیص چهره</a:t>
            </a:r>
            <a:endParaRPr sz="105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392503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منابع</a:t>
            </a:r>
            <a:endParaRPr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236700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DF1D-35B7-E87E-68E0-DF0BA584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منابع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BC57C-B15F-FC7F-D3BF-43D3BCEC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188" y="1479176"/>
            <a:ext cx="6326494" cy="3177919"/>
          </a:xfrm>
        </p:spPr>
        <p:txBody>
          <a:bodyPr/>
          <a:lstStyle/>
          <a:p>
            <a:pPr marL="76200" indent="0">
              <a:buNone/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cs typeface="+mj-cs"/>
              </a:rPr>
              <a:t>[1]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Yan Sun,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Zhenyun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 Ren, and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Wenxi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 Zheng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effectLst/>
                <a:latin typeface="Georgia-Bold"/>
                <a:ea typeface="Times New Roman" panose="02020603050405020304" pitchFamily="18" charset="0"/>
                <a:cs typeface="+mj-cs"/>
              </a:rPr>
              <a:t>“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Research on Face Recognition Algorithm Based on Image Processing”</a:t>
            </a:r>
          </a:p>
          <a:p>
            <a:pPr marL="76200" indent="0">
              <a:buNone/>
            </a:pPr>
            <a:endParaRPr lang="en-US" sz="160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  <a:p>
            <a:pPr marL="76200" indent="0">
              <a:buNone/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cs typeface="+mj-cs"/>
              </a:rPr>
              <a:t>[2]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Van-Huy Pham, Diem-Phuc Tran, and Van-Dung Hoang “Personal Identification Based on Deep Learning Technique Using Facial Images for Intelligent Surveillance Systems”</a:t>
            </a:r>
          </a:p>
          <a:p>
            <a:pPr marL="76200" indent="0">
              <a:buNone/>
            </a:pPr>
            <a:endParaRPr lang="en-US" sz="160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  <a:p>
            <a: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cs typeface="+mj-cs"/>
              </a:rPr>
              <a:t>[3] </a:t>
            </a:r>
            <a:r>
              <a:rPr lang="en-US" sz="1600" dirty="0" err="1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Tanupreet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+mj-cs"/>
              </a:rPr>
              <a:t> Sabharwal , Rashmi Gupta “Human identification after plastic surgery using region based score level fusion of local facial features”</a:t>
            </a:r>
            <a:br>
              <a:rPr lang="ar-SA" sz="1600" b="1" dirty="0">
                <a:solidFill>
                  <a:schemeClr val="tx1">
                    <a:lumMod val="85000"/>
                  </a:schemeClr>
                </a:solidFill>
                <a:effectLst/>
                <a:latin typeface="BNazaninBold"/>
                <a:ea typeface="Times New Roman" panose="02020603050405020304" pitchFamily="18" charset="0"/>
                <a:cs typeface="+mj-cs"/>
              </a:rPr>
            </a:br>
            <a:endParaRPr lang="en-US" sz="1600" dirty="0">
              <a:solidFill>
                <a:schemeClr val="tx1">
                  <a:lumMod val="8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  <a:p>
            <a:pPr marL="76200" indent="0">
              <a:buNone/>
            </a:pPr>
            <a:br>
              <a:rPr lang="en-US" sz="1600" b="1" dirty="0">
                <a:solidFill>
                  <a:schemeClr val="tx1">
                    <a:lumMod val="85000"/>
                  </a:schemeClr>
                </a:solidFill>
                <a:effectLst/>
                <a:latin typeface="BNazaninBold"/>
                <a:ea typeface="Times New Roman" panose="02020603050405020304" pitchFamily="18" charset="0"/>
                <a:cs typeface="+mj-cs"/>
              </a:rPr>
            </a:br>
            <a:endParaRPr lang="en-US" sz="1600" dirty="0">
              <a:solidFill>
                <a:schemeClr val="tx1">
                  <a:lumMod val="85000"/>
                </a:schemeClr>
              </a:solidFill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187ED-B570-0C5D-35FB-B573FDAC8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grpSp>
        <p:nvGrpSpPr>
          <p:cNvPr id="7" name="Google Shape;787;p50">
            <a:extLst>
              <a:ext uri="{FF2B5EF4-FFF2-40B4-BE49-F238E27FC236}">
                <a16:creationId xmlns:a16="http://schemas.microsoft.com/office/drawing/2014/main" id="{62A92E8A-3572-F35E-DEA6-932B4F6FADDB}"/>
              </a:ext>
            </a:extLst>
          </p:cNvPr>
          <p:cNvGrpSpPr/>
          <p:nvPr/>
        </p:nvGrpSpPr>
        <p:grpSpPr>
          <a:xfrm>
            <a:off x="5791833" y="1101047"/>
            <a:ext cx="312057" cy="259605"/>
            <a:chOff x="1926350" y="995225"/>
            <a:chExt cx="428650" cy="356600"/>
          </a:xfrm>
        </p:grpSpPr>
        <p:sp>
          <p:nvSpPr>
            <p:cNvPr id="8" name="Google Shape;788;p50">
              <a:extLst>
                <a:ext uri="{FF2B5EF4-FFF2-40B4-BE49-F238E27FC236}">
                  <a16:creationId xmlns:a16="http://schemas.microsoft.com/office/drawing/2014/main" id="{8291600A-6C91-8DD2-870E-D011142440D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9;p50">
              <a:extLst>
                <a:ext uri="{FF2B5EF4-FFF2-40B4-BE49-F238E27FC236}">
                  <a16:creationId xmlns:a16="http://schemas.microsoft.com/office/drawing/2014/main" id="{3ECB1913-FD8A-8469-15A3-9C99BC08011F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0;p50">
              <a:extLst>
                <a:ext uri="{FF2B5EF4-FFF2-40B4-BE49-F238E27FC236}">
                  <a16:creationId xmlns:a16="http://schemas.microsoft.com/office/drawing/2014/main" id="{C40BEF84-E720-E4F4-E298-2B48DDDCAC7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1;p50">
              <a:extLst>
                <a:ext uri="{FF2B5EF4-FFF2-40B4-BE49-F238E27FC236}">
                  <a16:creationId xmlns:a16="http://schemas.microsoft.com/office/drawing/2014/main" id="{29633F34-C1FF-AD37-AF12-02D6D0B5720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890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B9CB4E-C1ED-B6DF-6C9E-770B79F79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744" y="1655648"/>
            <a:ext cx="4487700" cy="1159800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با تشکر از توجه شما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1096-0809-5B4D-CA91-BD902FBD790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56625" y="4813300"/>
            <a:ext cx="587375" cy="330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F9AC4-E8FF-EECA-2E8D-C0A48B9B891D}"/>
              </a:ext>
            </a:extLst>
          </p:cNvPr>
          <p:cNvSpPr/>
          <p:nvPr/>
        </p:nvSpPr>
        <p:spPr>
          <a:xfrm>
            <a:off x="3112994" y="2815448"/>
            <a:ext cx="2393577" cy="316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000" dirty="0">
                <a:cs typeface="B Nazanin" panose="00000400000000000000" pitchFamily="2" charset="-78"/>
              </a:rPr>
              <a:t>به پایان آمد این دفتر حکایت همچنان </a:t>
            </a:r>
            <a:r>
              <a:rPr lang="fa-IR" sz="1000" dirty="0" err="1">
                <a:cs typeface="B Nazanin" panose="00000400000000000000" pitchFamily="2" charset="-78"/>
              </a:rPr>
              <a:t>باقیست</a:t>
            </a:r>
            <a:endParaRPr lang="en-US" sz="1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639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F3A7E-8070-B835-D5D8-BAC18ADB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20BE4-1AA8-425F-DFE1-59C08541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016" y="1548850"/>
            <a:ext cx="6311933" cy="337680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هوش مصنوعی به‌‌دنبال تسهیل زندگی</a:t>
            </a:r>
          </a:p>
          <a:p>
            <a:pPr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پیشرفت شگرف </a:t>
            </a:r>
            <a:r>
              <a:rPr lang="fa-IR" sz="1400" dirty="0" err="1">
                <a:cs typeface="B Nazanin" panose="00000400000000000000" pitchFamily="2" charset="-78"/>
              </a:rPr>
              <a:t>سیستم‌های</a:t>
            </a:r>
            <a:r>
              <a:rPr lang="fa-IR" sz="1400" dirty="0">
                <a:cs typeface="B Nazanin" panose="00000400000000000000" pitchFamily="2" charset="-78"/>
              </a:rPr>
              <a:t> نظارتی مبتنی بر هوش مصنوعی در </a:t>
            </a:r>
            <a:r>
              <a:rPr lang="fa-IR" sz="1400" dirty="0" err="1">
                <a:cs typeface="B Nazanin" panose="00000400000000000000" pitchFamily="2" charset="-78"/>
              </a:rPr>
              <a:t>سال‌های</a:t>
            </a:r>
            <a:r>
              <a:rPr lang="fa-IR" sz="1400" dirty="0">
                <a:cs typeface="B Nazanin" panose="00000400000000000000" pitchFamily="2" charset="-78"/>
              </a:rPr>
              <a:t> اخیر</a:t>
            </a:r>
          </a:p>
          <a:p>
            <a:pPr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تلاش برای رسیدن به دقت بالا و خطای کم</a:t>
            </a:r>
          </a:p>
          <a:p>
            <a:pPr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هویت یگانه، </a:t>
            </a:r>
            <a:r>
              <a:rPr lang="fa-IR" sz="1400" dirty="0" err="1">
                <a:cs typeface="B Nazanin" panose="00000400000000000000" pitchFamily="2" charset="-78"/>
              </a:rPr>
              <a:t>ویژگی‌های</a:t>
            </a:r>
            <a:r>
              <a:rPr lang="fa-IR" sz="1400" dirty="0">
                <a:cs typeface="B Nazanin" panose="00000400000000000000" pitchFamily="2" charset="-78"/>
              </a:rPr>
              <a:t> </a:t>
            </a:r>
            <a:r>
              <a:rPr lang="fa-IR" sz="1400" dirty="0" err="1">
                <a:cs typeface="B Nazanin" panose="00000400000000000000" pitchFamily="2" charset="-78"/>
              </a:rPr>
              <a:t>بیومتریکی</a:t>
            </a:r>
            <a:endParaRPr lang="fa-IR" sz="1400" dirty="0"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تصویر شبکیه</a:t>
            </a:r>
          </a:p>
          <a:p>
            <a:pPr lvl="1" algn="r" rtl="1">
              <a:lnSpc>
                <a:spcPct val="150000"/>
              </a:lnSpc>
            </a:pPr>
            <a:r>
              <a:rPr lang="en-US" sz="1400" dirty="0">
                <a:cs typeface="B Nazanin" panose="00000400000000000000" pitchFamily="2" charset="-78"/>
              </a:rPr>
              <a:t>DNA</a:t>
            </a:r>
          </a:p>
          <a:p>
            <a:pPr lvl="1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اثر انگشت</a:t>
            </a:r>
          </a:p>
          <a:p>
            <a:pPr lvl="1" algn="r" rtl="1">
              <a:lnSpc>
                <a:spcPct val="150000"/>
              </a:lnSpc>
            </a:pPr>
            <a:r>
              <a:rPr lang="fa-IR" sz="1400" dirty="0">
                <a:cs typeface="B Nazanin" panose="00000400000000000000" pitchFamily="2" charset="-78"/>
              </a:rPr>
              <a:t>چهره</a:t>
            </a:r>
          </a:p>
          <a:p>
            <a:pPr lvl="1" algn="r" rtl="1">
              <a:lnSpc>
                <a:spcPct val="150000"/>
              </a:lnSpc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100454-4561-160E-1824-57F44909C6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F3A7E-8070-B835-D5D8-BAC18ADB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20BE4-1AA8-425F-DFE1-59C08541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016" y="1548850"/>
            <a:ext cx="6311933" cy="3376800"/>
          </a:xfrm>
        </p:spPr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sz="1400" dirty="0">
                <a:solidFill>
                  <a:schemeClr val="tx1"/>
                </a:solidFill>
                <a:latin typeface="Segoe UI" panose="020B0502040204020203" pitchFamily="34" charset="0"/>
                <a:cs typeface="B Nazanin" panose="00000400000000000000" pitchFamily="2" charset="-78"/>
              </a:rPr>
              <a:t>عوامل امنیتی، از </a:t>
            </a:r>
            <a:r>
              <a:rPr lang="fa-IR" sz="1400" dirty="0" err="1">
                <a:solidFill>
                  <a:schemeClr val="tx1"/>
                </a:solidFill>
                <a:latin typeface="Segoe UI" panose="020B0502040204020203" pitchFamily="34" charset="0"/>
                <a:cs typeface="B Nazanin" panose="00000400000000000000" pitchFamily="2" charset="-78"/>
              </a:rPr>
              <a:t>انگیزه‌های</a:t>
            </a:r>
            <a:r>
              <a:rPr lang="fa-IR" sz="1400" dirty="0">
                <a:solidFill>
                  <a:schemeClr val="tx1"/>
                </a:solidFill>
                <a:latin typeface="Segoe UI" panose="020B0502040204020203" pitchFamily="34" charset="0"/>
                <a:cs typeface="B Nazanin" panose="00000400000000000000" pitchFamily="2" charset="-78"/>
              </a:rPr>
              <a:t> رشد نیاز جامعه به تشخیص هویت بر اساس چهره</a:t>
            </a:r>
          </a:p>
          <a:p>
            <a:pPr lvl="1" algn="r" rtl="1">
              <a:lnSpc>
                <a:spcPct val="200000"/>
              </a:lnSpc>
            </a:pPr>
            <a:r>
              <a:rPr lang="fa-IR" sz="1400" dirty="0">
                <a:solidFill>
                  <a:schemeClr val="tx1"/>
                </a:solidFill>
                <a:latin typeface="Segoe UI" panose="020B0502040204020203" pitchFamily="34" charset="0"/>
                <a:cs typeface="B Nazanin" panose="00000400000000000000" pitchFamily="2" charset="-78"/>
              </a:rPr>
              <a:t>تشخیص </a:t>
            </a:r>
            <a:r>
              <a:rPr lang="fa-I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وقوع یک اتفاق تروریستی، رخ دادن دزدی و </a:t>
            </a:r>
            <a:r>
              <a:rPr lang="fa-I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مواردی</a:t>
            </a:r>
            <a:r>
              <a:rPr lang="fa-I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از این قبیل</a:t>
            </a:r>
            <a:endParaRPr lang="fa-IR" sz="1400" dirty="0"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1400" dirty="0">
                <a:cs typeface="B Nazanin" panose="00000400000000000000" pitchFamily="2" charset="-78"/>
              </a:rPr>
              <a:t>موارد کاربردی دیگر، مثل </a:t>
            </a:r>
            <a:r>
              <a:rPr lang="fa-I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پارکینگ‌ها</a:t>
            </a:r>
            <a:r>
              <a:rPr lang="fa-I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، و سیستم حضور و غیاب مدارس </a:t>
            </a:r>
          </a:p>
          <a:p>
            <a:pPr algn="r" rtl="1">
              <a:lnSpc>
                <a:spcPct val="200000"/>
              </a:lnSpc>
            </a:pPr>
            <a:r>
              <a:rPr lang="fa-IR" sz="1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ابزار‌های</a:t>
            </a:r>
            <a:r>
              <a:rPr lang="fa-IR" sz="1400" dirty="0">
                <a:latin typeface="Times New Roman" panose="02020603050405020304" pitchFamily="18" charset="0"/>
                <a:cs typeface="B Nazanin" panose="00000400000000000000" pitchFamily="2" charset="-78"/>
              </a:rPr>
              <a:t> کاربردی در یادگیری </a:t>
            </a:r>
            <a:r>
              <a:rPr lang="fa-IR" sz="1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مدل‌های</a:t>
            </a:r>
            <a:r>
              <a:rPr lang="fa-IR" sz="1400" dirty="0">
                <a:latin typeface="Times New Roman" panose="02020603050405020304" pitchFamily="18" charset="0"/>
                <a:cs typeface="B Nazanin" panose="00000400000000000000" pitchFamily="2" charset="-78"/>
              </a:rPr>
              <a:t> مربوط به تشخیص چهره</a:t>
            </a:r>
          </a:p>
          <a:p>
            <a:pPr lvl="1" algn="r" rtl="1">
              <a:lnSpc>
                <a:spcPct val="200000"/>
              </a:lnSpc>
            </a:pPr>
            <a:r>
              <a:rPr lang="fa-IR" sz="1400" dirty="0">
                <a:latin typeface="Times New Roman" panose="02020603050405020304" pitchFamily="18" charset="0"/>
                <a:cs typeface="B Nazanin" panose="00000400000000000000" pitchFamily="2" charset="-78"/>
              </a:rPr>
              <a:t>یادگیری عمیق</a:t>
            </a:r>
          </a:p>
          <a:p>
            <a:pPr lvl="1" algn="r" rtl="1">
              <a:lnSpc>
                <a:spcPct val="200000"/>
              </a:lnSpc>
            </a:pPr>
            <a:r>
              <a:rPr lang="fa-IR" sz="1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شبکه‌های</a:t>
            </a:r>
            <a:r>
              <a:rPr lang="fa-IR" sz="1400" dirty="0">
                <a:latin typeface="Times New Roman" panose="02020603050405020304" pitchFamily="18" charset="0"/>
                <a:cs typeface="B Nazanin" panose="00000400000000000000" pitchFamily="2" charset="-78"/>
              </a:rPr>
              <a:t> عصبی</a:t>
            </a:r>
          </a:p>
          <a:p>
            <a:pPr lvl="1" algn="r" rtl="1">
              <a:lnSpc>
                <a:spcPct val="200000"/>
              </a:lnSpc>
            </a:pPr>
            <a:r>
              <a:rPr lang="fa-IR" sz="1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شبکه‌های</a:t>
            </a:r>
            <a:r>
              <a:rPr lang="fa-IR" sz="1400" dirty="0">
                <a:latin typeface="Times New Roman" panose="02020603050405020304" pitchFamily="18" charset="0"/>
                <a:cs typeface="B Nazanin" panose="00000400000000000000" pitchFamily="2" charset="-78"/>
              </a:rPr>
              <a:t> عصبی </a:t>
            </a:r>
            <a:r>
              <a:rPr lang="fa-IR" sz="1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پیچشی</a:t>
            </a:r>
            <a:endParaRPr lang="fa-IR" sz="1400" dirty="0">
              <a:cs typeface="B Nazanin" panose="00000400000000000000" pitchFamily="2" charset="-78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100454-4561-160E-1824-57F44909C6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677517" y="515825"/>
            <a:ext cx="5972175" cy="636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فهرست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498" name="Google Shape;498;p42"/>
          <p:cNvSpPr/>
          <p:nvPr/>
        </p:nvSpPr>
        <p:spPr>
          <a:xfrm rot="10800000" flipH="1">
            <a:off x="-1" y="2740381"/>
            <a:ext cx="9144001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 flipH="1">
            <a:off x="-1" y="2690225"/>
            <a:ext cx="9143875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6883092" y="2167678"/>
            <a:ext cx="334744" cy="334744"/>
            <a:chOff x="1855667" y="1772729"/>
            <a:chExt cx="334744" cy="334744"/>
          </a:xfrm>
          <a:solidFill>
            <a:schemeClr val="bg2">
              <a:lumMod val="50000"/>
            </a:schemeClr>
          </a:solidFill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8"/>
              <a:ext cx="134100" cy="15229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1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4825334" y="1987624"/>
            <a:ext cx="473400" cy="473400"/>
            <a:chOff x="3814414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3</a:t>
              </a:r>
              <a:endParaRPr sz="10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2775658" y="2024747"/>
            <a:ext cx="473400" cy="473400"/>
            <a:chOff x="5842489" y="1703401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5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1799003" y="3975761"/>
            <a:ext cx="473400" cy="473400"/>
            <a:chOff x="6880814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9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6</a:t>
              </a:r>
              <a:endParaRPr sz="9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3881464" y="3908104"/>
            <a:ext cx="473400" cy="473400"/>
            <a:chOff x="4852739" y="3576300"/>
            <a:chExt cx="473400" cy="473400"/>
          </a:xfrm>
          <a:solidFill>
            <a:schemeClr val="bg2">
              <a:lumMod val="50000"/>
            </a:schemeClr>
          </a:solidFill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5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4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5895643" y="3895000"/>
            <a:ext cx="473400" cy="473400"/>
            <a:chOff x="2824664" y="3576300"/>
            <a:chExt cx="473400" cy="473400"/>
          </a:xfrm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000" dirty="0">
                  <a:solidFill>
                    <a:schemeClr val="dk2"/>
                  </a:solidFill>
                  <a:latin typeface="Hind"/>
                  <a:ea typeface="Hind"/>
                  <a:cs typeface="B Nazanin" panose="00000400000000000000" pitchFamily="2" charset="-78"/>
                  <a:sym typeface="Hind"/>
                </a:rPr>
                <a:t>2</a:t>
              </a:r>
              <a:endParaRPr sz="6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6407264" y="157964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مقدمه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4418834" y="146064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تشخیص هویت در </a:t>
            </a:r>
            <a:r>
              <a:rPr lang="fa-IR" dirty="0" err="1">
                <a:solidFill>
                  <a:schemeClr val="tx1"/>
                </a:solidFill>
                <a:cs typeface="B Nazanin" panose="00000400000000000000" pitchFamily="2" charset="-78"/>
              </a:rPr>
              <a:t>سیستم‌های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نظارتی</a:t>
            </a:r>
            <a:endParaRPr sz="80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2436208" y="132141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جمع‌بندی</a:t>
            </a:r>
            <a:endParaRPr sz="180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527364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بررسی برخی </a:t>
            </a:r>
            <a:r>
              <a:rPr lang="fa-IR" sz="1050" dirty="0" err="1">
                <a:solidFill>
                  <a:schemeClr val="tx1"/>
                </a:solidFill>
                <a:cs typeface="B Nazanin" panose="00000400000000000000" pitchFamily="2" charset="-78"/>
              </a:rPr>
              <a:t>روش‌های</a:t>
            </a:r>
            <a:r>
              <a:rPr lang="fa-IR" sz="1050" dirty="0">
                <a:solidFill>
                  <a:schemeClr val="tx1"/>
                </a:solidFill>
                <a:cs typeface="B Nazanin" panose="00000400000000000000" pitchFamily="2" charset="-78"/>
              </a:rPr>
              <a:t> یادگیری مدل برای تشخیص چهره</a:t>
            </a:r>
            <a:endParaRPr sz="1050" dirty="0">
              <a:solidFill>
                <a:schemeClr val="tx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3542014" y="444916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 err="1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چالش‌های</a:t>
            </a:r>
            <a:r>
              <a:rPr lang="fa-IR" sz="1050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 تشخیص چهره</a:t>
            </a:r>
            <a:endParaRPr sz="1050"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1392503" y="440167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dk2"/>
                </a:solidFill>
                <a:latin typeface="Hind"/>
                <a:ea typeface="Hind"/>
                <a:cs typeface="B Nazanin" panose="00000400000000000000" pitchFamily="2" charset="-78"/>
                <a:sym typeface="Hind"/>
              </a:rPr>
              <a:t>منابع</a:t>
            </a:r>
            <a:endParaRPr dirty="0">
              <a:solidFill>
                <a:schemeClr val="dk2"/>
              </a:solidFill>
              <a:latin typeface="Hind"/>
              <a:ea typeface="Hind"/>
              <a:cs typeface="B Nazanin" panose="00000400000000000000" pitchFamily="2" charset="-78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107105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972" y="189835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</a:t>
            </a:r>
            <a:r>
              <a:rPr lang="fa-IR" sz="2000" dirty="0" err="1">
                <a:cs typeface="B Nazanin" panose="00000400000000000000" pitchFamily="2" charset="-78"/>
              </a:rPr>
              <a:t>روش‌های</a:t>
            </a:r>
            <a:r>
              <a:rPr lang="fa-IR" sz="2000" dirty="0">
                <a:cs typeface="B Nazanin" panose="00000400000000000000" pitchFamily="2" charset="-78"/>
              </a:rPr>
              <a:t>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588D-1306-38D2-2521-EB7C88D57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در این بخش به بررسی </a:t>
            </a:r>
            <a:r>
              <a:rPr lang="fa-IR" dirty="0" err="1">
                <a:cs typeface="B Nazanin" panose="00000400000000000000" pitchFamily="2" charset="-78"/>
              </a:rPr>
              <a:t>روش‌های</a:t>
            </a:r>
            <a:r>
              <a:rPr lang="fa-IR" dirty="0">
                <a:cs typeface="B Nazanin" panose="00000400000000000000" pitchFamily="2" charset="-78"/>
              </a:rPr>
              <a:t> زیر، پرداخته خواهد شد:</a:t>
            </a:r>
          </a:p>
          <a:p>
            <a:pPr algn="r" rtl="1"/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DeepID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1800" b="0" i="1" u="none" strike="noStrike" baseline="0" dirty="0">
                <a:latin typeface="+mn-lt"/>
              </a:rPr>
              <a:t>AdaBoost</a:t>
            </a:r>
            <a:endParaRPr lang="en-US" sz="1800" i="1" dirty="0">
              <a:latin typeface="+mn-lt"/>
              <a:cs typeface="B Nazanin" panose="00000400000000000000" pitchFamily="2" charset="-78"/>
            </a:endParaRPr>
          </a:p>
          <a:p>
            <a:pPr marL="7620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7620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688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56" y="196925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</a:t>
            </a:r>
            <a:r>
              <a:rPr lang="fa-IR" sz="2000" dirty="0" err="1">
                <a:cs typeface="B Nazanin" panose="00000400000000000000" pitchFamily="2" charset="-78"/>
              </a:rPr>
              <a:t>روش‌های</a:t>
            </a:r>
            <a:r>
              <a:rPr lang="fa-IR" sz="2000" dirty="0">
                <a:cs typeface="B Nazanin" panose="00000400000000000000" pitchFamily="2" charset="-78"/>
              </a:rPr>
              <a:t>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588D-1306-38D2-2521-EB7C88D5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795" y="2213575"/>
            <a:ext cx="5972100" cy="2764500"/>
          </a:xfrm>
        </p:spPr>
        <p:txBody>
          <a:bodyPr/>
          <a:lstStyle/>
          <a:p>
            <a:pPr marL="76200" indent="0" algn="ctr" rtl="1">
              <a:buNone/>
            </a:pPr>
            <a:r>
              <a:rPr lang="en-US" sz="7200" i="1" dirty="0" err="1">
                <a:latin typeface="Arial Black" panose="020B0A04020102020204" pitchFamily="34" charset="0"/>
                <a:cs typeface="B Nazanin" panose="00000400000000000000" pitchFamily="2" charset="-78"/>
              </a:rPr>
              <a:t>DeepID</a:t>
            </a:r>
            <a:endParaRPr lang="en-US" sz="7200" i="1" dirty="0"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64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F4EF-0648-0074-B0D7-B4FDEE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217850"/>
            <a:ext cx="5972100" cy="636000"/>
          </a:xfrm>
        </p:spPr>
        <p:txBody>
          <a:bodyPr/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بررسی برخی روش های یادگیری مدل برای تشخیص چهره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588D-1306-38D2-2521-EB7C88D5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6988" y="889865"/>
            <a:ext cx="2977800" cy="781069"/>
          </a:xfrm>
        </p:spPr>
        <p:txBody>
          <a:bodyPr/>
          <a:lstStyle/>
          <a:p>
            <a:pPr marL="76200" indent="0" algn="ctr" rtl="1">
              <a:buNone/>
            </a:pPr>
            <a:r>
              <a:rPr lang="en-US" sz="3600" i="1" dirty="0" err="1">
                <a:latin typeface="Arial Black" panose="020B0A04020102020204" pitchFamily="34" charset="0"/>
                <a:cs typeface="B Nazanin" panose="00000400000000000000" pitchFamily="2" charset="-78"/>
              </a:rPr>
              <a:t>DeepID</a:t>
            </a:r>
            <a:endParaRPr lang="en-US" sz="7200" i="1" dirty="0">
              <a:latin typeface="Arial Black" panose="020B0A0402010202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390146-E9A7-081E-52F4-EDBB8B7AAD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8195" y="1842976"/>
            <a:ext cx="6223754" cy="3082673"/>
          </a:xfrm>
        </p:spPr>
        <p:txBody>
          <a:bodyPr/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ساختار شبکه</a:t>
            </a:r>
            <a:endParaRPr lang="en-US" sz="14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1400" dirty="0">
                <a:cs typeface="B Nazanin" panose="00000400000000000000" pitchFamily="2" charset="-78"/>
              </a:rPr>
              <a:t>شبکه عصبی استفاده شده در این روش مانند شبکه های عصبی ابتدایی می باشد.</a:t>
            </a:r>
          </a:p>
          <a:p>
            <a:pPr lvl="1" algn="r" rtl="1"/>
            <a:r>
              <a:rPr lang="fa-IR" sz="1400" dirty="0">
                <a:cs typeface="B Nazanin" panose="00000400000000000000" pitchFamily="2" charset="-78"/>
              </a:rPr>
              <a:t>از شبکه </a:t>
            </a:r>
            <a:r>
              <a:rPr lang="fa-IR" sz="1400" dirty="0" err="1">
                <a:cs typeface="B Nazanin" panose="00000400000000000000" pitchFamily="2" charset="-78"/>
              </a:rPr>
              <a:t>پیچشی</a:t>
            </a:r>
            <a:r>
              <a:rPr lang="fa-IR" sz="1400" dirty="0">
                <a:cs typeface="B Nazanin" panose="00000400000000000000" pitchFamily="2" charset="-78"/>
              </a:rPr>
              <a:t> برای دسته بندی چهره ها، استفاده می شود.</a:t>
            </a:r>
          </a:p>
          <a:p>
            <a:pPr lvl="1" algn="r" rtl="1"/>
            <a:r>
              <a:rPr lang="fa-IR" sz="1400" dirty="0">
                <a:cs typeface="B Nazanin" panose="00000400000000000000" pitchFamily="2" charset="-78"/>
              </a:rPr>
              <a:t>4 لایه </a:t>
            </a:r>
            <a:r>
              <a:rPr lang="fa-IR" sz="1400" dirty="0" err="1">
                <a:cs typeface="B Nazanin" panose="00000400000000000000" pitchFamily="2" charset="-78"/>
              </a:rPr>
              <a:t>پیچشی</a:t>
            </a:r>
            <a:r>
              <a:rPr lang="fa-IR" sz="1400" dirty="0">
                <a:cs typeface="B Nazanin" panose="00000400000000000000" pitchFamily="2" charset="-78"/>
              </a:rPr>
              <a:t> و 3 لایه </a:t>
            </a:r>
            <a:r>
              <a:rPr lang="fa-IR" sz="1400" dirty="0" err="1">
                <a:cs typeface="B Nazanin" panose="00000400000000000000" pitchFamily="2" charset="-78"/>
              </a:rPr>
              <a:t>ادغامی</a:t>
            </a:r>
            <a:endParaRPr lang="fa-IR" sz="14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1400" dirty="0">
                <a:cs typeface="B Nazanin" panose="00000400000000000000" pitchFamily="2" charset="-78"/>
              </a:rPr>
              <a:t>خروجی آن، برداری با 160 بعد است که حاوی انبوهی از اطلاعات مرتبط با احراز هویت می باشد.</a:t>
            </a:r>
            <a:endParaRPr lang="en-US" sz="1400" dirty="0">
              <a:cs typeface="B Nazanin" panose="00000400000000000000" pitchFamily="2" charset="-78"/>
            </a:endParaRPr>
          </a:p>
          <a:p>
            <a:pPr marL="571500" lvl="1" indent="0" algn="r" rtl="1">
              <a:buNone/>
            </a:pPr>
            <a:endParaRPr lang="fa-IR" sz="1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B168F-4003-3F59-119D-A1BDC9AA6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84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1532</Words>
  <Application>Microsoft Office PowerPoint</Application>
  <PresentationFormat>On-screen Show (16:9)</PresentationFormat>
  <Paragraphs>373</Paragraphs>
  <Slides>39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Segoe UI</vt:lpstr>
      <vt:lpstr>Arial Black</vt:lpstr>
      <vt:lpstr>Arial</vt:lpstr>
      <vt:lpstr>MinionPro-Regular3</vt:lpstr>
      <vt:lpstr>Hind</vt:lpstr>
      <vt:lpstr>Times New Roman</vt:lpstr>
      <vt:lpstr>BNazaninBold</vt:lpstr>
      <vt:lpstr>MinionPro-It</vt:lpstr>
      <vt:lpstr>Georgia-Bold</vt:lpstr>
      <vt:lpstr>Cambria Math</vt:lpstr>
      <vt:lpstr>Calibri</vt:lpstr>
      <vt:lpstr>Georgia</vt:lpstr>
      <vt:lpstr>Dumaine</vt:lpstr>
      <vt:lpstr>تشخیص هویت با به‌کا‌رگیری هوش مصنوعی و تشخیص عکس</vt:lpstr>
      <vt:lpstr>فهرست</vt:lpstr>
      <vt:lpstr>فهرست</vt:lpstr>
      <vt:lpstr>مقدمه</vt:lpstr>
      <vt:lpstr>مقدمه</vt:lpstr>
      <vt:lpstr>فهرست</vt:lpstr>
      <vt:lpstr>بررسی برخی روش‌های یادگیری مدل برای تشخیص چهره</vt:lpstr>
      <vt:lpstr>بررسی برخی روش‌های یادگیری مدل برای تشخیص چهره</vt:lpstr>
      <vt:lpstr>بررسی برخی روش های یادگیری مدل برای تشخیص چهره</vt:lpstr>
      <vt:lpstr>بررسی برخی روش های یادگیری مدل برای تشخیص چهره</vt:lpstr>
      <vt:lpstr>بررسی برخی روش‌های یادگیری مدل برای تشخیص چهره</vt:lpstr>
      <vt:lpstr>بررسی برخی روش‌های یادگیری مدل برای تشخیص چهره</vt:lpstr>
      <vt:lpstr>بررسی برخی روش های یادگیری مدل برای تشخیص چهره</vt:lpstr>
      <vt:lpstr>بررسی برخی روش‌های یادگیری مدل برای تشخیص چهره</vt:lpstr>
      <vt:lpstr>بررسی برخی روش های یادگیری مدل برای تشخیص چهره</vt:lpstr>
      <vt:lpstr>PowerPoint Presentation</vt:lpstr>
      <vt:lpstr>PowerPoint Presentation</vt:lpstr>
      <vt:lpstr>نتیجه گیری</vt:lpstr>
      <vt:lpstr>فهرست</vt:lpstr>
      <vt:lpstr>تشخیص هویت در سیستم های نظارتی</vt:lpstr>
      <vt:lpstr>تشخیص هویت در سیستم های نظارتی</vt:lpstr>
      <vt:lpstr>تشخیص هویت در سیستم های نظارتی</vt:lpstr>
      <vt:lpstr>تشخیص هویت در سیستم های نظارتی</vt:lpstr>
      <vt:lpstr>تشخیص هویت در سیستم های نظارتی</vt:lpstr>
      <vt:lpstr>تشخیص هویت در سیستم های نظارتی</vt:lpstr>
      <vt:lpstr>فهرست</vt:lpstr>
      <vt:lpstr>چالش‌های تشخیص چهره</vt:lpstr>
      <vt:lpstr>چالش‌های تشخیص چهره</vt:lpstr>
      <vt:lpstr>چالش‌های تشخیص چهره و راه حل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فهرست</vt:lpstr>
      <vt:lpstr>جمع‌بندی</vt:lpstr>
      <vt:lpstr>فهرست</vt:lpstr>
      <vt:lpstr>منابع 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تشخیص هویت با به کار گیری هوش مصنوعی و تشخیص عکس</dc:title>
  <dc:creator>amirfazel koozegar</dc:creator>
  <cp:lastModifiedBy>amirfazel koozegar</cp:lastModifiedBy>
  <cp:revision>20</cp:revision>
  <dcterms:modified xsi:type="dcterms:W3CDTF">2023-05-17T06:51:34Z</dcterms:modified>
</cp:coreProperties>
</file>