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6" r:id="rId5"/>
    <p:sldId id="258" r:id="rId6"/>
    <p:sldId id="264" r:id="rId7"/>
    <p:sldId id="259" r:id="rId8"/>
    <p:sldId id="260" r:id="rId9"/>
    <p:sldId id="265" r:id="rId10"/>
    <p:sldId id="261" r:id="rId11"/>
    <p:sldId id="266" r:id="rId12"/>
    <p:sldId id="262" r:id="rId13"/>
    <p:sldId id="263" r:id="rId14"/>
    <p:sldId id="284" r:id="rId15"/>
    <p:sldId id="285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8000-7C8B-4649-BA45-3150690B9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157" y="757158"/>
            <a:ext cx="9292456" cy="1987046"/>
          </a:xfrm>
        </p:spPr>
        <p:txBody>
          <a:bodyPr/>
          <a:lstStyle/>
          <a:p>
            <a:r>
              <a:rPr lang="en-US" sz="4400" dirty="0"/>
              <a:t>A Service Oriented Architecture for the Digitalization and Automation of Distribution Grids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7AB8D-9366-46CD-9122-D867439D7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705" y="3280528"/>
            <a:ext cx="9169908" cy="2358272"/>
          </a:xfrm>
        </p:spPr>
        <p:txBody>
          <a:bodyPr>
            <a:normAutofit/>
          </a:bodyPr>
          <a:lstStyle/>
          <a:p>
            <a:r>
              <a:rPr lang="en-US" sz="2400" dirty="0" err="1"/>
              <a:t>Amirfazel</a:t>
            </a:r>
            <a:r>
              <a:rPr lang="en-US" sz="2400" dirty="0"/>
              <a:t> </a:t>
            </a:r>
            <a:r>
              <a:rPr lang="en-US" sz="2400" dirty="0" err="1"/>
              <a:t>koozegar</a:t>
            </a:r>
            <a:endParaRPr lang="en-US" sz="2400" dirty="0"/>
          </a:p>
          <a:p>
            <a:r>
              <a:rPr lang="en-US" sz="2400" dirty="0"/>
              <a:t>Reza </a:t>
            </a:r>
            <a:r>
              <a:rPr lang="en-US" sz="2400" dirty="0" err="1"/>
              <a:t>FarahBakhsh</a:t>
            </a:r>
            <a:endParaRPr lang="en-US" sz="2400" dirty="0"/>
          </a:p>
          <a:p>
            <a:r>
              <a:rPr lang="en-US" sz="2400" dirty="0" err="1"/>
              <a:t>Mohammadhossein</a:t>
            </a:r>
            <a:r>
              <a:rPr lang="en-US" sz="2400" dirty="0"/>
              <a:t> </a:t>
            </a:r>
            <a:r>
              <a:rPr lang="en-US" sz="2400" dirty="0" err="1"/>
              <a:t>saedi</a:t>
            </a:r>
            <a:endParaRPr lang="en-US" sz="2400" dirty="0"/>
          </a:p>
          <a:p>
            <a:r>
              <a:rPr lang="en-US" sz="2400" dirty="0"/>
              <a:t>Alireza </a:t>
            </a:r>
            <a:r>
              <a:rPr lang="en-US" sz="2400" dirty="0" err="1"/>
              <a:t>zare</a:t>
            </a:r>
            <a:r>
              <a:rPr lang="en-US" sz="2400" dirty="0"/>
              <a:t> </a:t>
            </a:r>
            <a:r>
              <a:rPr lang="en-US" sz="2400" dirty="0" err="1"/>
              <a:t>zeinabadi</a:t>
            </a:r>
            <a:r>
              <a:rPr lang="fa-IR" sz="2400" dirty="0"/>
              <a:t>  </a:t>
            </a:r>
            <a:r>
              <a:rPr lang="en-US" sz="2400" dirty="0"/>
              <a:t>😵</a:t>
            </a:r>
          </a:p>
        </p:txBody>
      </p:sp>
    </p:spTree>
    <p:extLst>
      <p:ext uri="{BB962C8B-B14F-4D97-AF65-F5344CB8AC3E}">
        <p14:creationId xmlns:p14="http://schemas.microsoft.com/office/powerpoint/2010/main" val="3961195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F066-FB7D-4970-AA9C-E8B42FEA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9DB1D-5395-4BE3-9CD1-43A96D499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5075" y="2909511"/>
            <a:ext cx="5546925" cy="336406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4C26C8-8B08-41FC-BCCB-A49BA0532D6C}"/>
              </a:ext>
            </a:extLst>
          </p:cNvPr>
          <p:cNvSpPr txBox="1">
            <a:spLocks/>
          </p:cNvSpPr>
          <p:nvPr/>
        </p:nvSpPr>
        <p:spPr>
          <a:xfrm>
            <a:off x="35728" y="2779962"/>
            <a:ext cx="7251109" cy="3877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Service-oriented architecture (SOA) is a means of developing distributed systems where the components are stand-alone services. </a:t>
            </a:r>
          </a:p>
          <a:p>
            <a:pPr marL="0" indent="0">
              <a:buFont typeface="Wingdings 3" charset="2"/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Services may execute on different computers from different service providers. Standard protocols have been developed to support service communication and information exchange.</a:t>
            </a:r>
          </a:p>
        </p:txBody>
      </p:sp>
    </p:spTree>
    <p:extLst>
      <p:ext uri="{BB962C8B-B14F-4D97-AF65-F5344CB8AC3E}">
        <p14:creationId xmlns:p14="http://schemas.microsoft.com/office/powerpoint/2010/main" val="3198309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F066-FB7D-4970-AA9C-E8B42FEA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9DB1D-5395-4BE3-9CD1-43A96D499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842" y="2625836"/>
            <a:ext cx="6978316" cy="42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35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F066-FB7D-4970-AA9C-E8B42FEA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9DB1D-5395-4BE3-9CD1-43A96D499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21" t="60061" r="45710" b="356"/>
          <a:stretch/>
        </p:blipFill>
        <p:spPr>
          <a:xfrm>
            <a:off x="590948" y="3550025"/>
            <a:ext cx="1637902" cy="142734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E6A09A6-8B1D-4A60-BE18-93A198CB4198}"/>
              </a:ext>
            </a:extLst>
          </p:cNvPr>
          <p:cNvSpPr/>
          <p:nvPr/>
        </p:nvSpPr>
        <p:spPr>
          <a:xfrm>
            <a:off x="590948" y="3439926"/>
            <a:ext cx="1739876" cy="1537447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60ECD93-5215-4220-B24B-173A15F259E5}"/>
              </a:ext>
            </a:extLst>
          </p:cNvPr>
          <p:cNvCxnSpPr>
            <a:cxnSpLocks/>
            <a:stCxn id="3" idx="4"/>
          </p:cNvCxnSpPr>
          <p:nvPr/>
        </p:nvCxnSpPr>
        <p:spPr>
          <a:xfrm rot="5400000" flipH="1" flipV="1">
            <a:off x="2965773" y="1935040"/>
            <a:ext cx="1537446" cy="4547220"/>
          </a:xfrm>
          <a:prstGeom prst="curvedConnector4">
            <a:avLst>
              <a:gd name="adj1" fmla="val -14869"/>
              <a:gd name="adj2" fmla="val 59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40C201-2EB4-4184-8455-414AF8F5BFD6}"/>
              </a:ext>
            </a:extLst>
          </p:cNvPr>
          <p:cNvSpPr/>
          <p:nvPr/>
        </p:nvSpPr>
        <p:spPr>
          <a:xfrm>
            <a:off x="6371827" y="2878453"/>
            <a:ext cx="5229225" cy="15430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SOAP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A message exchange standard that 	supports service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48319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F066-FB7D-4970-AA9C-E8B42FEA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6E0BB945-8E07-42CE-9B2E-476F5C070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527" t="59473"/>
          <a:stretch/>
        </p:blipFill>
        <p:spPr>
          <a:xfrm>
            <a:off x="737408" y="3429000"/>
            <a:ext cx="1593416" cy="153744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E6A09A6-8B1D-4A60-BE18-93A198CB4198}"/>
              </a:ext>
            </a:extLst>
          </p:cNvPr>
          <p:cNvSpPr/>
          <p:nvPr/>
        </p:nvSpPr>
        <p:spPr>
          <a:xfrm>
            <a:off x="590948" y="3439926"/>
            <a:ext cx="1739876" cy="1537447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60ECD93-5215-4220-B24B-173A15F259E5}"/>
              </a:ext>
            </a:extLst>
          </p:cNvPr>
          <p:cNvCxnSpPr>
            <a:cxnSpLocks/>
            <a:stCxn id="3" idx="4"/>
          </p:cNvCxnSpPr>
          <p:nvPr/>
        </p:nvCxnSpPr>
        <p:spPr>
          <a:xfrm rot="5400000" flipH="1" flipV="1">
            <a:off x="2965773" y="1935040"/>
            <a:ext cx="1537446" cy="4547220"/>
          </a:xfrm>
          <a:prstGeom prst="curvedConnector4">
            <a:avLst>
              <a:gd name="adj1" fmla="val -14869"/>
              <a:gd name="adj2" fmla="val 59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40C201-2EB4-4184-8455-414AF8F5BFD6}"/>
              </a:ext>
            </a:extLst>
          </p:cNvPr>
          <p:cNvSpPr/>
          <p:nvPr/>
        </p:nvSpPr>
        <p:spPr>
          <a:xfrm>
            <a:off x="6371827" y="2878453"/>
            <a:ext cx="5229225" cy="15430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WSDL (Web Service Definition Language)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This standard allows a service interface and its bindings to be defined.</a:t>
            </a:r>
          </a:p>
        </p:txBody>
      </p:sp>
    </p:spTree>
    <p:extLst>
      <p:ext uri="{BB962C8B-B14F-4D97-AF65-F5344CB8AC3E}">
        <p14:creationId xmlns:p14="http://schemas.microsoft.com/office/powerpoint/2010/main" val="2102048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F066-FB7D-4970-AA9C-E8B42FEA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 in real life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F56C23-3DA9-4D00-A65D-395467133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335" y="2278074"/>
            <a:ext cx="6071459" cy="44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70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F56C23-3DA9-4D00-A65D-39546713347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70579" y="166457"/>
            <a:ext cx="8606673" cy="634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8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F066-FB7D-4970-AA9C-E8B42FEA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F4C98A-9874-41F1-BE75-9697B9A7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603500"/>
            <a:ext cx="10090484" cy="40379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digitalizing and automating distribution grids.</a:t>
            </a:r>
            <a:endParaRPr lang="en-US" sz="3200" dirty="0"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ea typeface="Cambria" panose="02040503050406030204" pitchFamily="18" charset="0"/>
                <a:cs typeface="Arial" panose="020B0604020202020204" pitchFamily="34" charset="0"/>
              </a:rPr>
              <a:t>New  Architecture </a:t>
            </a:r>
            <a:r>
              <a:rPr lang="en-US" sz="2000" dirty="0"/>
              <a:t>focusing on modular design using microservices and container technology.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This architecture aims to address the challenges in modern distribution grids.</a:t>
            </a:r>
          </a:p>
        </p:txBody>
      </p:sp>
    </p:spTree>
    <p:extLst>
      <p:ext uri="{BB962C8B-B14F-4D97-AF65-F5344CB8AC3E}">
        <p14:creationId xmlns:p14="http://schemas.microsoft.com/office/powerpoint/2010/main" val="84506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F066-FB7D-4970-AA9C-E8B42FEA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F4C98A-9874-41F1-BE75-9697B9A7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06" y="2587458"/>
            <a:ext cx="10090484" cy="40379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enhances flexibility, scalability, and efficiency.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emphasizes real-time communication, interoperability, and improved data management.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000" dirty="0"/>
              <a:t>make the grid more adaptable, secure, and capable of integrating renewable energy sources efficiently.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000" dirty="0"/>
              <a:t>improving overall grid reliability and performance.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5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A855-1B76-429E-B96D-C0DAD975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DMS Platform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F20E7E-EEE2-4EEB-9A9D-7D366DF9C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710" y="2351243"/>
            <a:ext cx="7336579" cy="45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9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A855-1B76-429E-B96D-C0DAD975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DMS Platform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843F8-E30A-4278-8D4C-0768C183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26627"/>
            <a:ext cx="11277600" cy="7069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Is a micro-service &amp; containerized platform</a:t>
            </a:r>
          </a:p>
          <a:p>
            <a:pPr marL="0" indent="0">
              <a:buNone/>
            </a:pP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6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854BDC-1415-41FE-A665-598D83CC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91" y="159861"/>
            <a:ext cx="4351025" cy="2283824"/>
          </a:xfrm>
        </p:spPr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65A6A-0146-4A59-9960-B0E45DDC3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5179" y="938464"/>
            <a:ext cx="5422232" cy="59195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Requirement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SOSE Principles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Digitalization and Automation of Distribution Grids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993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A855-1B76-429E-B96D-C0DAD975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DMS Platform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843F8-E30A-4278-8D4C-0768C183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486526"/>
            <a:ext cx="11333747" cy="3240505"/>
          </a:xfrm>
        </p:spPr>
        <p:txBody>
          <a:bodyPr>
            <a:noAutofit/>
          </a:bodyPr>
          <a:lstStyle/>
          <a:p>
            <a:r>
              <a:rPr lang="en-US" sz="2800" b="1" dirty="0"/>
              <a:t>Benefits of Micro-services</a:t>
            </a:r>
            <a:endParaRPr lang="en-US" sz="5400" dirty="0"/>
          </a:p>
          <a:p>
            <a:r>
              <a:rPr lang="en-US" sz="2800" dirty="0"/>
              <a:t>clear definition of the interfaces between different services.</a:t>
            </a:r>
            <a:endParaRPr lang="en-US" sz="5400" dirty="0"/>
          </a:p>
          <a:p>
            <a:r>
              <a:rPr lang="en-US" sz="2800" dirty="0"/>
              <a:t>fully independent development of each microservice</a:t>
            </a:r>
            <a:endParaRPr lang="en-US" sz="5400" dirty="0"/>
          </a:p>
          <a:p>
            <a:r>
              <a:rPr lang="en-US" sz="2800" dirty="0"/>
              <a:t>easier understanding and maintenance</a:t>
            </a:r>
            <a:endParaRPr lang="en-US" sz="5400" dirty="0"/>
          </a:p>
          <a:p>
            <a:r>
              <a:rPr lang="en-US" sz="2800" dirty="0"/>
              <a:t>easier computational load balancing</a:t>
            </a:r>
            <a:endParaRPr lang="en-US" sz="5400" dirty="0"/>
          </a:p>
          <a:p>
            <a:pPr marL="0" indent="0">
              <a:buNone/>
            </a:pP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4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A855-1B76-429E-B96D-C0DAD975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DMS Platform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843F8-E30A-4278-8D4C-0768C183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486526"/>
            <a:ext cx="11333747" cy="3240505"/>
          </a:xfrm>
        </p:spPr>
        <p:txBody>
          <a:bodyPr>
            <a:noAutofit/>
          </a:bodyPr>
          <a:lstStyle/>
          <a:p>
            <a:r>
              <a:rPr lang="en-US" sz="2800" b="1" dirty="0"/>
              <a:t>Benefits of CONTAINERIZATION</a:t>
            </a:r>
            <a:endParaRPr lang="fa-IR" sz="2800" b="1" dirty="0"/>
          </a:p>
          <a:p>
            <a:r>
              <a:rPr lang="en-US" sz="2800" dirty="0"/>
              <a:t>easy replication and light deployment</a:t>
            </a:r>
            <a:endParaRPr lang="fa-IR" sz="2800" dirty="0"/>
          </a:p>
          <a:p>
            <a:r>
              <a:rPr lang="en-US" sz="2800" dirty="0"/>
              <a:t>scalable deployment of large number of microservices</a:t>
            </a:r>
          </a:p>
          <a:p>
            <a:r>
              <a:rPr lang="en-US" sz="2800" dirty="0"/>
              <a:t>optimization of the hardware usage</a:t>
            </a:r>
          </a:p>
          <a:p>
            <a:r>
              <a:rPr lang="en-US" sz="2800" dirty="0"/>
              <a:t>no requirements for the underlying operating system</a:t>
            </a:r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58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5612-6B17-42A4-8778-16DC822F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8F8AB-BAF4-49B1-A567-44DBD2768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51626"/>
            <a:ext cx="9464920" cy="3717089"/>
          </a:xfrm>
        </p:spPr>
        <p:txBody>
          <a:bodyPr>
            <a:normAutofit/>
          </a:bodyPr>
          <a:lstStyle/>
          <a:p>
            <a:r>
              <a:rPr lang="en-US" sz="2400" dirty="0"/>
              <a:t>Introduced a service oriented architecture based on last generation IoT technologies to address the requirements of digitalization and smart management of DSOs.</a:t>
            </a:r>
          </a:p>
          <a:p>
            <a:r>
              <a:rPr lang="en-US" sz="2400" dirty="0"/>
              <a:t>Used both micro-services and containerization approach to create a new solution</a:t>
            </a:r>
          </a:p>
          <a:p>
            <a:r>
              <a:rPr lang="en-US" sz="2400" dirty="0"/>
              <a:t>unlocking new opportunities for a more open, flexible, dynamic and competitive market of turnkey services, instead of having monolithic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3580266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52EE-EFDF-4B06-8690-3E37D2D4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0" y="2955758"/>
            <a:ext cx="3705803" cy="946483"/>
          </a:xfrm>
        </p:spPr>
        <p:txBody>
          <a:bodyPr/>
          <a:lstStyle/>
          <a:p>
            <a:r>
              <a:rPr lang="en-US" sz="4800" b="1" dirty="0" err="1"/>
              <a:t>Refrences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D61C-26E3-437E-8BFD-694AAD6B9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136" y="276726"/>
            <a:ext cx="6801853" cy="6581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M. Pau, M. </a:t>
            </a:r>
            <a:r>
              <a:rPr lang="en-US" sz="2000" dirty="0" err="1"/>
              <a:t>Mirz</a:t>
            </a:r>
            <a:r>
              <a:rPr lang="en-US" sz="2000" dirty="0"/>
              <a:t>, J. </a:t>
            </a:r>
            <a:r>
              <a:rPr lang="en-US" sz="2000" dirty="0" err="1"/>
              <a:t>Dinkelbach</a:t>
            </a:r>
            <a:r>
              <a:rPr lang="en-US" sz="2000" dirty="0"/>
              <a:t>, P. </a:t>
            </a:r>
            <a:r>
              <a:rPr lang="en-US" sz="2000" dirty="0" err="1"/>
              <a:t>Mckeever</a:t>
            </a:r>
            <a:r>
              <a:rPr lang="en-US" sz="2000" dirty="0"/>
              <a:t>, F. </a:t>
            </a:r>
            <a:r>
              <a:rPr lang="en-US" sz="2000" dirty="0" err="1"/>
              <a:t>Ponci</a:t>
            </a:r>
            <a:r>
              <a:rPr lang="en-US" sz="2000" dirty="0"/>
              <a:t> and A. Monti, "A Service Oriented Architecture for the Digitalization and Automation of Distribution Grids," in IEEE Access, vol. 10, pp. 37050-37063, 2022, </a:t>
            </a:r>
            <a:r>
              <a:rPr lang="en-US" sz="2000" dirty="0" err="1"/>
              <a:t>doi</a:t>
            </a:r>
            <a:r>
              <a:rPr lang="en-US" sz="2000" dirty="0"/>
              <a:t>: 10.1109/ACCESS.2022.3164393.</a:t>
            </a:r>
          </a:p>
        </p:txBody>
      </p:sp>
    </p:spTree>
    <p:extLst>
      <p:ext uri="{BB962C8B-B14F-4D97-AF65-F5344CB8AC3E}">
        <p14:creationId xmlns:p14="http://schemas.microsoft.com/office/powerpoint/2010/main" val="1076521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568C-5EE1-459E-BA1A-F557D851C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16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10390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46924D-DA72-44ED-8E1A-ABE2C042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165509" cy="80210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DD52E-94C0-4688-BEFA-1681C83CE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05" y="2603500"/>
            <a:ext cx="7702712" cy="3416300"/>
          </a:xfrm>
        </p:spPr>
        <p:txBody>
          <a:bodyPr/>
          <a:lstStyle/>
          <a:p>
            <a:r>
              <a:rPr lang="en-US" dirty="0"/>
              <a:t>Distribution grids are at the center of the ongoing transition in the energy sector.</a:t>
            </a:r>
          </a:p>
          <a:p>
            <a:r>
              <a:rPr lang="en-US" dirty="0"/>
              <a:t>a further increase of the Distributed Generation (DG) based on renewable sources, is largely connected to the distribution level of the electrical grid.</a:t>
            </a:r>
          </a:p>
          <a:p>
            <a:r>
              <a:rPr lang="en-US" dirty="0"/>
              <a:t>New stakeholders, such as energy aggregators, local energy communities,.. Are entering the business value chain.</a:t>
            </a:r>
          </a:p>
          <a:p>
            <a:r>
              <a:rPr lang="en-US" dirty="0"/>
              <a:t>New level of complexity is emerged.</a:t>
            </a:r>
          </a:p>
          <a:p>
            <a:r>
              <a:rPr lang="en-US" dirty="0"/>
              <a:t>New approaches for operating and managing Grids is needed.</a:t>
            </a:r>
          </a:p>
        </p:txBody>
      </p:sp>
      <p:sp>
        <p:nvSpPr>
          <p:cNvPr id="7" name="AutoShape 6" descr="The conceptual architecture of the distribution grid. | Download Scientific  Diagram">
            <a:extLst>
              <a:ext uri="{FF2B5EF4-FFF2-40B4-BE49-F238E27FC236}">
                <a16:creationId xmlns:a16="http://schemas.microsoft.com/office/drawing/2014/main" id="{22F87422-FC52-410B-84D6-33CD41F4C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BB6472-0BED-4045-B7C0-7BF59AA32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919" y="3042559"/>
            <a:ext cx="4132082" cy="22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6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46924D-DA72-44ED-8E1A-ABE2C042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165509" cy="802105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Distribution Management System (DMS)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DD52E-94C0-4688-BEFA-1681C83CE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05" y="2603500"/>
            <a:ext cx="7702712" cy="3416300"/>
          </a:xfrm>
        </p:spPr>
        <p:txBody>
          <a:bodyPr>
            <a:normAutofit/>
          </a:bodyPr>
          <a:lstStyle/>
          <a:p>
            <a:r>
              <a:rPr lang="en-US" sz="3200" dirty="0"/>
              <a:t>Real-time communication</a:t>
            </a:r>
          </a:p>
          <a:p>
            <a:r>
              <a:rPr lang="en-US" sz="3200" dirty="0"/>
              <a:t>Interoperability</a:t>
            </a:r>
          </a:p>
          <a:p>
            <a:r>
              <a:rPr lang="en-US" sz="3200" dirty="0"/>
              <a:t>Scalability</a:t>
            </a:r>
          </a:p>
          <a:p>
            <a:r>
              <a:rPr lang="en-US" sz="3200" dirty="0"/>
              <a:t>Reliability and Security</a:t>
            </a:r>
          </a:p>
          <a:p>
            <a:r>
              <a:rPr lang="en-US" sz="3200" dirty="0"/>
              <a:t>Cost-Effective Optimized Solutions</a:t>
            </a:r>
          </a:p>
        </p:txBody>
      </p:sp>
      <p:sp>
        <p:nvSpPr>
          <p:cNvPr id="7" name="AutoShape 6" descr="The conceptual architecture of the distribution grid. | Download Scientific  Diagram">
            <a:extLst>
              <a:ext uri="{FF2B5EF4-FFF2-40B4-BE49-F238E27FC236}">
                <a16:creationId xmlns:a16="http://schemas.microsoft.com/office/drawing/2014/main" id="{22F87422-FC52-410B-84D6-33CD41F4C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4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46924D-DA72-44ED-8E1A-ABE2C042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165509" cy="80210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SOSE The inspiration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DD52E-94C0-4688-BEFA-1681C83CE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00751" cy="3861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Service-oriented development views a system as an aggregation of services.</a:t>
            </a:r>
          </a:p>
          <a:p>
            <a:pPr marL="0" indent="0">
              <a:buNone/>
            </a:pPr>
            <a:r>
              <a:rPr lang="en-US" sz="2000" dirty="0"/>
              <a:t> It defines a way to make software components reusable using the interfaces. </a:t>
            </a:r>
          </a:p>
          <a:p>
            <a:pPr marL="0" indent="0">
              <a:buNone/>
            </a:pPr>
            <a:r>
              <a:rPr lang="en-US" sz="2000" dirty="0"/>
              <a:t>Formally, SOSE is an architectural approach in which applications make use of </a:t>
            </a:r>
          </a:p>
          <a:p>
            <a:pPr marL="0" indent="0">
              <a:buNone/>
            </a:pPr>
            <a:r>
              <a:rPr lang="en-US" sz="2000" dirty="0"/>
              <a:t>In this architecture, services are provided to form applications, through a network call over the internet services available in the network.</a:t>
            </a:r>
          </a:p>
          <a:p>
            <a:pPr marL="0" indent="0">
              <a:buNone/>
            </a:pPr>
            <a:r>
              <a:rPr lang="en-US" sz="2000" dirty="0"/>
              <a:t>Each service in SOSE is a complete business function in itself.</a:t>
            </a:r>
          </a:p>
        </p:txBody>
      </p:sp>
    </p:spTree>
    <p:extLst>
      <p:ext uri="{BB962C8B-B14F-4D97-AF65-F5344CB8AC3E}">
        <p14:creationId xmlns:p14="http://schemas.microsoft.com/office/powerpoint/2010/main" val="44637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3960-AE43-43C2-91D2-9F4E10E1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SOSE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FC92-77CB-493A-95B4-CF559481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Services can be </a:t>
            </a:r>
            <a:r>
              <a:rPr lang="en-US" b="1" dirty="0"/>
              <a:t>offered by any service provider</a:t>
            </a:r>
            <a:r>
              <a:rPr lang="en-US" dirty="0"/>
              <a:t> inside or outside of an organization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service provider makes information about the service public so that </a:t>
            </a:r>
            <a:r>
              <a:rPr lang="en-US" b="1" dirty="0"/>
              <a:t>any authorized user can use the service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Applications can delay the binding of services until they are deployed or until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Applications can be made smaller, which is particularly important for mobile devices with limited processing and memory capabilities. </a:t>
            </a:r>
            <a:r>
              <a:rPr lang="en-US" b="1" dirty="0"/>
              <a:t>Computationally-intensive processing can be offloaded to external services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7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DA80-FAA8-4CBC-8FC4-E8FFDD34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SOSE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425D-9860-4CDE-A2CD-8C3315D91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992" y="2804108"/>
            <a:ext cx="9577292" cy="3564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Provides interoperability between the services.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better scalability and availability.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Ease of maintenance with reduced cost of application development and </a:t>
            </a:r>
            <a:br>
              <a:rPr lang="en-US" sz="2400" dirty="0"/>
            </a:br>
            <a:r>
              <a:rPr lang="en-US" sz="2400" dirty="0"/>
              <a:t>deployment.</a:t>
            </a:r>
          </a:p>
        </p:txBody>
      </p:sp>
    </p:spTree>
    <p:extLst>
      <p:ext uri="{BB962C8B-B14F-4D97-AF65-F5344CB8AC3E}">
        <p14:creationId xmlns:p14="http://schemas.microsoft.com/office/powerpoint/2010/main" val="147328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C67329-D22C-46C3-ABB3-00D55A75E977}"/>
              </a:ext>
            </a:extLst>
          </p:cNvPr>
          <p:cNvSpPr/>
          <p:nvPr/>
        </p:nvSpPr>
        <p:spPr>
          <a:xfrm>
            <a:off x="168442" y="822158"/>
            <a:ext cx="11855116" cy="5213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SOSE is Not Micro-Service!!</a:t>
            </a:r>
          </a:p>
        </p:txBody>
      </p:sp>
    </p:spTree>
    <p:extLst>
      <p:ext uri="{BB962C8B-B14F-4D97-AF65-F5344CB8AC3E}">
        <p14:creationId xmlns:p14="http://schemas.microsoft.com/office/powerpoint/2010/main" val="387247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F066-FB7D-4970-AA9C-E8B42FEA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The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F4C98A-9874-41F1-BE75-9697B9A7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45130" cy="3845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Service-oriented architecture (SOA) is a means of developing distributed systems where the components are stand-alone services. </a:t>
            </a:r>
          </a:p>
          <a:p>
            <a:pPr marL="0" indent="0">
              <a:buNone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Services may execute on different computers from different service providers. Standard protocols have been developed to support service communication and information exchange.</a:t>
            </a:r>
          </a:p>
        </p:txBody>
      </p:sp>
    </p:spTree>
    <p:extLst>
      <p:ext uri="{BB962C8B-B14F-4D97-AF65-F5344CB8AC3E}">
        <p14:creationId xmlns:p14="http://schemas.microsoft.com/office/powerpoint/2010/main" val="2045683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541</TotalTime>
  <Words>742</Words>
  <Application>Microsoft Office PowerPoint</Application>
  <PresentationFormat>Widescreen</PresentationFormat>
  <Paragraphs>89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</vt:lpstr>
      <vt:lpstr>Century Gothic</vt:lpstr>
      <vt:lpstr>Wingdings</vt:lpstr>
      <vt:lpstr>Wingdings 3</vt:lpstr>
      <vt:lpstr>Ion Boardroom</vt:lpstr>
      <vt:lpstr>A Service Oriented Architecture for the Digitalization and Automation of Distribution Grids</vt:lpstr>
      <vt:lpstr>Topics covered</vt:lpstr>
      <vt:lpstr>The Problem</vt:lpstr>
      <vt:lpstr>Distribution Management System (DMS) Requirements</vt:lpstr>
      <vt:lpstr>SOSE The inspiration</vt:lpstr>
      <vt:lpstr>SOSE Benefits</vt:lpstr>
      <vt:lpstr>Principles of SOSE</vt:lpstr>
      <vt:lpstr>PowerPoint Presentation</vt:lpstr>
      <vt:lpstr>SOA The solution</vt:lpstr>
      <vt:lpstr>Service Oriented Architecture</vt:lpstr>
      <vt:lpstr>Service Oriented Architecture</vt:lpstr>
      <vt:lpstr>Service Oriented Architecture</vt:lpstr>
      <vt:lpstr>Service Oriented Architecture</vt:lpstr>
      <vt:lpstr>Service Oriented Architecture in real life</vt:lpstr>
      <vt:lpstr>PowerPoint Presentation</vt:lpstr>
      <vt:lpstr>The solution</vt:lpstr>
      <vt:lpstr>Benefits</vt:lpstr>
      <vt:lpstr>DMS Platform</vt:lpstr>
      <vt:lpstr>DMS Platform</vt:lpstr>
      <vt:lpstr>DMS Platform</vt:lpstr>
      <vt:lpstr>DMS Platform</vt:lpstr>
      <vt:lpstr>Conclusion</vt:lpstr>
      <vt:lpstr>Refrences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Service-Oriented Software Engineering</dc:title>
  <dc:creator>AmirFazel KoozeGar</dc:creator>
  <cp:lastModifiedBy>AmirFazel KoozeGar</cp:lastModifiedBy>
  <cp:revision>34</cp:revision>
  <dcterms:created xsi:type="dcterms:W3CDTF">2023-12-29T14:21:17Z</dcterms:created>
  <dcterms:modified xsi:type="dcterms:W3CDTF">2024-01-01T11:23:58Z</dcterms:modified>
</cp:coreProperties>
</file>