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6BC04F3-E0C6-42EF-85EB-C2DAD4648251}">
          <p14:sldIdLst>
            <p14:sldId id="256"/>
            <p14:sldId id="258"/>
            <p14:sldId id="257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4EA05-0114-47A0-8F14-6558C5A15ACB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CEA0-582F-4DC1-82D5-96D0A5D91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074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4EA05-0114-47A0-8F14-6558C5A15ACB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CEA0-582F-4DC1-82D5-96D0A5D91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00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4EA05-0114-47A0-8F14-6558C5A15ACB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CEA0-582F-4DC1-82D5-96D0A5D91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406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4EA05-0114-47A0-8F14-6558C5A15ACB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CEA0-582F-4DC1-82D5-96D0A5D91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905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4EA05-0114-47A0-8F14-6558C5A15ACB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CEA0-582F-4DC1-82D5-96D0A5D91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574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4EA05-0114-47A0-8F14-6558C5A15ACB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CEA0-582F-4DC1-82D5-96D0A5D91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04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4EA05-0114-47A0-8F14-6558C5A15ACB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CEA0-582F-4DC1-82D5-96D0A5D91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809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4EA05-0114-47A0-8F14-6558C5A15ACB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CEA0-582F-4DC1-82D5-96D0A5D91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740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4EA05-0114-47A0-8F14-6558C5A15ACB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CEA0-582F-4DC1-82D5-96D0A5D91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446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4EA05-0114-47A0-8F14-6558C5A15ACB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CEA0-582F-4DC1-82D5-96D0A5D91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30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4EA05-0114-47A0-8F14-6558C5A15ACB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CEA0-582F-4DC1-82D5-96D0A5D91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4EA05-0114-47A0-8F14-6558C5A15ACB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1CEA0-582F-4DC1-82D5-96D0A5D91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19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교통사고 데이터 분석을 통한 </a:t>
            </a:r>
            <a:r>
              <a:rPr lang="en-US" altLang="ko-KR" sz="4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4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ko-KR" altLang="en-US" sz="4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인명 피해 감소 방안</a:t>
            </a:r>
            <a:endParaRPr lang="ko-KR" altLang="en-US" sz="48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r"/>
            <a:endParaRPr lang="en-US" altLang="ko-KR" dirty="0" smtClean="0"/>
          </a:p>
          <a:p>
            <a:pPr algn="r"/>
            <a:endParaRPr lang="en-US" altLang="ko-KR" dirty="0"/>
          </a:p>
          <a:p>
            <a:pPr algn="r"/>
            <a:endParaRPr lang="en-US" altLang="ko-KR" dirty="0" smtClean="0"/>
          </a:p>
          <a:p>
            <a:pPr algn="r"/>
            <a:r>
              <a:rPr lang="ko-KR" altLang="en-US" sz="4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박원상</a:t>
            </a:r>
            <a:endParaRPr lang="ko-KR" altLang="en-US" sz="4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686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9181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변인 선택 및 분류</a:t>
            </a:r>
            <a:endParaRPr lang="ko-KR" altLang="en-US" sz="3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1347491" y="1840054"/>
            <a:ext cx="6574388" cy="1581487"/>
            <a:chOff x="992024" y="1870638"/>
            <a:chExt cx="6574388" cy="1581487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2024" y="1870638"/>
              <a:ext cx="1724471" cy="140767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562671" y="2005575"/>
              <a:ext cx="5003741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ko-KR" altLang="en-US" sz="1600" dirty="0" smtClean="0">
                  <a:latin typeface="HY엽서M" panose="02030600000101010101" pitchFamily="18" charset="-127"/>
                  <a:ea typeface="HY엽서M" panose="02030600000101010101" pitchFamily="18" charset="-127"/>
                </a:rPr>
                <a:t>사고 유형 </a:t>
              </a:r>
              <a:r>
                <a:rPr lang="en-US" altLang="ko-KR" sz="1600" dirty="0" smtClean="0">
                  <a:latin typeface="HY엽서M" panose="02030600000101010101" pitchFamily="18" charset="-127"/>
                  <a:ea typeface="HY엽서M" panose="02030600000101010101" pitchFamily="18" charset="-127"/>
                </a:rPr>
                <a:t>- </a:t>
              </a:r>
              <a:r>
                <a:rPr lang="ko-KR" altLang="en-US" sz="1600" dirty="0">
                  <a:latin typeface="HY엽서M" panose="02030600000101010101" pitchFamily="18" charset="-127"/>
                  <a:ea typeface="HY엽서M" panose="02030600000101010101" pitchFamily="18" charset="-127"/>
                </a:rPr>
                <a:t>군집화 및 </a:t>
              </a:r>
              <a:r>
                <a:rPr lang="ko-KR" altLang="en-US" sz="1600" dirty="0" smtClean="0">
                  <a:latin typeface="HY엽서M" panose="02030600000101010101" pitchFamily="18" charset="-127"/>
                  <a:ea typeface="HY엽서M" panose="02030600000101010101" pitchFamily="18" charset="-127"/>
                </a:rPr>
                <a:t>분류</a:t>
              </a:r>
              <a:endPara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endParaRPr>
            </a:p>
            <a:p>
              <a:pPr lvl="1"/>
              <a:endParaRPr lang="en-US" altLang="ko-KR" sz="1400" dirty="0" smtClean="0">
                <a:latin typeface="HY엽서M" panose="02030600000101010101" pitchFamily="18" charset="-127"/>
                <a:ea typeface="HY엽서M" panose="02030600000101010101" pitchFamily="18" charset="-127"/>
              </a:endParaRPr>
            </a:p>
            <a:p>
              <a:pPr lvl="1"/>
              <a:r>
                <a:rPr lang="en-US" altLang="ko-KR" sz="1400" dirty="0" smtClean="0">
                  <a:solidFill>
                    <a:srgbClr val="FF0000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JUNCTION              </a:t>
              </a:r>
              <a:r>
                <a:rPr lang="ko-KR" altLang="en-US" sz="1400" dirty="0" smtClean="0">
                  <a:solidFill>
                    <a:srgbClr val="FF0000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어디에서</a:t>
              </a:r>
              <a:endParaRPr lang="en-US" altLang="ko-KR" sz="1400" dirty="0">
                <a:solidFill>
                  <a:srgbClr val="FF0000"/>
                </a:solidFill>
                <a:latin typeface="HY엽서M" panose="02030600000101010101" pitchFamily="18" charset="-127"/>
                <a:ea typeface="HY엽서M" panose="02030600000101010101" pitchFamily="18" charset="-127"/>
              </a:endParaRPr>
            </a:p>
            <a:p>
              <a:pPr lvl="1"/>
              <a:r>
                <a:rPr lang="en-US" altLang="ko-KR" sz="1400" dirty="0" smtClean="0">
                  <a:solidFill>
                    <a:srgbClr val="FF0000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MOVEMENT            </a:t>
              </a:r>
              <a:r>
                <a:rPr lang="ko-KR" altLang="en-US" sz="1400" dirty="0" smtClean="0">
                  <a:solidFill>
                    <a:srgbClr val="FF0000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어떻게 </a:t>
              </a:r>
              <a:r>
                <a:rPr lang="ko-KR" altLang="en-US" sz="1400" dirty="0">
                  <a:solidFill>
                    <a:srgbClr val="FF0000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움직이다가</a:t>
              </a:r>
              <a:endParaRPr lang="en-US" altLang="ko-KR" sz="1400" dirty="0">
                <a:solidFill>
                  <a:srgbClr val="FF0000"/>
                </a:solidFill>
                <a:latin typeface="HY엽서M" panose="02030600000101010101" pitchFamily="18" charset="-127"/>
                <a:ea typeface="HY엽서M" panose="02030600000101010101" pitchFamily="18" charset="-127"/>
              </a:endParaRPr>
            </a:p>
            <a:p>
              <a:pPr lvl="1"/>
              <a:r>
                <a:rPr lang="en-US" altLang="ko-KR" sz="1400" dirty="0" smtClean="0">
                  <a:solidFill>
                    <a:srgbClr val="FF0000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COLLISION_TYPE     </a:t>
              </a:r>
              <a:r>
                <a:rPr lang="ko-KR" altLang="en-US" sz="1400" dirty="0" smtClean="0">
                  <a:solidFill>
                    <a:srgbClr val="FF0000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무슨 </a:t>
              </a:r>
              <a:r>
                <a:rPr lang="ko-KR" altLang="en-US" sz="1400" dirty="0">
                  <a:solidFill>
                    <a:srgbClr val="FF0000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일이 벌어졌는가</a:t>
              </a:r>
              <a:endParaRPr lang="en-US" altLang="ko-KR" sz="1400" dirty="0">
                <a:solidFill>
                  <a:srgbClr val="FF0000"/>
                </a:solidFill>
                <a:latin typeface="HY엽서M" panose="02030600000101010101" pitchFamily="18" charset="-127"/>
                <a:ea typeface="HY엽서M" panose="02030600000101010101" pitchFamily="18" charset="-127"/>
              </a:endParaRPr>
            </a:p>
            <a:p>
              <a:pPr lvl="1"/>
              <a:endPara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8315965" y="4821472"/>
            <a:ext cx="2512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Classification 2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Logistic Regression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1495181" y="4193031"/>
            <a:ext cx="5717469" cy="1789208"/>
            <a:chOff x="1495181" y="4193031"/>
            <a:chExt cx="5717469" cy="1789208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6070" y="5005937"/>
              <a:ext cx="1084780" cy="976302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7328" y="4223279"/>
              <a:ext cx="856396" cy="782658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4986" y="4193031"/>
              <a:ext cx="909937" cy="790916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5265801" y="4352998"/>
              <a:ext cx="1946849" cy="523220"/>
            </a:xfrm>
            <a:prstGeom prst="rect">
              <a:avLst/>
            </a:prstGeom>
            <a:noFill/>
          </p:spPr>
          <p:txBody>
            <a:bodyPr wrap="square" numCol="2" rtlCol="0">
              <a:spAutoFit/>
            </a:bodyPr>
            <a:lstStyle/>
            <a:p>
              <a:r>
                <a:rPr lang="en-US" altLang="ko-KR" sz="1400" dirty="0" smtClean="0">
                  <a:latin typeface="HY엽서M" panose="02030600000101010101" pitchFamily="18" charset="-127"/>
                  <a:ea typeface="HY엽서M" panose="02030600000101010101" pitchFamily="18" charset="-127"/>
                </a:rPr>
                <a:t>WEATHER</a:t>
              </a:r>
            </a:p>
            <a:p>
              <a:r>
                <a:rPr lang="en-US" altLang="ko-KR" sz="1400" dirty="0" smtClean="0">
                  <a:latin typeface="HY엽서M" panose="02030600000101010101" pitchFamily="18" charset="-127"/>
                  <a:ea typeface="HY엽서M" panose="02030600000101010101" pitchFamily="18" charset="-127"/>
                </a:rPr>
                <a:t>LIGHT</a:t>
              </a:r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6666" y="5005937"/>
              <a:ext cx="1017720" cy="926485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1495181" y="4337616"/>
              <a:ext cx="14898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HY엽서M" panose="02030600000101010101" pitchFamily="18" charset="-127"/>
                  <a:ea typeface="HY엽서M" panose="02030600000101010101" pitchFamily="18" charset="-127"/>
                </a:rPr>
                <a:t>RD_COND</a:t>
              </a:r>
            </a:p>
            <a:p>
              <a:r>
                <a:rPr lang="en-US" altLang="ko-KR" sz="1400" dirty="0" smtClean="0">
                  <a:latin typeface="HY엽서M" panose="02030600000101010101" pitchFamily="18" charset="-127"/>
                  <a:ea typeface="HY엽서M" panose="02030600000101010101" pitchFamily="18" charset="-127"/>
                </a:rPr>
                <a:t>SURF_COND</a:t>
              </a:r>
              <a:endParaRPr lang="en-US" altLang="ko-KR" sz="1400" dirty="0">
                <a:latin typeface="HY엽서M" panose="02030600000101010101" pitchFamily="18" charset="-127"/>
                <a:ea typeface="HY엽서M" panose="02030600000101010101" pitchFamily="18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495181" y="5223107"/>
              <a:ext cx="16112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HY엽서M" panose="02030600000101010101" pitchFamily="18" charset="-127"/>
                  <a:ea typeface="HY엽서M" panose="02030600000101010101" pitchFamily="18" charset="-127"/>
                </a:rPr>
                <a:t>AGE</a:t>
              </a:r>
            </a:p>
            <a:p>
              <a:r>
                <a:rPr lang="en-US" altLang="ko-KR" sz="1400" dirty="0" smtClean="0">
                  <a:latin typeface="HY엽서M" panose="02030600000101010101" pitchFamily="18" charset="-127"/>
                  <a:ea typeface="HY엽서M" panose="02030600000101010101" pitchFamily="18" charset="-127"/>
                </a:rPr>
                <a:t>CONDITION</a:t>
              </a:r>
              <a:endParaRPr lang="ko-KR" altLang="en-US" sz="1400" dirty="0">
                <a:latin typeface="HY엽서M" panose="02030600000101010101" pitchFamily="18" charset="-127"/>
                <a:ea typeface="HY엽서M" panose="02030600000101010101" pitchFamily="18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73551" y="5232478"/>
              <a:ext cx="15638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HY엽서M" panose="02030600000101010101" pitchFamily="18" charset="-127"/>
                  <a:ea typeface="HY엽서M" panose="02030600000101010101" pitchFamily="18" charset="-127"/>
                </a:rPr>
                <a:t>RD_DIV</a:t>
              </a:r>
            </a:p>
            <a:p>
              <a:r>
                <a:rPr lang="en-US" altLang="ko-KR" sz="1400" dirty="0" smtClean="0">
                  <a:latin typeface="HY엽서M" panose="02030600000101010101" pitchFamily="18" charset="-127"/>
                  <a:ea typeface="HY엽서M" panose="02030600000101010101" pitchFamily="18" charset="-127"/>
                </a:rPr>
                <a:t>C_M_ZONE</a:t>
              </a:r>
              <a:endParaRPr lang="ko-KR" altLang="en-US" sz="1400" dirty="0">
                <a:latin typeface="HY엽서M" panose="02030600000101010101" pitchFamily="18" charset="-127"/>
                <a:ea typeface="HY엽서M" panose="02030600000101010101" pitchFamily="18" charset="-127"/>
              </a:endParaRPr>
            </a:p>
          </p:txBody>
        </p:sp>
      </p:grpSp>
      <p:sp>
        <p:nvSpPr>
          <p:cNvPr id="37" name="타원 36"/>
          <p:cNvSpPr/>
          <p:nvPr/>
        </p:nvSpPr>
        <p:spPr>
          <a:xfrm>
            <a:off x="866341" y="3790932"/>
            <a:ext cx="6472550" cy="2597922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/>
          <p:cNvGrpSpPr/>
          <p:nvPr/>
        </p:nvGrpSpPr>
        <p:grpSpPr>
          <a:xfrm>
            <a:off x="8154264" y="1719127"/>
            <a:ext cx="3326896" cy="2021177"/>
            <a:chOff x="8024501" y="1944743"/>
            <a:chExt cx="3326896" cy="2021177"/>
          </a:xfrm>
        </p:grpSpPr>
        <p:grpSp>
          <p:nvGrpSpPr>
            <p:cNvPr id="39" name="그룹 38"/>
            <p:cNvGrpSpPr/>
            <p:nvPr/>
          </p:nvGrpSpPr>
          <p:grpSpPr>
            <a:xfrm>
              <a:off x="8176301" y="1944743"/>
              <a:ext cx="3175096" cy="2021177"/>
              <a:chOff x="8705390" y="1769755"/>
              <a:chExt cx="3175096" cy="2021177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8715291" y="3144601"/>
                <a:ext cx="254159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Classification 1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Decision Tree</a:t>
                </a:r>
              </a:p>
            </p:txBody>
          </p:sp>
          <p:grpSp>
            <p:nvGrpSpPr>
              <p:cNvPr id="23" name="그룹 22"/>
              <p:cNvGrpSpPr/>
              <p:nvPr/>
            </p:nvGrpSpPr>
            <p:grpSpPr>
              <a:xfrm>
                <a:off x="8705390" y="1769755"/>
                <a:ext cx="3175096" cy="923330"/>
                <a:chOff x="8705390" y="1769755"/>
                <a:chExt cx="3175096" cy="923330"/>
              </a:xfrm>
            </p:grpSpPr>
            <p:sp>
              <p:nvSpPr>
                <p:cNvPr id="9" name="TextBox 8"/>
                <p:cNvSpPr txBox="1"/>
                <p:nvPr/>
              </p:nvSpPr>
              <p:spPr>
                <a:xfrm>
                  <a:off x="8705390" y="1769755"/>
                  <a:ext cx="2909239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Clustering</a:t>
                  </a:r>
                </a:p>
                <a:p>
                  <a:r>
                    <a:rPr lang="en-US" altLang="ko-KR" dirty="0" smtClean="0"/>
                    <a:t>  Hierarchical Clustering</a:t>
                  </a:r>
                </a:p>
                <a:p>
                  <a:r>
                    <a:rPr lang="en-US" altLang="ko-KR" dirty="0" smtClean="0"/>
                    <a:t>  </a:t>
                  </a:r>
                  <a:r>
                    <a:rPr lang="en-US" altLang="ko-KR" dirty="0" err="1" smtClean="0"/>
                    <a:t>KMeans</a:t>
                  </a:r>
                  <a:endParaRPr lang="ko-KR" altLang="en-US" dirty="0"/>
                </a:p>
              </p:txBody>
            </p:sp>
            <p:sp>
              <p:nvSpPr>
                <p:cNvPr id="21" name="왼쪽으로 구부러진 화살표 20"/>
                <p:cNvSpPr/>
                <p:nvPr/>
              </p:nvSpPr>
              <p:spPr>
                <a:xfrm>
                  <a:off x="11336312" y="2231420"/>
                  <a:ext cx="171312" cy="337352"/>
                </a:xfrm>
                <a:prstGeom prst="curvedLeftArrow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11507624" y="2199440"/>
                  <a:ext cx="3728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K</a:t>
                  </a:r>
                  <a:endParaRPr lang="ko-KR" altLang="en-US" dirty="0"/>
                </a:p>
              </p:txBody>
            </p:sp>
          </p:grpSp>
        </p:grpSp>
        <p:cxnSp>
          <p:nvCxnSpPr>
            <p:cNvPr id="41" name="직선 화살표 연결선 40"/>
            <p:cNvCxnSpPr/>
            <p:nvPr/>
          </p:nvCxnSpPr>
          <p:spPr>
            <a:xfrm>
              <a:off x="8024501" y="2068082"/>
              <a:ext cx="0" cy="17228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5" name="직선 화살표 연결선 44"/>
          <p:cNvCxnSpPr>
            <a:stCxn id="37" idx="6"/>
          </p:cNvCxnSpPr>
          <p:nvPr/>
        </p:nvCxnSpPr>
        <p:spPr>
          <a:xfrm>
            <a:off x="7338891" y="5089893"/>
            <a:ext cx="899255" cy="10949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490274" y="5770789"/>
            <a:ext cx="39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환경변인과 사고 유형과의 관계 탐색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304347" y="3200008"/>
            <a:ext cx="4140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(</a:t>
            </a:r>
            <a:r>
              <a:rPr lang="ko-KR" altLang="en-US" sz="1400" i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가해자 데이터로 사고 단위 분석</a:t>
            </a:r>
            <a:r>
              <a:rPr lang="en-US" altLang="ko-KR" sz="1400" i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)</a:t>
            </a:r>
            <a:endParaRPr lang="ko-KR" altLang="en-US" sz="1400" i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338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8781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사고 유형화</a:t>
            </a:r>
            <a:endParaRPr lang="ko-KR" altLang="en-US" sz="3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380860" y="1994757"/>
            <a:ext cx="7880645" cy="4248713"/>
            <a:chOff x="316196" y="1690688"/>
            <a:chExt cx="7880645" cy="4248713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924" y="1690688"/>
              <a:ext cx="5881064" cy="3054342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554766" y="3217859"/>
              <a:ext cx="2196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HY엽서M" panose="02030600000101010101" pitchFamily="18" charset="-127"/>
                  <a:ea typeface="HY엽서M" panose="02030600000101010101" pitchFamily="18" charset="-127"/>
                </a:rPr>
                <a:t>4. </a:t>
              </a:r>
              <a:r>
                <a:rPr lang="ko-KR" altLang="en-US" dirty="0" smtClean="0">
                  <a:solidFill>
                    <a:srgbClr val="0070C0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감속</a:t>
              </a:r>
              <a:r>
                <a:rPr lang="ko-KR" altLang="en-US" dirty="0" smtClean="0">
                  <a:latin typeface="HY엽서M" panose="02030600000101010101" pitchFamily="18" charset="-127"/>
                  <a:ea typeface="HY엽서M" panose="02030600000101010101" pitchFamily="18" charset="-127"/>
                </a:rPr>
                <a:t> 중 사고</a:t>
              </a:r>
              <a:endParaRPr lang="ko-KR" altLang="en-US" dirty="0">
                <a:latin typeface="HY엽서M" panose="02030600000101010101" pitchFamily="18" charset="-127"/>
                <a:ea typeface="HY엽서M" panose="02030600000101010101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95159" y="3981444"/>
              <a:ext cx="42016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HY엽서M" panose="02030600000101010101" pitchFamily="18" charset="-127"/>
                  <a:ea typeface="HY엽서M" panose="02030600000101010101" pitchFamily="18" charset="-127"/>
                </a:rPr>
                <a:t>1</a:t>
              </a:r>
              <a:r>
                <a:rPr lang="en-US" altLang="ko-KR" dirty="0" smtClean="0">
                  <a:latin typeface="HY엽서M" panose="02030600000101010101" pitchFamily="18" charset="-127"/>
                  <a:ea typeface="HY엽서M" panose="02030600000101010101" pitchFamily="18" charset="-127"/>
                </a:rPr>
                <a:t>. </a:t>
              </a:r>
              <a:r>
                <a:rPr lang="ko-KR" altLang="en-US" dirty="0" smtClean="0">
                  <a:latin typeface="HY엽서M" panose="02030600000101010101" pitchFamily="18" charset="-127"/>
                  <a:ea typeface="HY엽서M" panose="02030600000101010101" pitchFamily="18" charset="-127"/>
                </a:rPr>
                <a:t>교차로에서 </a:t>
              </a:r>
              <a:r>
                <a:rPr lang="ko-KR" altLang="en-US" dirty="0" smtClean="0">
                  <a:solidFill>
                    <a:srgbClr val="FF0000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감속하지 않은</a:t>
              </a:r>
              <a:r>
                <a:rPr lang="ko-KR" altLang="en-US" dirty="0" smtClean="0">
                  <a:latin typeface="HY엽서M" panose="02030600000101010101" pitchFamily="18" charset="-127"/>
                  <a:ea typeface="HY엽서M" panose="02030600000101010101" pitchFamily="18" charset="-127"/>
                </a:rPr>
                <a:t> 사고</a:t>
              </a:r>
              <a:endParaRPr lang="ko-KR" altLang="en-US" dirty="0">
                <a:latin typeface="HY엽서M" panose="02030600000101010101" pitchFamily="18" charset="-127"/>
                <a:ea typeface="HY엽서M" panose="02030600000101010101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48299" y="4757490"/>
              <a:ext cx="48027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HY엽서M" panose="02030600000101010101" pitchFamily="18" charset="-127"/>
                  <a:ea typeface="HY엽서M" panose="02030600000101010101" pitchFamily="18" charset="-127"/>
                </a:rPr>
                <a:t>3. </a:t>
              </a:r>
              <a:r>
                <a:rPr lang="ko-KR" altLang="en-US" dirty="0" smtClean="0">
                  <a:latin typeface="HY엽서M" panose="02030600000101010101" pitchFamily="18" charset="-127"/>
                  <a:ea typeface="HY엽서M" panose="02030600000101010101" pitchFamily="18" charset="-127"/>
                </a:rPr>
                <a:t>교차로가 아닌 곳에서 </a:t>
              </a:r>
              <a:endPara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endParaRPr>
            </a:p>
            <a:p>
              <a:r>
                <a:rPr lang="en-US" altLang="ko-KR" dirty="0">
                  <a:latin typeface="HY엽서M" panose="02030600000101010101" pitchFamily="18" charset="-127"/>
                  <a:ea typeface="HY엽서M" panose="02030600000101010101" pitchFamily="18" charset="-127"/>
                </a:rPr>
                <a:t> </a:t>
              </a:r>
              <a:r>
                <a:rPr lang="en-US" altLang="ko-KR" dirty="0" smtClean="0">
                  <a:latin typeface="HY엽서M" panose="02030600000101010101" pitchFamily="18" charset="-127"/>
                  <a:ea typeface="HY엽서M" panose="02030600000101010101" pitchFamily="18" charset="-127"/>
                </a:rPr>
                <a:t>       		</a:t>
              </a:r>
              <a:r>
                <a:rPr lang="ko-KR" altLang="en-US" dirty="0" smtClean="0">
                  <a:solidFill>
                    <a:srgbClr val="FF0000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감속 없이</a:t>
              </a:r>
              <a:r>
                <a:rPr lang="ko-KR" altLang="en-US" dirty="0" smtClean="0">
                  <a:latin typeface="HY엽서M" panose="02030600000101010101" pitchFamily="18" charset="-127"/>
                  <a:ea typeface="HY엽서M" panose="02030600000101010101" pitchFamily="18" charset="-127"/>
                </a:rPr>
                <a:t> </a:t>
              </a:r>
              <a:r>
                <a:rPr lang="ko-KR" altLang="en-US" dirty="0" smtClean="0">
                  <a:solidFill>
                    <a:srgbClr val="0070C0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후방충돌</a:t>
              </a:r>
              <a:endParaRPr lang="ko-KR" altLang="en-US" dirty="0">
                <a:latin typeface="HY엽서M" panose="02030600000101010101" pitchFamily="18" charset="-127"/>
                <a:ea typeface="HY엽서M" panose="02030600000101010101" pitchFamily="18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6196" y="5293070"/>
              <a:ext cx="50334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HY엽서M" panose="02030600000101010101" pitchFamily="18" charset="-127"/>
                  <a:ea typeface="HY엽서M" panose="02030600000101010101" pitchFamily="18" charset="-127"/>
                </a:rPr>
                <a:t>2</a:t>
              </a:r>
              <a:r>
                <a:rPr lang="en-US" altLang="ko-KR" dirty="0" smtClean="0">
                  <a:latin typeface="HY엽서M" panose="02030600000101010101" pitchFamily="18" charset="-127"/>
                  <a:ea typeface="HY엽서M" panose="02030600000101010101" pitchFamily="18" charset="-127"/>
                </a:rPr>
                <a:t>. </a:t>
              </a:r>
              <a:r>
                <a:rPr lang="ko-KR" altLang="en-US" dirty="0" smtClean="0">
                  <a:latin typeface="HY엽서M" panose="02030600000101010101" pitchFamily="18" charset="-127"/>
                  <a:ea typeface="HY엽서M" panose="02030600000101010101" pitchFamily="18" charset="-127"/>
                </a:rPr>
                <a:t>교차로가 아닌 곳에서 </a:t>
              </a:r>
              <a:endPara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endParaRPr>
            </a:p>
            <a:p>
              <a:r>
                <a:rPr lang="ko-KR" altLang="en-US" dirty="0" smtClean="0">
                  <a:latin typeface="HY엽서M" panose="02030600000101010101" pitchFamily="18" charset="-127"/>
                  <a:ea typeface="HY엽서M" panose="02030600000101010101" pitchFamily="18" charset="-127"/>
                </a:rPr>
                <a:t>      </a:t>
              </a:r>
              <a:r>
                <a:rPr lang="en-US" altLang="ko-KR" dirty="0" smtClean="0">
                  <a:latin typeface="HY엽서M" panose="02030600000101010101" pitchFamily="18" charset="-127"/>
                  <a:ea typeface="HY엽서M" panose="02030600000101010101" pitchFamily="18" charset="-127"/>
                </a:rPr>
                <a:t>	</a:t>
              </a:r>
              <a:r>
                <a:rPr lang="ko-KR" altLang="en-US" dirty="0" smtClean="0">
                  <a:solidFill>
                    <a:srgbClr val="FF0000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감속하지 않은 후방충돌 이외의 </a:t>
              </a:r>
              <a:r>
                <a:rPr lang="ko-KR" altLang="en-US" dirty="0" smtClean="0">
                  <a:latin typeface="HY엽서M" panose="02030600000101010101" pitchFamily="18" charset="-127"/>
                  <a:ea typeface="HY엽서M" panose="02030600000101010101" pitchFamily="18" charset="-127"/>
                </a:rPr>
                <a:t>사고</a:t>
              </a:r>
              <a:endParaRPr lang="ko-KR" altLang="en-US" dirty="0">
                <a:latin typeface="HY엽서M" panose="02030600000101010101" pitchFamily="18" charset="-127"/>
                <a:ea typeface="HY엽서M" panose="02030600000101010101" pitchFamily="18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469026" y="1981252"/>
            <a:ext cx="4559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감속했는지 여부와</a:t>
            </a:r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충돌 방향은 </a:t>
            </a:r>
            <a:endParaRPr lang="en-US" altLang="ko-KR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ko-KR" altLang="en-US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가해자가 충돌 전에 위험요소를 </a:t>
            </a:r>
            <a:endParaRPr lang="en-US" altLang="ko-KR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ko-KR" altLang="en-US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인지했는지 알려주는 중요한 지표다</a:t>
            </a:r>
            <a:r>
              <a:rPr lang="en-US" altLang="ko-KR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503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8956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평가 척도 </a:t>
            </a:r>
            <a:r>
              <a:rPr lang="en-US" altLang="ko-KR" sz="3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3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사고점수 </a:t>
            </a:r>
            <a:r>
              <a:rPr lang="en-US" altLang="ko-KR" sz="3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* </a:t>
            </a:r>
            <a:r>
              <a:rPr lang="ko-KR" altLang="en-US" sz="3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빈도</a:t>
            </a:r>
            <a:endParaRPr lang="ko-KR" altLang="en-US" sz="3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30596" y="1690688"/>
            <a:ext cx="769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피해량의</a:t>
            </a:r>
            <a:r>
              <a:rPr lang="ko-KR" altLang="en-US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사고 단위 측정을 위한 사고점수 계산 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92950"/>
              </p:ext>
            </p:extLst>
          </p:nvPr>
        </p:nvGraphicFramePr>
        <p:xfrm>
          <a:off x="1333144" y="2531004"/>
          <a:ext cx="8007408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2096"/>
                <a:gridCol w="1347040"/>
                <a:gridCol w="1388617"/>
                <a:gridCol w="1247259"/>
                <a:gridCol w="1288835"/>
                <a:gridCol w="1413561"/>
              </a:tblGrid>
              <a:tr h="2951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Microsoft Sans Serif" panose="020B0604020202020204" pitchFamily="34" charset="0"/>
                          <a:ea typeface="HY엽서M" panose="02030600000101010101" pitchFamily="18" charset="-127"/>
                          <a:cs typeface="Microsoft Sans Serif" panose="020B0604020202020204" pitchFamily="34" charset="0"/>
                        </a:rPr>
                        <a:t>사고 번호</a:t>
                      </a:r>
                      <a:endParaRPr lang="ko-KR" altLang="en-US" sz="1400" dirty="0">
                        <a:latin typeface="Microsoft Sans Serif" panose="020B0604020202020204" pitchFamily="34" charset="0"/>
                        <a:ea typeface="HY엽서M" panose="02030600000101010101" pitchFamily="18" charset="-127"/>
                        <a:cs typeface="Microsoft Sans Serif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Microsoft Sans Serif" panose="020B0604020202020204" pitchFamily="34" charset="0"/>
                          <a:ea typeface="HY엽서M" panose="02030600000101010101" pitchFamily="18" charset="-127"/>
                          <a:cs typeface="Microsoft Sans Serif" panose="020B0604020202020204" pitchFamily="34" charset="0"/>
                        </a:rPr>
                        <a:t>이름</a:t>
                      </a:r>
                      <a:endParaRPr lang="ko-KR" altLang="en-US" sz="1400" dirty="0">
                        <a:latin typeface="Microsoft Sans Serif" panose="020B0604020202020204" pitchFamily="34" charset="0"/>
                        <a:ea typeface="HY엽서M" panose="02030600000101010101" pitchFamily="18" charset="-127"/>
                        <a:cs typeface="Microsoft Sans Serif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Microsoft Sans Serif" panose="020B0604020202020204" pitchFamily="34" charset="0"/>
                          <a:ea typeface="HY엽서M" panose="02030600000101010101" pitchFamily="18" charset="-127"/>
                          <a:cs typeface="Microsoft Sans Serif" panose="020B0604020202020204" pitchFamily="34" charset="0"/>
                        </a:rPr>
                        <a:t>타입</a:t>
                      </a:r>
                      <a:endParaRPr lang="ko-KR" altLang="en-US" sz="1400" dirty="0">
                        <a:latin typeface="Microsoft Sans Serif" panose="020B0604020202020204" pitchFamily="34" charset="0"/>
                        <a:ea typeface="HY엽서M" panose="02030600000101010101" pitchFamily="18" charset="-127"/>
                        <a:cs typeface="Microsoft Sans Serif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Microsoft Sans Serif" panose="020B0604020202020204" pitchFamily="34" charset="0"/>
                          <a:ea typeface="HY엽서M" panose="02030600000101010101" pitchFamily="18" charset="-127"/>
                          <a:cs typeface="Microsoft Sans Serif" panose="020B0604020202020204" pitchFamily="34" charset="0"/>
                        </a:rPr>
                        <a:t>가해 여부</a:t>
                      </a:r>
                      <a:endParaRPr lang="ko-KR" altLang="en-US" sz="1400" dirty="0">
                        <a:latin typeface="Microsoft Sans Serif" panose="020B0604020202020204" pitchFamily="34" charset="0"/>
                        <a:ea typeface="HY엽서M" panose="02030600000101010101" pitchFamily="18" charset="-127"/>
                        <a:cs typeface="Microsoft Sans Serif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Microsoft Sans Serif" panose="020B0604020202020204" pitchFamily="34" charset="0"/>
                          <a:ea typeface="HY엽서M" panose="02030600000101010101" pitchFamily="18" charset="-127"/>
                          <a:cs typeface="Microsoft Sans Serif" panose="020B0604020202020204" pitchFamily="34" charset="0"/>
                        </a:rPr>
                        <a:t>피해점수</a:t>
                      </a:r>
                      <a:endParaRPr lang="ko-KR" altLang="en-US" sz="1400" dirty="0">
                        <a:latin typeface="Microsoft Sans Serif" panose="020B0604020202020204" pitchFamily="34" charset="0"/>
                        <a:ea typeface="HY엽서M" panose="02030600000101010101" pitchFamily="18" charset="-127"/>
                        <a:cs typeface="Microsoft Sans Serif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  <a:latin typeface="Microsoft Sans Serif" panose="020B0604020202020204" pitchFamily="34" charset="0"/>
                          <a:ea typeface="HY엽서M" panose="02030600000101010101" pitchFamily="18" charset="-127"/>
                          <a:cs typeface="Microsoft Sans Serif" panose="020B0604020202020204" pitchFamily="34" charset="0"/>
                        </a:rPr>
                        <a:t>사고점수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Microsoft Sans Serif" panose="020B0604020202020204" pitchFamily="34" charset="0"/>
                        <a:ea typeface="HY엽서M" panose="02030600000101010101" pitchFamily="18" charset="-127"/>
                        <a:cs typeface="Microsoft Sans Serif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1504</a:t>
                      </a:r>
                      <a:endParaRPr lang="ko-KR" altLang="en-US" sz="1400" dirty="0">
                        <a:latin typeface="Microsoft Sans Serif" panose="020B0604020202020204" pitchFamily="34" charset="0"/>
                        <a:ea typeface="HY엽서M" panose="02030600000101010101" pitchFamily="18" charset="-127"/>
                        <a:cs typeface="Microsoft Sans Serif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Microsoft Sans Serif" panose="020B0604020202020204" pitchFamily="34" charset="0"/>
                          <a:ea typeface="HY엽서M" panose="02030600000101010101" pitchFamily="18" charset="-127"/>
                          <a:cs typeface="Microsoft Sans Serif" panose="020B0604020202020204" pitchFamily="34" charset="0"/>
                        </a:rPr>
                        <a:t>윤호영</a:t>
                      </a:r>
                      <a:endParaRPr lang="ko-KR" altLang="en-US" sz="1400" dirty="0">
                        <a:latin typeface="Microsoft Sans Serif" panose="020B0604020202020204" pitchFamily="34" charset="0"/>
                        <a:ea typeface="HY엽서M" panose="02030600000101010101" pitchFamily="18" charset="-127"/>
                        <a:cs typeface="Microsoft Sans Serif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Microsoft Sans Serif" panose="020B0604020202020204" pitchFamily="34" charset="0"/>
                          <a:ea typeface="HY엽서M" panose="02030600000101010101" pitchFamily="18" charset="-127"/>
                          <a:cs typeface="Microsoft Sans Serif" panose="020B0604020202020204" pitchFamily="34" charset="0"/>
                        </a:rPr>
                        <a:t>운전자</a:t>
                      </a:r>
                      <a:endParaRPr lang="en-US" altLang="ko-KR" sz="1400" dirty="0" smtClean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Y</a:t>
                      </a:r>
                      <a:endParaRPr lang="ko-KR" altLang="en-US" sz="1400" dirty="0">
                        <a:latin typeface="Microsoft Sans Serif" panose="020B0604020202020204" pitchFamily="34" charset="0"/>
                        <a:ea typeface="HY엽서M" panose="02030600000101010101" pitchFamily="18" charset="-127"/>
                        <a:cs typeface="Microsoft Sans Serif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0</a:t>
                      </a:r>
                      <a:endParaRPr lang="ko-KR" altLang="en-US" sz="1400" dirty="0">
                        <a:latin typeface="Microsoft Sans Serif" panose="020B0604020202020204" pitchFamily="34" charset="0"/>
                        <a:ea typeface="HY엽서M" panose="02030600000101010101" pitchFamily="18" charset="-127"/>
                        <a:cs typeface="Microsoft Sans Serif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Microsoft Sans Serif" panose="020B0604020202020204" pitchFamily="34" charset="0"/>
                          <a:ea typeface="HY엽서M" panose="02030600000101010101" pitchFamily="18" charset="-127"/>
                          <a:cs typeface="Microsoft Sans Serif" panose="020B0604020202020204" pitchFamily="34" charset="0"/>
                        </a:rPr>
                        <a:t>50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Microsoft Sans Serif" panose="020B0604020202020204" pitchFamily="34" charset="0"/>
                        <a:ea typeface="HY엽서M" panose="02030600000101010101" pitchFamily="18" charset="-127"/>
                        <a:cs typeface="Microsoft Sans Serif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95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1504</a:t>
                      </a:r>
                      <a:endParaRPr lang="ko-KR" altLang="en-US" sz="1400" dirty="0">
                        <a:latin typeface="Microsoft Sans Serif" panose="020B0604020202020204" pitchFamily="34" charset="0"/>
                        <a:ea typeface="HY엽서M" panose="02030600000101010101" pitchFamily="18" charset="-127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Microsoft Sans Serif" panose="020B0604020202020204" pitchFamily="34" charset="0"/>
                          <a:ea typeface="HY엽서M" panose="02030600000101010101" pitchFamily="18" charset="-127"/>
                          <a:cs typeface="Microsoft Sans Serif" panose="020B0604020202020204" pitchFamily="34" charset="0"/>
                        </a:rPr>
                        <a:t>김윤태</a:t>
                      </a:r>
                      <a:endParaRPr lang="ko-KR" altLang="en-US" sz="1400" dirty="0">
                        <a:latin typeface="Microsoft Sans Serif" panose="020B0604020202020204" pitchFamily="34" charset="0"/>
                        <a:ea typeface="HY엽서M" panose="02030600000101010101" pitchFamily="18" charset="-127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Microsoft Sans Serif" panose="020B0604020202020204" pitchFamily="34" charset="0"/>
                          <a:ea typeface="HY엽서M" panose="02030600000101010101" pitchFamily="18" charset="-127"/>
                          <a:cs typeface="Microsoft Sans Serif" panose="020B0604020202020204" pitchFamily="34" charset="0"/>
                        </a:rPr>
                        <a:t>운전자</a:t>
                      </a:r>
                      <a:endParaRPr lang="ko-KR" altLang="en-US" sz="1400" dirty="0">
                        <a:latin typeface="Microsoft Sans Serif" panose="020B0604020202020204" pitchFamily="34" charset="0"/>
                        <a:ea typeface="HY엽서M" panose="02030600000101010101" pitchFamily="18" charset="-127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Microsoft Sans Serif" panose="020B0604020202020204" pitchFamily="34" charset="0"/>
                          <a:ea typeface="HY엽서M" panose="02030600000101010101" pitchFamily="18" charset="-127"/>
                          <a:cs typeface="Microsoft Sans Serif" panose="020B0604020202020204" pitchFamily="34" charset="0"/>
                        </a:rPr>
                        <a:t>Y</a:t>
                      </a:r>
                      <a:endParaRPr lang="ko-KR" altLang="en-US" sz="1400" dirty="0">
                        <a:latin typeface="Microsoft Sans Serif" panose="020B0604020202020204" pitchFamily="34" charset="0"/>
                        <a:ea typeface="HY엽서M" panose="02030600000101010101" pitchFamily="18" charset="-127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1</a:t>
                      </a:r>
                      <a:endParaRPr lang="ko-KR" altLang="en-US" sz="1400" dirty="0">
                        <a:latin typeface="Microsoft Sans Serif" panose="020B0604020202020204" pitchFamily="34" charset="0"/>
                        <a:ea typeface="HY엽서M" panose="02030600000101010101" pitchFamily="18" charset="-127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Microsoft Sans Serif" panose="020B0604020202020204" pitchFamily="34" charset="0"/>
                          <a:ea typeface="HY엽서M" panose="02030600000101010101" pitchFamily="18" charset="-127"/>
                          <a:cs typeface="Microsoft Sans Serif" panose="020B0604020202020204" pitchFamily="34" charset="0"/>
                        </a:rPr>
                        <a:t>50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Microsoft Sans Serif" panose="020B0604020202020204" pitchFamily="34" charset="0"/>
                        <a:ea typeface="HY엽서M" panose="02030600000101010101" pitchFamily="18" charset="-127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</a:tr>
              <a:tr h="295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1504</a:t>
                      </a:r>
                      <a:endParaRPr lang="ko-KR" altLang="en-US" sz="1400" dirty="0">
                        <a:latin typeface="Microsoft Sans Serif" panose="020B0604020202020204" pitchFamily="34" charset="0"/>
                        <a:ea typeface="HY엽서M" panose="02030600000101010101" pitchFamily="18" charset="-127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Microsoft Sans Serif" panose="020B0604020202020204" pitchFamily="34" charset="0"/>
                          <a:ea typeface="HY엽서M" panose="02030600000101010101" pitchFamily="18" charset="-127"/>
                          <a:cs typeface="Microsoft Sans Serif" panose="020B0604020202020204" pitchFamily="34" charset="0"/>
                        </a:rPr>
                        <a:t>주영하</a:t>
                      </a:r>
                      <a:endParaRPr lang="ko-KR" altLang="en-US" sz="1400" dirty="0">
                        <a:latin typeface="Microsoft Sans Serif" panose="020B0604020202020204" pitchFamily="34" charset="0"/>
                        <a:ea typeface="HY엽서M" panose="02030600000101010101" pitchFamily="18" charset="-127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Microsoft Sans Serif" panose="020B0604020202020204" pitchFamily="34" charset="0"/>
                          <a:ea typeface="HY엽서M" panose="02030600000101010101" pitchFamily="18" charset="-127"/>
                          <a:cs typeface="Microsoft Sans Serif" panose="020B0604020202020204" pitchFamily="34" charset="0"/>
                        </a:rPr>
                        <a:t>운전자</a:t>
                      </a:r>
                      <a:endParaRPr lang="ko-KR" altLang="en-US" sz="1400" dirty="0">
                        <a:latin typeface="Microsoft Sans Serif" panose="020B0604020202020204" pitchFamily="34" charset="0"/>
                        <a:ea typeface="HY엽서M" panose="02030600000101010101" pitchFamily="18" charset="-127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N</a:t>
                      </a:r>
                      <a:endParaRPr lang="ko-KR" altLang="en-US" sz="1400" dirty="0">
                        <a:latin typeface="Microsoft Sans Serif" panose="020B0604020202020204" pitchFamily="34" charset="0"/>
                        <a:ea typeface="HY엽서M" panose="02030600000101010101" pitchFamily="18" charset="-127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5</a:t>
                      </a:r>
                      <a:endParaRPr lang="ko-KR" altLang="en-US" sz="1400" dirty="0">
                        <a:latin typeface="Microsoft Sans Serif" panose="020B0604020202020204" pitchFamily="34" charset="0"/>
                        <a:ea typeface="HY엽서M" panose="02030600000101010101" pitchFamily="18" charset="-127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Microsoft Sans Serif" panose="020B0604020202020204" pitchFamily="34" charset="0"/>
                          <a:ea typeface="HY엽서M" panose="02030600000101010101" pitchFamily="18" charset="-127"/>
                          <a:cs typeface="Microsoft Sans Serif" panose="020B0604020202020204" pitchFamily="34" charset="0"/>
                        </a:rPr>
                        <a:t>50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Microsoft Sans Serif" panose="020B0604020202020204" pitchFamily="34" charset="0"/>
                        <a:ea typeface="HY엽서M" panose="02030600000101010101" pitchFamily="18" charset="-127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</a:tr>
              <a:tr h="295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1504</a:t>
                      </a:r>
                      <a:endParaRPr lang="ko-KR" altLang="en-US" sz="1400" dirty="0">
                        <a:latin typeface="Microsoft Sans Serif" panose="020B0604020202020204" pitchFamily="34" charset="0"/>
                        <a:ea typeface="HY엽서M" panose="02030600000101010101" pitchFamily="18" charset="-127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Microsoft Sans Serif" panose="020B0604020202020204" pitchFamily="34" charset="0"/>
                          <a:ea typeface="HY엽서M" panose="02030600000101010101" pitchFamily="18" charset="-127"/>
                          <a:cs typeface="Microsoft Sans Serif" panose="020B0604020202020204" pitchFamily="34" charset="0"/>
                        </a:rPr>
                        <a:t>정유진</a:t>
                      </a:r>
                      <a:endParaRPr lang="ko-KR" altLang="en-US" sz="1400" dirty="0">
                        <a:latin typeface="Microsoft Sans Serif" panose="020B0604020202020204" pitchFamily="34" charset="0"/>
                        <a:ea typeface="HY엽서M" panose="02030600000101010101" pitchFamily="18" charset="-127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Microsoft Sans Serif" panose="020B0604020202020204" pitchFamily="34" charset="0"/>
                          <a:ea typeface="HY엽서M" panose="02030600000101010101" pitchFamily="18" charset="-127"/>
                          <a:cs typeface="Microsoft Sans Serif" panose="020B0604020202020204" pitchFamily="34" charset="0"/>
                        </a:rPr>
                        <a:t>동승자</a:t>
                      </a:r>
                      <a:endParaRPr lang="ko-KR" altLang="en-US" sz="1400" dirty="0">
                        <a:latin typeface="Microsoft Sans Serif" panose="020B0604020202020204" pitchFamily="34" charset="0"/>
                        <a:ea typeface="HY엽서M" panose="02030600000101010101" pitchFamily="18" charset="-127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N</a:t>
                      </a:r>
                      <a:endParaRPr lang="ko-KR" altLang="en-US" sz="1400" dirty="0">
                        <a:latin typeface="Microsoft Sans Serif" panose="020B0604020202020204" pitchFamily="34" charset="0"/>
                        <a:ea typeface="HY엽서M" panose="02030600000101010101" pitchFamily="18" charset="-127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5</a:t>
                      </a:r>
                      <a:endParaRPr lang="ko-KR" altLang="en-US" sz="1400" dirty="0">
                        <a:latin typeface="Microsoft Sans Serif" panose="020B0604020202020204" pitchFamily="34" charset="0"/>
                        <a:ea typeface="HY엽서M" panose="02030600000101010101" pitchFamily="18" charset="-127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Microsoft Sans Serif" panose="020B0604020202020204" pitchFamily="34" charset="0"/>
                          <a:ea typeface="HY엽서M" panose="02030600000101010101" pitchFamily="18" charset="-127"/>
                          <a:cs typeface="Microsoft Sans Serif" panose="020B0604020202020204" pitchFamily="34" charset="0"/>
                        </a:rPr>
                        <a:t>50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Microsoft Sans Serif" panose="020B0604020202020204" pitchFamily="34" charset="0"/>
                        <a:ea typeface="HY엽서M" panose="02030600000101010101" pitchFamily="18" charset="-127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</a:tr>
              <a:tr h="295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1504</a:t>
                      </a:r>
                      <a:endParaRPr lang="ko-KR" altLang="en-US" sz="1400" dirty="0">
                        <a:latin typeface="Microsoft Sans Serif" panose="020B0604020202020204" pitchFamily="34" charset="0"/>
                        <a:ea typeface="HY엽서M" panose="02030600000101010101" pitchFamily="18" charset="-127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Microsoft Sans Serif" panose="020B0604020202020204" pitchFamily="34" charset="0"/>
                          <a:ea typeface="HY엽서M" panose="02030600000101010101" pitchFamily="18" charset="-127"/>
                          <a:cs typeface="Microsoft Sans Serif" panose="020B0604020202020204" pitchFamily="34" charset="0"/>
                        </a:rPr>
                        <a:t>류민국</a:t>
                      </a:r>
                      <a:endParaRPr lang="ko-KR" altLang="en-US" sz="1400" dirty="0">
                        <a:latin typeface="Microsoft Sans Serif" panose="020B0604020202020204" pitchFamily="34" charset="0"/>
                        <a:ea typeface="HY엽서M" panose="02030600000101010101" pitchFamily="18" charset="-127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Microsoft Sans Serif" panose="020B0604020202020204" pitchFamily="34" charset="0"/>
                          <a:ea typeface="HY엽서M" panose="02030600000101010101" pitchFamily="18" charset="-127"/>
                          <a:cs typeface="Microsoft Sans Serif" panose="020B0604020202020204" pitchFamily="34" charset="0"/>
                        </a:rPr>
                        <a:t>보행자</a:t>
                      </a:r>
                      <a:endParaRPr lang="ko-KR" altLang="en-US" sz="1400" dirty="0">
                        <a:latin typeface="Microsoft Sans Serif" panose="020B0604020202020204" pitchFamily="34" charset="0"/>
                        <a:ea typeface="HY엽서M" panose="02030600000101010101" pitchFamily="18" charset="-127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Y</a:t>
                      </a:r>
                      <a:endParaRPr lang="ko-KR" altLang="en-US" sz="1400" dirty="0">
                        <a:latin typeface="Microsoft Sans Serif" panose="020B0604020202020204" pitchFamily="34" charset="0"/>
                        <a:ea typeface="HY엽서M" panose="02030600000101010101" pitchFamily="18" charset="-127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89</a:t>
                      </a:r>
                      <a:endParaRPr lang="ko-KR" altLang="en-US" sz="1400" dirty="0">
                        <a:latin typeface="Microsoft Sans Serif" panose="020B0604020202020204" pitchFamily="34" charset="0"/>
                        <a:ea typeface="HY엽서M" panose="02030600000101010101" pitchFamily="18" charset="-127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Microsoft Sans Serif" panose="020B0604020202020204" pitchFamily="34" charset="0"/>
                          <a:ea typeface="HY엽서M" panose="02030600000101010101" pitchFamily="18" charset="-127"/>
                          <a:cs typeface="Microsoft Sans Serif" panose="020B0604020202020204" pitchFamily="34" charset="0"/>
                        </a:rPr>
                        <a:t>50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Microsoft Sans Serif" panose="020B0604020202020204" pitchFamily="34" charset="0"/>
                        <a:ea typeface="HY엽서M" panose="02030600000101010101" pitchFamily="18" charset="-127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1" name="그룹 30"/>
          <p:cNvGrpSpPr/>
          <p:nvPr/>
        </p:nvGrpSpPr>
        <p:grpSpPr>
          <a:xfrm>
            <a:off x="4178892" y="2069252"/>
            <a:ext cx="6992252" cy="2331829"/>
            <a:chOff x="4178892" y="2231625"/>
            <a:chExt cx="6992252" cy="2331829"/>
          </a:xfrm>
        </p:grpSpPr>
        <p:sp>
          <p:nvSpPr>
            <p:cNvPr id="10" name="타원 9"/>
            <p:cNvSpPr/>
            <p:nvPr/>
          </p:nvSpPr>
          <p:spPr>
            <a:xfrm>
              <a:off x="6964823" y="2949264"/>
              <a:ext cx="632389" cy="161419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 flipV="1">
              <a:off x="7537391" y="2531004"/>
              <a:ext cx="329013" cy="65976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319472" y="2231626"/>
              <a:ext cx="11194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/>
                <a:t>Sum = 100</a:t>
              </a:r>
              <a:endParaRPr lang="ko-KR" altLang="en-US" sz="1400" b="1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4178892" y="2949264"/>
              <a:ext cx="2315911" cy="69979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화살표 연결선 19"/>
            <p:cNvCxnSpPr>
              <a:stCxn id="14" idx="0"/>
            </p:cNvCxnSpPr>
            <p:nvPr/>
          </p:nvCxnSpPr>
          <p:spPr>
            <a:xfrm flipV="1">
              <a:off x="5336848" y="2478280"/>
              <a:ext cx="303376" cy="470984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567587" y="2252106"/>
              <a:ext cx="1115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/>
                <a:t>Count = 2</a:t>
              </a:r>
              <a:endParaRPr lang="ko-KR" altLang="en-US" sz="14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921810" y="2231625"/>
              <a:ext cx="22493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/>
                <a:t>사고점수 </a:t>
              </a:r>
              <a:r>
                <a:rPr lang="en-US" altLang="ko-KR" sz="1400" b="1" dirty="0" smtClean="0"/>
                <a:t>= Sum / Count</a:t>
              </a:r>
              <a:endParaRPr lang="ko-KR" altLang="en-US" sz="1400" b="1" dirty="0"/>
            </a:p>
          </p:txBody>
        </p:sp>
      </p:grpSp>
      <p:cxnSp>
        <p:nvCxnSpPr>
          <p:cNvPr id="33" name="직선 연결선 32"/>
          <p:cNvCxnSpPr/>
          <p:nvPr/>
        </p:nvCxnSpPr>
        <p:spPr>
          <a:xfrm>
            <a:off x="9422635" y="3401223"/>
            <a:ext cx="623842" cy="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9734556" y="3401223"/>
            <a:ext cx="0" cy="8716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887484" y="3777242"/>
            <a:ext cx="1890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전처리 후 삭제된다</a:t>
            </a:r>
            <a:r>
              <a:rPr lang="en-US" altLang="ko-KR" sz="1400" b="1" dirty="0" smtClean="0"/>
              <a:t>.</a:t>
            </a:r>
            <a:endParaRPr lang="ko-KR" altLang="en-US" sz="1400" b="1" dirty="0"/>
          </a:p>
        </p:txBody>
      </p:sp>
      <p:grpSp>
        <p:nvGrpSpPr>
          <p:cNvPr id="46" name="그룹 45"/>
          <p:cNvGrpSpPr/>
          <p:nvPr/>
        </p:nvGrpSpPr>
        <p:grpSpPr>
          <a:xfrm>
            <a:off x="1230596" y="4630430"/>
            <a:ext cx="10273836" cy="1932797"/>
            <a:chOff x="1230596" y="4630430"/>
            <a:chExt cx="10273836" cy="1932797"/>
          </a:xfrm>
        </p:grpSpPr>
        <p:grpSp>
          <p:nvGrpSpPr>
            <p:cNvPr id="43" name="그룹 42"/>
            <p:cNvGrpSpPr/>
            <p:nvPr/>
          </p:nvGrpSpPr>
          <p:grpSpPr>
            <a:xfrm>
              <a:off x="1230596" y="4630430"/>
              <a:ext cx="10273836" cy="1932797"/>
              <a:chOff x="1230596" y="4758620"/>
              <a:chExt cx="10273836" cy="1932797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1230596" y="4758620"/>
                <a:ext cx="63666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smtClean="0">
                    <a:latin typeface="HY목각파임B" panose="02030600000101010101" pitchFamily="18" charset="-127"/>
                    <a:ea typeface="HY목각파임B" panose="02030600000101010101" pitchFamily="18" charset="-127"/>
                  </a:rPr>
                  <a:t>인명피해점수 가중치 부여</a:t>
                </a:r>
                <a:endParaRPr lang="ko-KR" altLang="en-US" dirty="0">
                  <a:latin typeface="HY목각파임B" panose="02030600000101010101" pitchFamily="18" charset="-127"/>
                  <a:ea typeface="HY목각파임B" panose="02030600000101010101" pitchFamily="18" charset="-127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571999" y="5276739"/>
                <a:ext cx="6932433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/>
                  <a:t>공공기관의 의뢰이므로 사회적 비용까지 포괄적으로 고려한 아래 보고서의 </a:t>
                </a:r>
                <a:r>
                  <a:rPr lang="en-US" altLang="ko-KR" sz="1400" dirty="0" smtClean="0"/>
                  <a:t>Comprehensive Cost</a:t>
                </a:r>
                <a:r>
                  <a:rPr lang="ko-KR" altLang="en-US" sz="1400" dirty="0" smtClean="0"/>
                  <a:t>를 적용</a:t>
                </a:r>
                <a:r>
                  <a:rPr lang="en-US" altLang="ko-KR" sz="1400" dirty="0" smtClean="0"/>
                  <a:t>, </a:t>
                </a:r>
                <a:r>
                  <a:rPr lang="ko-KR" altLang="en-US" sz="1400" dirty="0" smtClean="0"/>
                  <a:t>부상 </a:t>
                </a:r>
                <a:r>
                  <a:rPr lang="en-US" altLang="ko-KR" sz="1400" dirty="0" smtClean="0"/>
                  <a:t>lv2</a:t>
                </a:r>
                <a:r>
                  <a:rPr lang="ko-KR" altLang="en-US" sz="1400" dirty="0" smtClean="0"/>
                  <a:t>를 </a:t>
                </a:r>
                <a:r>
                  <a:rPr lang="en-US" altLang="ko-KR" sz="1400" dirty="0" smtClean="0"/>
                  <a:t>1</a:t>
                </a:r>
                <a:r>
                  <a:rPr lang="ko-KR" altLang="en-US" sz="1400" dirty="0" smtClean="0"/>
                  <a:t>로 놓고 비율 보정함</a:t>
                </a:r>
                <a:r>
                  <a:rPr lang="en-US" altLang="ko-KR" sz="1400" dirty="0" smtClean="0"/>
                  <a:t>(</a:t>
                </a:r>
                <a:r>
                  <a:rPr lang="ko-KR" altLang="en-US" sz="1400" dirty="0" smtClean="0"/>
                  <a:t>소수점 이하 반올림</a:t>
                </a:r>
                <a:r>
                  <a:rPr lang="en-US" altLang="ko-KR" sz="1400" dirty="0" smtClean="0"/>
                  <a:t>).</a:t>
                </a:r>
              </a:p>
              <a:p>
                <a:endParaRPr lang="en-US" altLang="ko-KR" sz="1400" dirty="0"/>
              </a:p>
              <a:p>
                <a:r>
                  <a:rPr lang="en-US" altLang="ko-KR" sz="1400" dirty="0" smtClean="0"/>
                  <a:t>Crash </a:t>
                </a:r>
                <a:r>
                  <a:rPr lang="en-US" altLang="ko-KR" sz="1400" dirty="0"/>
                  <a:t>Cost Estimates by Maximum Police-Reported Injury Severity </a:t>
                </a:r>
                <a:endParaRPr lang="en-US" altLang="ko-KR" sz="1400" dirty="0" smtClean="0"/>
              </a:p>
              <a:p>
                <a:r>
                  <a:rPr lang="en-US" altLang="ko-KR" sz="1400" dirty="0" smtClean="0"/>
                  <a:t>Within </a:t>
                </a:r>
                <a:r>
                  <a:rPr lang="en-US" altLang="ko-KR" sz="1400" dirty="0"/>
                  <a:t>Selected Crash Geometries</a:t>
                </a:r>
                <a:r>
                  <a:rPr lang="en-US" altLang="ko-KR" sz="1400" dirty="0" smtClean="0"/>
                  <a:t>. </a:t>
                </a:r>
              </a:p>
              <a:p>
                <a:r>
                  <a:rPr lang="en-US" altLang="ko-KR" sz="1400" dirty="0"/>
                  <a:t>U.S. Department of Transportation. 2005. 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787497" y="5214089"/>
                <a:ext cx="1854437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Fatal         89</a:t>
                </a:r>
              </a:p>
              <a:p>
                <a:r>
                  <a:rPr lang="en-US" altLang="ko-KR" dirty="0" smtClean="0"/>
                  <a:t>	     5</a:t>
                </a:r>
                <a:endParaRPr lang="en-US" altLang="ko-KR" dirty="0"/>
              </a:p>
              <a:p>
                <a:r>
                  <a:rPr lang="en-US" altLang="ko-KR" dirty="0" smtClean="0"/>
                  <a:t>	     2</a:t>
                </a:r>
              </a:p>
              <a:p>
                <a:r>
                  <a:rPr lang="en-US" altLang="ko-KR" dirty="0" smtClean="0"/>
                  <a:t>	     1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	     0</a:t>
                </a:r>
                <a:endParaRPr lang="ko-KR" altLang="en-US" dirty="0"/>
              </a:p>
            </p:txBody>
          </p:sp>
          <p:cxnSp>
            <p:nvCxnSpPr>
              <p:cNvPr id="42" name="직선 화살표 연결선 41"/>
              <p:cNvCxnSpPr/>
              <p:nvPr/>
            </p:nvCxnSpPr>
            <p:spPr>
              <a:xfrm>
                <a:off x="2119357" y="5631679"/>
                <a:ext cx="0" cy="67511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/>
            <p:cNvSpPr txBox="1"/>
            <p:nvPr/>
          </p:nvSpPr>
          <p:spPr>
            <a:xfrm>
              <a:off x="1589519" y="6164212"/>
              <a:ext cx="1247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No Injury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356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635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중요 사고 유형 선택</a:t>
            </a:r>
            <a:endParaRPr lang="ko-KR" altLang="en-US" sz="3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490" y="1554764"/>
            <a:ext cx="4237096" cy="28688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65490" y="4813060"/>
            <a:ext cx="1010967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  <a:latin typeface="HY엽서M" panose="02030600000101010101" pitchFamily="18" charset="-127"/>
                <a:ea typeface="HY엽서M" panose="02030600000101010101" pitchFamily="18" charset="-127"/>
                <a:cs typeface="Microsoft Sans Serif" panose="020B0604020202020204" pitchFamily="34" charset="0"/>
              </a:rPr>
              <a:t>유형</a:t>
            </a:r>
            <a:r>
              <a:rPr lang="en-US" altLang="ko-KR" sz="1400" b="1" dirty="0" smtClean="0">
                <a:solidFill>
                  <a:srgbClr val="FF0000"/>
                </a:solidFill>
                <a:latin typeface="HY엽서M" panose="02030600000101010101" pitchFamily="18" charset="-127"/>
                <a:ea typeface="HY엽서M" panose="02030600000101010101" pitchFamily="18" charset="-127"/>
                <a:cs typeface="Microsoft Sans Serif" panose="020B0604020202020204" pitchFamily="34" charset="0"/>
              </a:rPr>
              <a:t>1</a:t>
            </a:r>
            <a:r>
              <a:rPr lang="en-US" altLang="ko-KR" sz="1400" dirty="0" smtClean="0">
                <a:latin typeface="HY엽서M" panose="02030600000101010101" pitchFamily="18" charset="-127"/>
                <a:ea typeface="HY엽서M" panose="02030600000101010101" pitchFamily="18" charset="-127"/>
                <a:cs typeface="Microsoft Sans Serif" panose="020B0604020202020204" pitchFamily="34" charset="0"/>
              </a:rPr>
              <a:t> </a:t>
            </a:r>
            <a:r>
              <a:rPr lang="en-US" altLang="ko-KR" sz="1400" dirty="0">
                <a:latin typeface="HY엽서M" panose="02030600000101010101" pitchFamily="18" charset="-127"/>
                <a:ea typeface="HY엽서M" panose="02030600000101010101" pitchFamily="18" charset="-127"/>
                <a:cs typeface="Microsoft Sans Serif" panose="020B0604020202020204" pitchFamily="34" charset="0"/>
              </a:rPr>
              <a:t>(0.78 * </a:t>
            </a:r>
            <a:r>
              <a:rPr lang="en-US" altLang="ko-KR" sz="1400" b="1" dirty="0">
                <a:latin typeface="HY엽서M" panose="02030600000101010101" pitchFamily="18" charset="-127"/>
                <a:ea typeface="HY엽서M" panose="02030600000101010101" pitchFamily="18" charset="-127"/>
                <a:cs typeface="Microsoft Sans Serif" panose="020B0604020202020204" pitchFamily="34" charset="0"/>
              </a:rPr>
              <a:t>14834</a:t>
            </a:r>
            <a:r>
              <a:rPr lang="en-US" altLang="ko-KR" sz="1400" dirty="0">
                <a:latin typeface="HY엽서M" panose="02030600000101010101" pitchFamily="18" charset="-127"/>
                <a:ea typeface="HY엽서M" panose="02030600000101010101" pitchFamily="18" charset="-127"/>
                <a:cs typeface="Microsoft Sans Serif" panose="020B0604020202020204" pitchFamily="34" charset="0"/>
              </a:rPr>
              <a:t>): </a:t>
            </a:r>
            <a:r>
              <a:rPr lang="ko-KR" altLang="en-US" sz="1400" dirty="0" smtClean="0">
                <a:latin typeface="HY엽서M" panose="02030600000101010101" pitchFamily="18" charset="-127"/>
                <a:ea typeface="HY엽서M" panose="02030600000101010101" pitchFamily="18" charset="-127"/>
                <a:cs typeface="Microsoft Sans Serif" panose="020B0604020202020204" pitchFamily="34" charset="0"/>
              </a:rPr>
              <a:t>교차로에서 측면 또는 정면충돌 사고</a:t>
            </a:r>
            <a:endParaRPr lang="en-US" altLang="ko-KR" sz="1400" dirty="0" smtClean="0">
              <a:latin typeface="HY엽서M" panose="02030600000101010101" pitchFamily="18" charset="-127"/>
              <a:ea typeface="HY엽서M" panose="02030600000101010101" pitchFamily="18" charset="-127"/>
              <a:cs typeface="Microsoft Sans Serif" panose="020B0604020202020204" pitchFamily="34" charset="0"/>
            </a:endParaRPr>
          </a:p>
          <a:p>
            <a:endParaRPr lang="en-US" altLang="ko-KR" sz="1400" dirty="0" smtClean="0">
              <a:latin typeface="HY엽서M" panose="02030600000101010101" pitchFamily="18" charset="-127"/>
              <a:ea typeface="HY엽서M" panose="02030600000101010101" pitchFamily="18" charset="-127"/>
              <a:cs typeface="Microsoft Sans Serif" panose="020B0604020202020204" pitchFamily="34" charset="0"/>
            </a:endParaRPr>
          </a:p>
          <a:p>
            <a:r>
              <a:rPr lang="en-US" altLang="ko-KR" sz="1400" dirty="0" smtClean="0">
                <a:latin typeface="HY엽서M" panose="02030600000101010101" pitchFamily="18" charset="-127"/>
                <a:ea typeface="HY엽서M" panose="02030600000101010101" pitchFamily="18" charset="-127"/>
                <a:cs typeface="Microsoft Sans Serif" panose="020B0604020202020204" pitchFamily="34" charset="0"/>
              </a:rPr>
              <a:t>	-&gt; </a:t>
            </a:r>
            <a:r>
              <a:rPr lang="ko-KR" altLang="en-US" sz="1400" dirty="0" smtClean="0">
                <a:latin typeface="HY엽서M" panose="02030600000101010101" pitchFamily="18" charset="-127"/>
                <a:ea typeface="HY엽서M" panose="02030600000101010101" pitchFamily="18" charset="-127"/>
                <a:cs typeface="Microsoft Sans Serif" panose="020B0604020202020204" pitchFamily="34" charset="0"/>
              </a:rPr>
              <a:t>다른 방향으로 진행중인 차량을 인지하지 못해 큰 피해를 유발하는 것으로 추정되며 발생빈도가 높다</a:t>
            </a:r>
            <a:r>
              <a:rPr lang="en-US" altLang="ko-KR" sz="1400" dirty="0" smtClean="0">
                <a:latin typeface="HY엽서M" panose="02030600000101010101" pitchFamily="18" charset="-127"/>
                <a:ea typeface="HY엽서M" panose="02030600000101010101" pitchFamily="18" charset="-127"/>
                <a:cs typeface="Microsoft Sans Serif" panose="020B0604020202020204" pitchFamily="34" charset="0"/>
              </a:rPr>
              <a:t>.</a:t>
            </a:r>
          </a:p>
          <a:p>
            <a:endParaRPr lang="ko-KR" altLang="en-US" sz="1400" dirty="0">
              <a:latin typeface="HY엽서M" panose="02030600000101010101" pitchFamily="18" charset="-127"/>
              <a:ea typeface="HY엽서M" panose="02030600000101010101" pitchFamily="18" charset="-127"/>
              <a:cs typeface="Microsoft Sans Serif" panose="020B0604020202020204" pitchFamily="34" charset="0"/>
            </a:endParaRPr>
          </a:p>
          <a:p>
            <a:r>
              <a:rPr lang="ko-KR" altLang="en-US" sz="1400" b="1" dirty="0" smtClean="0">
                <a:solidFill>
                  <a:srgbClr val="FF0000"/>
                </a:solidFill>
                <a:latin typeface="HY엽서M" panose="02030600000101010101" pitchFamily="18" charset="-127"/>
                <a:ea typeface="HY엽서M" panose="02030600000101010101" pitchFamily="18" charset="-127"/>
                <a:cs typeface="Microsoft Sans Serif" panose="020B0604020202020204" pitchFamily="34" charset="0"/>
              </a:rPr>
              <a:t>유형</a:t>
            </a:r>
            <a:r>
              <a:rPr lang="en-US" altLang="ko-KR" sz="1400" b="1" dirty="0" smtClean="0">
                <a:solidFill>
                  <a:srgbClr val="FF0000"/>
                </a:solidFill>
                <a:latin typeface="HY엽서M" panose="02030600000101010101" pitchFamily="18" charset="-127"/>
                <a:ea typeface="HY엽서M" panose="02030600000101010101" pitchFamily="18" charset="-127"/>
                <a:cs typeface="Microsoft Sans Serif" panose="020B0604020202020204" pitchFamily="34" charset="0"/>
              </a:rPr>
              <a:t>2</a:t>
            </a:r>
            <a:r>
              <a:rPr lang="en-US" altLang="ko-KR" sz="1400" dirty="0" smtClean="0">
                <a:latin typeface="HY엽서M" panose="02030600000101010101" pitchFamily="18" charset="-127"/>
                <a:ea typeface="HY엽서M" panose="02030600000101010101" pitchFamily="18" charset="-127"/>
                <a:cs typeface="Microsoft Sans Serif" panose="020B0604020202020204" pitchFamily="34" charset="0"/>
              </a:rPr>
              <a:t> </a:t>
            </a:r>
            <a:r>
              <a:rPr lang="en-US" altLang="ko-KR" sz="1400" dirty="0">
                <a:latin typeface="HY엽서M" panose="02030600000101010101" pitchFamily="18" charset="-127"/>
                <a:ea typeface="HY엽서M" panose="02030600000101010101" pitchFamily="18" charset="-127"/>
                <a:cs typeface="Microsoft Sans Serif" panose="020B0604020202020204" pitchFamily="34" charset="0"/>
              </a:rPr>
              <a:t>(</a:t>
            </a:r>
            <a:r>
              <a:rPr lang="en-US" altLang="ko-KR" sz="1400" b="1" dirty="0">
                <a:latin typeface="HY엽서M" panose="02030600000101010101" pitchFamily="18" charset="-127"/>
                <a:ea typeface="HY엽서M" panose="02030600000101010101" pitchFamily="18" charset="-127"/>
                <a:cs typeface="Microsoft Sans Serif" panose="020B0604020202020204" pitchFamily="34" charset="0"/>
              </a:rPr>
              <a:t>0.98</a:t>
            </a:r>
            <a:r>
              <a:rPr lang="en-US" altLang="ko-KR" sz="1400" dirty="0">
                <a:latin typeface="HY엽서M" panose="02030600000101010101" pitchFamily="18" charset="-127"/>
                <a:ea typeface="HY엽서M" panose="02030600000101010101" pitchFamily="18" charset="-127"/>
                <a:cs typeface="Microsoft Sans Serif" panose="020B0604020202020204" pitchFamily="34" charset="0"/>
              </a:rPr>
              <a:t> * 10742): </a:t>
            </a:r>
            <a:r>
              <a:rPr lang="ko-KR" altLang="en-US" sz="1400" dirty="0" smtClean="0">
                <a:latin typeface="HY엽서M" panose="02030600000101010101" pitchFamily="18" charset="-127"/>
                <a:ea typeface="HY엽서M" panose="02030600000101010101" pitchFamily="18" charset="-127"/>
                <a:cs typeface="Microsoft Sans Serif" panose="020B0604020202020204" pitchFamily="34" charset="0"/>
              </a:rPr>
              <a:t>간선도로나 교통량이 적은 도로에서 고속주행 중 일어난 사고</a:t>
            </a:r>
            <a:endParaRPr lang="en-US" altLang="ko-KR" sz="1400" dirty="0" smtClean="0">
              <a:latin typeface="HY엽서M" panose="02030600000101010101" pitchFamily="18" charset="-127"/>
              <a:ea typeface="HY엽서M" panose="02030600000101010101" pitchFamily="18" charset="-127"/>
              <a:cs typeface="Microsoft Sans Serif" panose="020B0604020202020204" pitchFamily="34" charset="0"/>
            </a:endParaRPr>
          </a:p>
          <a:p>
            <a:endParaRPr lang="en-US" altLang="ko-KR" sz="1400" dirty="0" smtClean="0">
              <a:latin typeface="HY엽서M" panose="02030600000101010101" pitchFamily="18" charset="-127"/>
              <a:ea typeface="HY엽서M" panose="02030600000101010101" pitchFamily="18" charset="-127"/>
              <a:cs typeface="Microsoft Sans Serif" panose="020B0604020202020204" pitchFamily="34" charset="0"/>
            </a:endParaRPr>
          </a:p>
          <a:p>
            <a:r>
              <a:rPr lang="en-US" altLang="ko-KR" sz="1400" dirty="0">
                <a:latin typeface="HY엽서M" panose="02030600000101010101" pitchFamily="18" charset="-127"/>
                <a:ea typeface="HY엽서M" panose="02030600000101010101" pitchFamily="18" charset="-127"/>
                <a:cs typeface="Microsoft Sans Serif" panose="020B0604020202020204" pitchFamily="34" charset="0"/>
              </a:rPr>
              <a:t>	</a:t>
            </a:r>
            <a:r>
              <a:rPr lang="en-US" altLang="ko-KR" sz="1400" dirty="0" smtClean="0">
                <a:latin typeface="HY엽서M" panose="02030600000101010101" pitchFamily="18" charset="-127"/>
                <a:ea typeface="HY엽서M" panose="02030600000101010101" pitchFamily="18" charset="-127"/>
                <a:cs typeface="Microsoft Sans Serif" panose="020B0604020202020204" pitchFamily="34" charset="0"/>
              </a:rPr>
              <a:t>-&gt; </a:t>
            </a:r>
            <a:r>
              <a:rPr lang="ko-KR" altLang="en-US" sz="1400" dirty="0" smtClean="0">
                <a:latin typeface="HY엽서M" panose="02030600000101010101" pitchFamily="18" charset="-127"/>
                <a:ea typeface="HY엽서M" panose="02030600000101010101" pitchFamily="18" charset="-127"/>
                <a:cs typeface="Microsoft Sans Serif" panose="020B0604020202020204" pitchFamily="34" charset="0"/>
              </a:rPr>
              <a:t>돌발상황에 대처하기 어려우며 사고가 난다면 충돌시점에 속력이 높아 큰 피해가 예상된다</a:t>
            </a:r>
            <a:r>
              <a:rPr lang="en-US" altLang="ko-KR" sz="1400" dirty="0" smtClean="0">
                <a:latin typeface="HY엽서M" panose="02030600000101010101" pitchFamily="18" charset="-127"/>
                <a:ea typeface="HY엽서M" panose="02030600000101010101" pitchFamily="18" charset="-127"/>
                <a:cs typeface="Microsoft Sans Serif" panose="020B0604020202020204" pitchFamily="34" charset="0"/>
              </a:rPr>
              <a:t>.</a:t>
            </a:r>
            <a:endParaRPr lang="ko-KR" altLang="en-US" sz="1400" dirty="0">
              <a:latin typeface="HY엽서M" panose="02030600000101010101" pitchFamily="18" charset="-127"/>
              <a:ea typeface="HY엽서M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609458" y="1554764"/>
            <a:ext cx="1734796" cy="286887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580" y="1696274"/>
            <a:ext cx="2863486" cy="206402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231" y="1690688"/>
            <a:ext cx="2891403" cy="2069609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 flipH="1">
            <a:off x="1862983" y="5973510"/>
            <a:ext cx="230737" cy="2905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01039" y="6257382"/>
            <a:ext cx="9610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평균사고점수</a:t>
            </a:r>
            <a:endParaRPr lang="ko-KR" altLang="en-US" sz="9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cxnSp>
        <p:nvCxnSpPr>
          <p:cNvPr id="14" name="직선 연결선 13"/>
          <p:cNvCxnSpPr>
            <a:stCxn id="15" idx="1"/>
          </p:cNvCxnSpPr>
          <p:nvPr/>
        </p:nvCxnSpPr>
        <p:spPr>
          <a:xfrm flipH="1">
            <a:off x="2931207" y="4697644"/>
            <a:ext cx="256374" cy="1751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87581" y="4582228"/>
            <a:ext cx="10113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발생빈도</a:t>
            </a:r>
            <a:endParaRPr lang="ko-KR" altLang="en-US" sz="9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904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/>
          <p:cNvGrpSpPr/>
          <p:nvPr/>
        </p:nvGrpSpPr>
        <p:grpSpPr>
          <a:xfrm>
            <a:off x="1504716" y="816467"/>
            <a:ext cx="8139219" cy="2781312"/>
            <a:chOff x="769771" y="466088"/>
            <a:chExt cx="8139219" cy="2781312"/>
          </a:xfrm>
        </p:grpSpPr>
        <p:grpSp>
          <p:nvGrpSpPr>
            <p:cNvPr id="9" name="그룹 8"/>
            <p:cNvGrpSpPr/>
            <p:nvPr/>
          </p:nvGrpSpPr>
          <p:grpSpPr>
            <a:xfrm>
              <a:off x="769771" y="1042586"/>
              <a:ext cx="7009055" cy="2204814"/>
              <a:chOff x="-285484" y="275032"/>
              <a:chExt cx="14570839" cy="5700253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85484" y="282652"/>
                <a:ext cx="1554614" cy="5692633"/>
              </a:xfrm>
              <a:prstGeom prst="rect">
                <a:avLst/>
              </a:prstGeom>
            </p:spPr>
          </p:pic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75894" y="275032"/>
                <a:ext cx="1577478" cy="5700253"/>
              </a:xfrm>
              <a:prstGeom prst="rect">
                <a:avLst/>
              </a:prstGeom>
            </p:spPr>
          </p:pic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92637" y="313135"/>
                <a:ext cx="1592718" cy="5662150"/>
              </a:xfrm>
              <a:prstGeom prst="rect">
                <a:avLst/>
              </a:prstGeom>
            </p:spPr>
          </p:pic>
        </p:grpSp>
        <p:sp>
          <p:nvSpPr>
            <p:cNvPr id="11" name="TextBox 10"/>
            <p:cNvSpPr txBox="1"/>
            <p:nvPr/>
          </p:nvSpPr>
          <p:spPr>
            <a:xfrm>
              <a:off x="769771" y="466088"/>
              <a:ext cx="3050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latin typeface="HY엽서M" panose="02030600000101010101" pitchFamily="18" charset="-127"/>
                  <a:ea typeface="HY엽서M" panose="02030600000101010101" pitchFamily="18" charset="-127"/>
                </a:rPr>
                <a:t>유형 </a:t>
              </a:r>
              <a:r>
                <a:rPr lang="en-US" altLang="ko-KR" b="1" dirty="0" smtClean="0">
                  <a:latin typeface="HY엽서M" panose="02030600000101010101" pitchFamily="18" charset="-127"/>
                  <a:ea typeface="HY엽서M" panose="02030600000101010101" pitchFamily="18" charset="-127"/>
                </a:rPr>
                <a:t>1 – </a:t>
              </a:r>
              <a:r>
                <a:rPr lang="ko-KR" altLang="en-US" b="1" dirty="0" smtClean="0">
                  <a:latin typeface="HY엽서M" panose="02030600000101010101" pitchFamily="18" charset="-127"/>
                  <a:ea typeface="HY엽서M" panose="02030600000101010101" pitchFamily="18" charset="-127"/>
                </a:rPr>
                <a:t>교차로 사고</a:t>
              </a:r>
              <a:endParaRPr lang="ko-KR" altLang="en-US" b="1" dirty="0">
                <a:latin typeface="HY엽서M" panose="02030600000101010101" pitchFamily="18" charset="-127"/>
                <a:ea typeface="HY엽서M" panose="0203060000010101010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68594" y="1329802"/>
              <a:ext cx="897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latin typeface="HY엽서M" panose="02030600000101010101" pitchFamily="18" charset="-127"/>
                  <a:ea typeface="HY엽서M" panose="02030600000101010101" pitchFamily="18" charset="-127"/>
                </a:rPr>
                <a:t>좌회전</a:t>
              </a:r>
              <a:endParaRPr lang="ko-KR" altLang="en-US" b="1" dirty="0">
                <a:latin typeface="HY엽서M" panose="02030600000101010101" pitchFamily="18" charset="-127"/>
                <a:ea typeface="HY엽서M" panose="02030600000101010101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04752" y="2380442"/>
              <a:ext cx="824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latin typeface="HY엽서M" panose="02030600000101010101" pitchFamily="18" charset="-127"/>
                  <a:ea typeface="HY엽서M" panose="02030600000101010101" pitchFamily="18" charset="-127"/>
                </a:rPr>
                <a:t>직진</a:t>
              </a:r>
              <a:endParaRPr lang="ko-KR" altLang="en-US" b="1" dirty="0">
                <a:latin typeface="HY엽서M" panose="02030600000101010101" pitchFamily="18" charset="-127"/>
                <a:ea typeface="HY엽서M" panose="02030600000101010101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65519" y="1859641"/>
              <a:ext cx="1649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latin typeface="HY엽서M" panose="02030600000101010101" pitchFamily="18" charset="-127"/>
                  <a:ea typeface="HY엽서M" panose="02030600000101010101" pitchFamily="18" charset="-127"/>
                </a:rPr>
                <a:t>다른 차량과</a:t>
              </a:r>
              <a:endParaRPr lang="ko-KR" altLang="en-US" b="1" dirty="0">
                <a:latin typeface="HY엽서M" panose="02030600000101010101" pitchFamily="18" charset="-127"/>
                <a:ea typeface="HY엽서M" panose="02030600000101010101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58684" y="1343553"/>
              <a:ext cx="734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latin typeface="HY엽서M" panose="02030600000101010101" pitchFamily="18" charset="-127"/>
                  <a:ea typeface="HY엽서M" panose="02030600000101010101" pitchFamily="18" charset="-127"/>
                </a:rPr>
                <a:t>측면</a:t>
              </a:r>
              <a:endParaRPr lang="ko-KR" altLang="en-US" b="1" dirty="0">
                <a:latin typeface="HY엽서M" panose="02030600000101010101" pitchFamily="18" charset="-127"/>
                <a:ea typeface="HY엽서M" panose="0203060000010101010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58684" y="2152362"/>
              <a:ext cx="734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HY엽서M" panose="02030600000101010101" pitchFamily="18" charset="-127"/>
                  <a:ea typeface="HY엽서M" panose="02030600000101010101" pitchFamily="18" charset="-127"/>
                </a:rPr>
                <a:t>정면</a:t>
              </a:r>
              <a:endParaRPr lang="ko-KR" altLang="en-US" dirty="0">
                <a:latin typeface="HY엽서M" panose="02030600000101010101" pitchFamily="18" charset="-127"/>
                <a:ea typeface="HY엽서M" panose="02030600000101010101" pitchFamily="18" charset="-127"/>
              </a:endParaRPr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2682089" y="2058241"/>
              <a:ext cx="699007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6049473" y="2380442"/>
              <a:ext cx="761525" cy="5137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8058684" y="2705166"/>
              <a:ext cx="850306" cy="377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HY엽서M" panose="02030600000101010101" pitchFamily="18" charset="-127"/>
                  <a:ea typeface="HY엽서M" panose="02030600000101010101" pitchFamily="18" charset="-127"/>
                </a:rPr>
                <a:t>후방</a:t>
              </a:r>
              <a:endParaRPr lang="ko-KR" altLang="en-US" dirty="0">
                <a:latin typeface="HY엽서M" panose="02030600000101010101" pitchFamily="18" charset="-127"/>
                <a:ea typeface="HY엽서M" panose="02030600000101010101" pitchFamily="18" charset="-127"/>
              </a:endParaRPr>
            </a:p>
          </p:txBody>
        </p:sp>
        <p:cxnSp>
          <p:nvCxnSpPr>
            <p:cNvPr id="33" name="직선 화살표 연결선 32"/>
            <p:cNvCxnSpPr/>
            <p:nvPr/>
          </p:nvCxnSpPr>
          <p:spPr>
            <a:xfrm>
              <a:off x="6049473" y="2082392"/>
              <a:ext cx="761525" cy="27760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flipV="1">
              <a:off x="6034035" y="1548226"/>
              <a:ext cx="776963" cy="24590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2460406" y="247828"/>
            <a:ext cx="6333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사고 유형 분석</a:t>
            </a:r>
            <a:endParaRPr lang="ko-KR" altLang="en-US" sz="3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1461603" y="3666329"/>
            <a:ext cx="9148004" cy="2844120"/>
            <a:chOff x="1017221" y="3666329"/>
            <a:chExt cx="9148004" cy="2844120"/>
          </a:xfrm>
        </p:grpSpPr>
        <p:grpSp>
          <p:nvGrpSpPr>
            <p:cNvPr id="62" name="그룹 61"/>
            <p:cNvGrpSpPr/>
            <p:nvPr/>
          </p:nvGrpSpPr>
          <p:grpSpPr>
            <a:xfrm>
              <a:off x="1017221" y="3666329"/>
              <a:ext cx="9035334" cy="2844120"/>
              <a:chOff x="709569" y="3743241"/>
              <a:chExt cx="9035334" cy="2844120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710600" y="3743241"/>
                <a:ext cx="30922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 smtClean="0">
                    <a:latin typeface="HY엽서M" panose="02030600000101010101" pitchFamily="18" charset="-127"/>
                    <a:ea typeface="HY엽서M" panose="02030600000101010101" pitchFamily="18" charset="-127"/>
                  </a:rPr>
                  <a:t>유형 </a:t>
                </a:r>
                <a:r>
                  <a:rPr lang="en-US" altLang="ko-KR" b="1" dirty="0" smtClean="0">
                    <a:latin typeface="HY엽서M" panose="02030600000101010101" pitchFamily="18" charset="-127"/>
                    <a:ea typeface="HY엽서M" panose="02030600000101010101" pitchFamily="18" charset="-127"/>
                  </a:rPr>
                  <a:t>2 – </a:t>
                </a:r>
                <a:r>
                  <a:rPr lang="ko-KR" altLang="en-US" b="1" dirty="0" smtClean="0">
                    <a:latin typeface="HY엽서M" panose="02030600000101010101" pitchFamily="18" charset="-127"/>
                    <a:ea typeface="HY엽서M" panose="02030600000101010101" pitchFamily="18" charset="-127"/>
                  </a:rPr>
                  <a:t>고속주행 사고</a:t>
                </a:r>
                <a:endParaRPr lang="en-US" altLang="ko-KR" b="1" dirty="0" smtClean="0">
                  <a:latin typeface="HY엽서M" panose="02030600000101010101" pitchFamily="18" charset="-127"/>
                  <a:ea typeface="HY엽서M" panose="02030600000101010101" pitchFamily="18" charset="-127"/>
                </a:endParaRPr>
              </a:p>
            </p:txBody>
          </p:sp>
          <p:grpSp>
            <p:nvGrpSpPr>
              <p:cNvPr id="61" name="그룹 60"/>
              <p:cNvGrpSpPr/>
              <p:nvPr/>
            </p:nvGrpSpPr>
            <p:grpSpPr>
              <a:xfrm>
                <a:off x="709569" y="4317994"/>
                <a:ext cx="9035334" cy="2269367"/>
                <a:chOff x="709569" y="4317994"/>
                <a:chExt cx="9035334" cy="2269367"/>
              </a:xfrm>
            </p:grpSpPr>
            <p:grpSp>
              <p:nvGrpSpPr>
                <p:cNvPr id="10" name="그룹 9"/>
                <p:cNvGrpSpPr/>
                <p:nvPr/>
              </p:nvGrpSpPr>
              <p:grpSpPr>
                <a:xfrm>
                  <a:off x="709569" y="4317994"/>
                  <a:ext cx="7069257" cy="2269367"/>
                  <a:chOff x="4315504" y="752534"/>
                  <a:chExt cx="13471083" cy="5332371"/>
                </a:xfrm>
              </p:grpSpPr>
              <p:pic>
                <p:nvPicPr>
                  <p:cNvPr id="6" name="그림 5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262457" y="841891"/>
                    <a:ext cx="1524130" cy="5243014"/>
                  </a:xfrm>
                  <a:prstGeom prst="rect">
                    <a:avLst/>
                  </a:prstGeom>
                </p:spPr>
              </p:pic>
              <p:pic>
                <p:nvPicPr>
                  <p:cNvPr id="7" name="그림 6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15504" y="755135"/>
                    <a:ext cx="1569858" cy="5204912"/>
                  </a:xfrm>
                  <a:prstGeom prst="rect">
                    <a:avLst/>
                  </a:prstGeom>
                </p:spPr>
              </p:pic>
              <p:pic>
                <p:nvPicPr>
                  <p:cNvPr id="8" name="그림 7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937734" y="752534"/>
                    <a:ext cx="1569857" cy="5189668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8" name="TextBox 17"/>
                <p:cNvSpPr txBox="1"/>
                <p:nvPr/>
              </p:nvSpPr>
              <p:spPr>
                <a:xfrm>
                  <a:off x="1704752" y="5052980"/>
                  <a:ext cx="7556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b="1" dirty="0" smtClean="0">
                      <a:latin typeface="HY엽서M" panose="02030600000101010101" pitchFamily="18" charset="-127"/>
                      <a:ea typeface="HY엽서M" panose="02030600000101010101" pitchFamily="18" charset="-127"/>
                    </a:rPr>
                    <a:t>직진</a:t>
                  </a:r>
                  <a:endParaRPr lang="ko-KR" altLang="en-US" b="1" dirty="0">
                    <a:latin typeface="HY엽서M" panose="02030600000101010101" pitchFamily="18" charset="-127"/>
                    <a:ea typeface="HY엽서M" panose="02030600000101010101" pitchFamily="18" charset="-127"/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4621481" y="5956419"/>
                  <a:ext cx="165788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dirty="0" smtClean="0">
                      <a:latin typeface="HY엽서M" panose="02030600000101010101" pitchFamily="18" charset="-127"/>
                      <a:ea typeface="HY엽서M" panose="02030600000101010101" pitchFamily="18" charset="-127"/>
                    </a:rPr>
                    <a:t>다른 차량과</a:t>
                  </a:r>
                  <a:endParaRPr lang="ko-KR" altLang="en-US" sz="1400" dirty="0">
                    <a:latin typeface="HY엽서M" panose="02030600000101010101" pitchFamily="18" charset="-127"/>
                    <a:ea typeface="HY엽서M" panose="02030600000101010101" pitchFamily="18" charset="-127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4606359" y="4576473"/>
                  <a:ext cx="200399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b="1" dirty="0" smtClean="0">
                      <a:latin typeface="HY엽서M" panose="02030600000101010101" pitchFamily="18" charset="-127"/>
                      <a:ea typeface="HY엽서M" panose="02030600000101010101" pitchFamily="18" charset="-127"/>
                    </a:rPr>
                    <a:t>고정된 구조물과</a:t>
                  </a:r>
                  <a:endParaRPr lang="ko-KR" altLang="en-US" sz="1400" b="1" dirty="0">
                    <a:latin typeface="HY엽서M" panose="02030600000101010101" pitchFamily="18" charset="-127"/>
                    <a:ea typeface="HY엽서M" panose="02030600000101010101" pitchFamily="18" charset="-127"/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8011682" y="4580546"/>
                  <a:ext cx="10767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b="1" dirty="0" smtClean="0">
                      <a:latin typeface="HY엽서M" panose="02030600000101010101" pitchFamily="18" charset="-127"/>
                      <a:ea typeface="HY엽서M" panose="02030600000101010101" pitchFamily="18" charset="-127"/>
                    </a:rPr>
                    <a:t>정면</a:t>
                  </a:r>
                  <a:endParaRPr lang="ko-KR" altLang="en-US" b="1" dirty="0">
                    <a:latin typeface="HY엽서M" panose="02030600000101010101" pitchFamily="18" charset="-127"/>
                    <a:ea typeface="HY엽서M" panose="02030600000101010101" pitchFamily="18" charset="-127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4586980" y="5266446"/>
                  <a:ext cx="18112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dirty="0" err="1" smtClean="0">
                      <a:latin typeface="HY엽서M" panose="02030600000101010101" pitchFamily="18" charset="-127"/>
                      <a:ea typeface="HY엽서M" panose="02030600000101010101" pitchFamily="18" charset="-127"/>
                    </a:rPr>
                    <a:t>조향능력상실</a:t>
                  </a:r>
                  <a:endParaRPr lang="ko-KR" altLang="en-US" sz="1400" dirty="0">
                    <a:latin typeface="HY엽서M" panose="02030600000101010101" pitchFamily="18" charset="-127"/>
                    <a:ea typeface="HY엽서M" panose="02030600000101010101" pitchFamily="18" charset="-127"/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7842341" y="5694809"/>
                  <a:ext cx="19025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b="1" dirty="0" smtClean="0">
                      <a:latin typeface="HY엽서M" panose="02030600000101010101" pitchFamily="18" charset="-127"/>
                      <a:ea typeface="HY엽서M" panose="02030600000101010101" pitchFamily="18" charset="-127"/>
                    </a:rPr>
                    <a:t>단독차량사고</a:t>
                  </a:r>
                  <a:endParaRPr lang="ko-KR" altLang="en-US" b="1" dirty="0">
                    <a:latin typeface="HY엽서M" panose="02030600000101010101" pitchFamily="18" charset="-127"/>
                    <a:ea typeface="HY엽서M" panose="02030600000101010101" pitchFamily="18" charset="-127"/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1668594" y="6064141"/>
                  <a:ext cx="146592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dirty="0" smtClean="0">
                      <a:latin typeface="HY엽서M" panose="02030600000101010101" pitchFamily="18" charset="-127"/>
                      <a:ea typeface="HY엽서M" panose="02030600000101010101" pitchFamily="18" charset="-127"/>
                    </a:rPr>
                    <a:t>미끄러짐</a:t>
                  </a:r>
                  <a:endParaRPr lang="en-US" altLang="ko-KR" sz="1400" dirty="0" smtClean="0">
                    <a:latin typeface="HY엽서M" panose="02030600000101010101" pitchFamily="18" charset="-127"/>
                    <a:ea typeface="HY엽서M" panose="02030600000101010101" pitchFamily="18" charset="-127"/>
                  </a:endParaRPr>
                </a:p>
                <a:p>
                  <a:r>
                    <a:rPr lang="ko-KR" altLang="en-US" sz="1400" dirty="0" err="1" smtClean="0">
                      <a:latin typeface="HY엽서M" panose="02030600000101010101" pitchFamily="18" charset="-127"/>
                      <a:ea typeface="HY엽서M" panose="02030600000101010101" pitchFamily="18" charset="-127"/>
                    </a:rPr>
                    <a:t>굽은길</a:t>
                  </a:r>
                  <a:r>
                    <a:rPr lang="ko-KR" altLang="en-US" sz="1400" dirty="0" smtClean="0">
                      <a:latin typeface="HY엽서M" panose="02030600000101010101" pitchFamily="18" charset="-127"/>
                      <a:ea typeface="HY엽서M" panose="02030600000101010101" pitchFamily="18" charset="-127"/>
                    </a:rPr>
                    <a:t> 회전</a:t>
                  </a:r>
                  <a:endParaRPr lang="ko-KR" altLang="en-US" sz="1400" dirty="0">
                    <a:latin typeface="HY엽서M" panose="02030600000101010101" pitchFamily="18" charset="-127"/>
                    <a:ea typeface="HY엽서M" panose="02030600000101010101" pitchFamily="18" charset="-127"/>
                  </a:endParaRPr>
                </a:p>
              </p:txBody>
            </p:sp>
            <p:cxnSp>
              <p:nvCxnSpPr>
                <p:cNvPr id="40" name="직선 화살표 연결선 39"/>
                <p:cNvCxnSpPr/>
                <p:nvPr/>
              </p:nvCxnSpPr>
              <p:spPr>
                <a:xfrm flipV="1">
                  <a:off x="6034035" y="4758404"/>
                  <a:ext cx="826086" cy="1305737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화살표 연결선 46"/>
                <p:cNvCxnSpPr/>
                <p:nvPr/>
              </p:nvCxnSpPr>
              <p:spPr>
                <a:xfrm>
                  <a:off x="6055867" y="4769750"/>
                  <a:ext cx="787343" cy="838845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직선 화살표 연결선 48"/>
                <p:cNvCxnSpPr/>
                <p:nvPr/>
              </p:nvCxnSpPr>
              <p:spPr>
                <a:xfrm>
                  <a:off x="6002621" y="5416394"/>
                  <a:ext cx="840589" cy="574397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직선 화살표 연결선 50"/>
                <p:cNvCxnSpPr/>
                <p:nvPr/>
              </p:nvCxnSpPr>
              <p:spPr>
                <a:xfrm>
                  <a:off x="2803700" y="5429399"/>
                  <a:ext cx="682189" cy="634742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화살표 연결선 54"/>
                <p:cNvCxnSpPr/>
                <p:nvPr/>
              </p:nvCxnSpPr>
              <p:spPr>
                <a:xfrm flipV="1">
                  <a:off x="2803124" y="4730361"/>
                  <a:ext cx="682765" cy="481712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화살표 연결선 56"/>
                <p:cNvCxnSpPr/>
                <p:nvPr/>
              </p:nvCxnSpPr>
              <p:spPr>
                <a:xfrm flipV="1">
                  <a:off x="2820408" y="5471692"/>
                  <a:ext cx="673918" cy="704829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3" name="TextBox 62"/>
            <p:cNvSpPr txBox="1"/>
            <p:nvPr/>
          </p:nvSpPr>
          <p:spPr>
            <a:xfrm>
              <a:off x="8319334" y="4191784"/>
              <a:ext cx="1239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atin typeface="HY엽서M" panose="02030600000101010101" pitchFamily="18" charset="-127"/>
                  <a:ea typeface="HY엽서M" panose="02030600000101010101" pitchFamily="18" charset="-127"/>
                </a:rPr>
                <a:t>측면</a:t>
              </a:r>
              <a:endParaRPr lang="ko-KR" altLang="en-US" sz="1400" dirty="0">
                <a:latin typeface="HY엽서M" panose="02030600000101010101" pitchFamily="18" charset="-127"/>
                <a:ea typeface="HY엽서M" panose="02030600000101010101" pitchFamily="18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319334" y="4894305"/>
              <a:ext cx="18458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atin typeface="HY엽서M" panose="02030600000101010101" pitchFamily="18" charset="-127"/>
                  <a:ea typeface="HY엽서M" panose="02030600000101010101" pitchFamily="18" charset="-127"/>
                </a:rPr>
                <a:t>끼어들기</a:t>
              </a:r>
              <a:endParaRPr lang="ko-KR" altLang="en-US" sz="1400" dirty="0">
                <a:latin typeface="HY엽서M" panose="02030600000101010101" pitchFamily="18" charset="-127"/>
                <a:ea typeface="HY엽서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892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8198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상황요인 분석 및 정책 제안</a:t>
            </a:r>
            <a:endParaRPr lang="ko-KR" altLang="en-US" sz="3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22362" y="1924432"/>
            <a:ext cx="1464403" cy="382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교차로 사고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924495" y="1937818"/>
            <a:ext cx="172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고속주행 사고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439630" y="3632684"/>
            <a:ext cx="47374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가해자의 평균연령이 가장 높음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(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평균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40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세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) </a:t>
            </a:r>
          </a:p>
          <a:p>
            <a:pPr algn="ctr"/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/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교차로의 복잡한 환경이 운전자가 중요한 정보를 인지하지 못하도록 할 가능성</a:t>
            </a:r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/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/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/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교차로 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진입시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우선 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주시사항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교육</a:t>
            </a:r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/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교차로 앞 과속방지턱 설치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/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쉬운 도로교통체계 구성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1895" y="2770104"/>
            <a:ext cx="44239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위험요소를 발견한 후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대처할 수 있는 시간이 적음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algn="ctr"/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/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간선도로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진입 전 음주 및 약물 단속 강화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도로 상태 점검 및 관리 강화</a:t>
            </a:r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/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중앙분리대 설치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640" y="1371260"/>
            <a:ext cx="1546499" cy="130090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341" y="1563697"/>
            <a:ext cx="1173847" cy="100116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49641" y="2917339"/>
            <a:ext cx="393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복잡한 정보처리를 요구하는 환경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77255" y="3632684"/>
            <a:ext cx="1324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야간주행</a:t>
            </a:r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음주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/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약물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72012" y="3632684"/>
            <a:ext cx="1939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손상된 도로</a:t>
            </a:r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도로 위 장애물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87391" y="3448018"/>
            <a:ext cx="295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/>
              <a:t>+</a:t>
            </a:r>
            <a:endParaRPr lang="ko-KR" altLang="en-US" sz="4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105202" y="4385931"/>
            <a:ext cx="191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사고 위험 증가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7577815" y="4570597"/>
            <a:ext cx="4226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5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351</Words>
  <Application>Microsoft Office PowerPoint</Application>
  <PresentationFormat>와이드스크린</PresentationFormat>
  <Paragraphs>151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HY목각파임B</vt:lpstr>
      <vt:lpstr>HY엽서M</vt:lpstr>
      <vt:lpstr>굴림</vt:lpstr>
      <vt:lpstr>맑은 고딕</vt:lpstr>
      <vt:lpstr>Arial</vt:lpstr>
      <vt:lpstr>Microsoft Sans Serif</vt:lpstr>
      <vt:lpstr>Office 테마</vt:lpstr>
      <vt:lpstr>교통사고 데이터 분석을 통한  인명 피해 감소 방안</vt:lpstr>
      <vt:lpstr>변인 선택 및 분류</vt:lpstr>
      <vt:lpstr>사고 유형화</vt:lpstr>
      <vt:lpstr>평가 척도 : 사고점수 * 빈도</vt:lpstr>
      <vt:lpstr>중요 사고 유형 선택</vt:lpstr>
      <vt:lpstr>PowerPoint 프레젠테이션</vt:lpstr>
      <vt:lpstr>상황요인 분석 및 정책 제안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2015년 메릴랜드 주 교통사고 데이터 분석</dc:title>
  <dc:creator>User</dc:creator>
  <cp:lastModifiedBy>User</cp:lastModifiedBy>
  <cp:revision>68</cp:revision>
  <dcterms:created xsi:type="dcterms:W3CDTF">2017-09-21T12:23:41Z</dcterms:created>
  <dcterms:modified xsi:type="dcterms:W3CDTF">2017-09-26T22:00:05Z</dcterms:modified>
</cp:coreProperties>
</file>