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58" r:id="rId3"/>
    <p:sldId id="591" r:id="rId4"/>
    <p:sldId id="701" r:id="rId5"/>
    <p:sldId id="702" r:id="rId6"/>
    <p:sldId id="703" r:id="rId7"/>
    <p:sldId id="704" r:id="rId8"/>
    <p:sldId id="603" r:id="rId9"/>
    <p:sldId id="685" r:id="rId10"/>
    <p:sldId id="688" r:id="rId11"/>
    <p:sldId id="686" r:id="rId12"/>
    <p:sldId id="689" r:id="rId13"/>
    <p:sldId id="690" r:id="rId14"/>
    <p:sldId id="691" r:id="rId15"/>
    <p:sldId id="692" r:id="rId16"/>
    <p:sldId id="693" r:id="rId17"/>
    <p:sldId id="695" r:id="rId18"/>
    <p:sldId id="696" r:id="rId19"/>
    <p:sldId id="687" r:id="rId20"/>
    <p:sldId id="694" r:id="rId21"/>
    <p:sldId id="697" r:id="rId22"/>
    <p:sldId id="698" r:id="rId23"/>
    <p:sldId id="699" r:id="rId24"/>
    <p:sldId id="7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26B82D-4A80-5442-ADFA-E713DD9345C6}">
          <p14:sldIdLst>
            <p14:sldId id="257"/>
          </p14:sldIdLst>
        </p14:section>
        <p14:section name="Course logistics" id="{1E554E7E-B53A-C44E-A0C2-C87240A1FD47}">
          <p14:sldIdLst>
            <p14:sldId id="258"/>
            <p14:sldId id="591"/>
          </p14:sldIdLst>
        </p14:section>
        <p14:section name="iIntro user centered design" id="{2211073A-1ED6-4742-9690-17AC50295F8E}">
          <p14:sldIdLst>
            <p14:sldId id="701"/>
            <p14:sldId id="702"/>
            <p14:sldId id="703"/>
            <p14:sldId id="704"/>
          </p14:sldIdLst>
        </p14:section>
        <p14:section name="User goals and needs" id="{FD30BDF2-5E26-AF4C-BAFA-F8C405FF799D}">
          <p14:sldIdLst>
            <p14:sldId id="603"/>
            <p14:sldId id="685"/>
            <p14:sldId id="688"/>
            <p14:sldId id="686"/>
            <p14:sldId id="689"/>
            <p14:sldId id="690"/>
            <p14:sldId id="691"/>
            <p14:sldId id="692"/>
            <p14:sldId id="693"/>
            <p14:sldId id="695"/>
            <p14:sldId id="696"/>
            <p14:sldId id="687"/>
          </p14:sldIdLst>
        </p14:section>
        <p14:section name="Interviews" id="{F9733BD6-CEBF-3A44-85CF-5A79325E059D}">
          <p14:sldIdLst>
            <p14:sldId id="694"/>
            <p14:sldId id="697"/>
            <p14:sldId id="698"/>
            <p14:sldId id="699"/>
            <p14:sldId id="705"/>
          </p14:sldIdLst>
        </p14:section>
        <p14:section name="User centered design" id="{F132AC65-CA19-F248-941F-0A5277106D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5782"/>
  </p:normalViewPr>
  <p:slideViewPr>
    <p:cSldViewPr snapToGrid="0" snapToObjects="1">
      <p:cViewPr varScale="1">
        <p:scale>
          <a:sx n="122" d="100"/>
          <a:sy n="122" d="100"/>
        </p:scale>
        <p:origin x="1088" y="208"/>
      </p:cViewPr>
      <p:guideLst/>
    </p:cSldViewPr>
  </p:slideViewPr>
  <p:outlineViewPr>
    <p:cViewPr>
      <p:scale>
        <a:sx n="33" d="100"/>
        <a:sy n="33" d="100"/>
      </p:scale>
      <p:origin x="0" y="-59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B675-126E-6799-AC9D-CC4A29F5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CCD3-28CE-FD81-49AC-D8B4E2C0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9F13-AEC4-E3E5-27A0-2448292E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48CEE-06E1-5F43-8BAD-D1F706AA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5AA2-0155-6ECC-3D98-5A5A352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86AF-0BF2-5A0B-4346-E783785D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75E55-E764-CE05-E407-17FB4D20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FCE0-7D55-C5E5-6A4A-16F73A43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355C-8171-E1FB-1173-FFB96C9A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1372-1328-DBE9-3FE3-10850388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48A76-E979-B214-1F5C-7943A742C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57F6A-9F91-3B64-DC39-A45C35ACA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7E5B-6861-C86A-0473-6BC9A99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0622-5F7A-3C26-9C3B-4F149CE2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B2D4-7243-5927-12FF-3438863F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40B6-4E2E-4F77-26C3-1B8C4B0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1E18-DAD1-1253-DA11-F9022673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F829-ABF8-6B7F-1889-03EBF67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9BC6-9C7E-BF8C-EC50-3AC2408D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9C7A-674B-3F1E-2A34-9D53FCC5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3A8E-C339-5D3C-6EE8-E8EE99CF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670F0-E5FC-4BC7-408A-71018F92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AB5C-C93D-8082-B8F5-1FA55D28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0633-69D1-CFB0-6BDC-C6774DA3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33A0-42D1-8E9F-4AA6-C4EF365A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648D-C07C-29E3-4AED-CE3A22C3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170D-7211-D9BA-0B82-0441082F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A6B2A-75E9-E1BD-233B-A08E22CB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B678-0660-2348-652F-80C54EF0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90A72-CC9E-4D6D-441B-C329BE0E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04382-FDF8-0BB6-FF26-969950E2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14B9-BEC2-998D-21E2-1BE12DAB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7323-A583-50A8-C1DF-600CE7A8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2A13-B8E6-2729-A187-D4A40A86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6DA4A-5438-7F6E-32A6-CE4D1033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D4B42-F26B-91AA-D977-F4C3FBE27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3D4FB-E9A4-29BB-8AE8-B6EBB5B6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89A3A-A5B1-D25C-DCBB-EFBA5623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B25BB-FC4C-ADDF-9E74-C4D3E497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AB02-BE14-0835-8D46-33DDAB45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324A1-853F-5ADD-DDDF-EC72ACF1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CA1C8-5BE1-5720-62E0-56912D5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ED032-3D40-8E57-B72D-24497848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361EB-A08C-0AB8-E109-51942537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F6C56-E8D5-07F4-BF23-002B949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DAEE1-1C5C-95F3-3625-57CF36A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1DA9-F5F6-D8DF-348D-7DEE296C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3C8D-4AE6-9EC8-FA08-39828B79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915AC-AF2F-FD60-5D88-BF8CAFBE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AB4E-88F6-D573-1ED4-2D07127E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DC77-76B1-7CCE-EA02-0D20B125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F4470-224B-D528-607E-66A3BAF6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92A-8FAA-470B-6EAE-86EC5340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2D1FA-484E-A1BF-5AC7-B32C8C3C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38FAC-E121-F5EC-ED7E-C989B37FB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1E88A-1C96-859C-C3C7-DFC89F23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5713D-C8CE-F7CC-2466-80D249A9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6C213-E6B5-40DA-2339-EC02DF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82680-7250-BD15-60A4-314A86DC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76A9-71BA-C7D2-F9F9-48CB19D7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2150-1A23-4F3E-547A-AE00396D1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4229-EA58-8D6F-10EB-76A24BBBA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31DF8-72A2-82E8-0D3B-0D5B59D99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19969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User Interface Design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Requirements Gathering - Stack Overflow">
            <a:extLst>
              <a:ext uri="{FF2B5EF4-FFF2-40B4-BE49-F238E27FC236}">
                <a16:creationId xmlns:a16="http://schemas.microsoft.com/office/drawing/2014/main" id="{48FBCC84-9D1A-CE06-F665-A6B1F823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88" y="1422568"/>
            <a:ext cx="7218527" cy="52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5DC5-8FCF-0319-94FA-89EC9BCE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7DE5-BA81-FFC5-713E-B84190E6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multiple classes of user</a:t>
            </a:r>
          </a:p>
          <a:p>
            <a:pPr lvl="1"/>
            <a:r>
              <a:rPr lang="en-US" dirty="0"/>
              <a:t>Primary users, Secondary users</a:t>
            </a:r>
          </a:p>
          <a:p>
            <a:pPr lvl="1"/>
            <a:r>
              <a:rPr lang="en-US" dirty="0"/>
              <a:t>Or other divisions (expert users, novice users….)</a:t>
            </a:r>
          </a:p>
          <a:p>
            <a:r>
              <a:rPr lang="en-US" dirty="0"/>
              <a:t>These distinctions can help you think about different sets of goals, or different expectations or levels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96999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F1D4-4B7C-06C0-7C50-569DDDE6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go deeper than a user profile? </a:t>
            </a:r>
            <a:br>
              <a:rPr lang="en-US" dirty="0"/>
            </a:br>
            <a:r>
              <a:rPr lang="en-US" dirty="0"/>
              <a:t>Do a user analysis, working with real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D4B7-3BCB-D3D0-C334-6F9D5561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Requirements gathering, establishing design requirements</a:t>
            </a:r>
          </a:p>
          <a:p>
            <a:pPr lvl="1"/>
            <a:r>
              <a:rPr lang="en-US" dirty="0"/>
              <a:t>What is it that our design is going to support</a:t>
            </a:r>
          </a:p>
          <a:p>
            <a:r>
              <a:rPr lang="en-US" dirty="0"/>
              <a:t>Not about systems requirements (yet)</a:t>
            </a:r>
          </a:p>
          <a:p>
            <a:r>
              <a:rPr lang="en-US" dirty="0"/>
              <a:t>Not about design of the UI (yet)</a:t>
            </a:r>
          </a:p>
          <a:p>
            <a:r>
              <a:rPr lang="en-US" dirty="0"/>
              <a:t>All about what people need </a:t>
            </a:r>
          </a:p>
          <a:p>
            <a:endParaRPr lang="en-US" dirty="0"/>
          </a:p>
          <a:p>
            <a:r>
              <a:rPr lang="en-US" dirty="0"/>
              <a:t>Methods: </a:t>
            </a:r>
          </a:p>
          <a:p>
            <a:pPr lvl="1"/>
            <a:r>
              <a:rPr lang="en-US" dirty="0"/>
              <a:t>Observation (we will cover later….)</a:t>
            </a:r>
          </a:p>
          <a:p>
            <a:pPr lvl="1"/>
            <a:r>
              <a:rPr lang="en-US" dirty="0"/>
              <a:t>Surveys (we will discuss later…)</a:t>
            </a:r>
          </a:p>
          <a:p>
            <a:pPr lvl="1"/>
            <a:r>
              <a:rPr lang="en-US" dirty="0"/>
              <a:t>Interviews- we will begin working on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8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89D-46B7-1929-7966-D2512FEC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think first about the system or UI design?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CC20-F7C0-E631-3003-0FB8C851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Pitfall: Begin with the system you want to build</a:t>
            </a:r>
          </a:p>
          <a:p>
            <a:pPr lvl="1"/>
            <a:r>
              <a:rPr lang="en-US" dirty="0"/>
              <a:t>System: “Notify the user about an appointment”</a:t>
            </a:r>
          </a:p>
          <a:p>
            <a:pPr lvl="1"/>
            <a:r>
              <a:rPr lang="en-US" dirty="0"/>
              <a:t>User need first: “Get notified about my appointments so I don’t miss them”</a:t>
            </a:r>
          </a:p>
          <a:p>
            <a:r>
              <a:rPr lang="en-US" dirty="0"/>
              <a:t>Pitfall: Begin with UI design goals</a:t>
            </a:r>
          </a:p>
          <a:p>
            <a:pPr lvl="1"/>
            <a:r>
              <a:rPr lang="en-US" dirty="0"/>
              <a:t>UI design idea: “The system bell will ring to notify the user about an appointment…”</a:t>
            </a:r>
          </a:p>
          <a:p>
            <a:pPr lvl="1"/>
            <a:r>
              <a:rPr lang="en-US" dirty="0"/>
              <a:t>User needs first: I need to be alerted in a way that it can be detected by me even if I am not looking at a device</a:t>
            </a:r>
          </a:p>
          <a:p>
            <a:r>
              <a:rPr lang="en-US" dirty="0"/>
              <a:t>Why does this matter?	</a:t>
            </a:r>
          </a:p>
          <a:p>
            <a:pPr lvl="1"/>
            <a:r>
              <a:rPr lang="en-US" dirty="0"/>
              <a:t>Solution focus BEFORE you fully understand the needs and have tested alternate designs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2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360F-E835-E04B-BBFC-2833303E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tasks vs essential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7BF4-DEE6-017A-7A95-9AC93B91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users may express something they want, good to ask yourself:</a:t>
            </a:r>
          </a:p>
          <a:p>
            <a:pPr lvl="1"/>
            <a:r>
              <a:rPr lang="en-US" dirty="0"/>
              <a:t>is this based on what they currently do? (Concrete task they perform)</a:t>
            </a:r>
          </a:p>
          <a:p>
            <a:pPr lvl="1"/>
            <a:r>
              <a:rPr lang="en-US" dirty="0"/>
              <a:t>Is it based on what is behind this current practice (essential goal)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User : ”I need to save the file to disk” (Concrete task)</a:t>
            </a:r>
          </a:p>
          <a:p>
            <a:pPr lvl="1"/>
            <a:r>
              <a:rPr lang="en-US" dirty="0"/>
              <a:t>Requirement: I need to preserve my work. </a:t>
            </a:r>
          </a:p>
          <a:p>
            <a:r>
              <a:rPr lang="en-US" dirty="0"/>
              <a:t>Why: </a:t>
            </a:r>
          </a:p>
          <a:p>
            <a:pPr lvl="1"/>
            <a:r>
              <a:rPr lang="en-US" dirty="0"/>
              <a:t>As before, be open to alternate solutions not based on current practices</a:t>
            </a:r>
          </a:p>
          <a:p>
            <a:pPr lvl="1"/>
            <a:r>
              <a:rPr lang="en-US" dirty="0"/>
              <a:t>What might we come up with instead??</a:t>
            </a:r>
          </a:p>
        </p:txBody>
      </p:sp>
    </p:spTree>
    <p:extLst>
      <p:ext uri="{BB962C8B-B14F-4D97-AF65-F5344CB8AC3E}">
        <p14:creationId xmlns:p14="http://schemas.microsoft.com/office/powerpoint/2010/main" val="371564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âIf I had asked people what they wanted, they would have said faster horses.â">
            <a:extLst>
              <a:ext uri="{FF2B5EF4-FFF2-40B4-BE49-F238E27FC236}">
                <a16:creationId xmlns:a16="http://schemas.microsoft.com/office/drawing/2014/main" id="{D66E86DA-58E0-0C2F-01AC-DECAEFF50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27" y="365125"/>
            <a:ext cx="7767546" cy="571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8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8010-756D-3733-889A-1C983B3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finding pitfall: Expecting the users to tell you what to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4F69-BAC3-1C5A-2184-1C9F70ED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7066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can’t just ask the users what you should be designing</a:t>
            </a:r>
          </a:p>
          <a:p>
            <a:pPr lvl="1"/>
            <a:r>
              <a:rPr lang="en-US" dirty="0"/>
              <a:t>Ask them what they need to get done</a:t>
            </a:r>
          </a:p>
          <a:p>
            <a:pPr lvl="1"/>
            <a:r>
              <a:rPr lang="en-US" dirty="0"/>
              <a:t>Ask about their goals</a:t>
            </a:r>
          </a:p>
          <a:p>
            <a:pPr lvl="1"/>
            <a:r>
              <a:rPr lang="en-US" dirty="0"/>
              <a:t>Ask about their problems </a:t>
            </a:r>
          </a:p>
        </p:txBody>
      </p:sp>
      <p:pic>
        <p:nvPicPr>
          <p:cNvPr id="4" name="Picture 2" descr="Requirements Gathering - Stack Overflow">
            <a:extLst>
              <a:ext uri="{FF2B5EF4-FFF2-40B4-BE49-F238E27FC236}">
                <a16:creationId xmlns:a16="http://schemas.microsoft.com/office/drawing/2014/main" id="{DEE0FE03-31F9-436E-4655-8380CDA8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00" y="1162925"/>
            <a:ext cx="4591158" cy="333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8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3E7F-CBE2-12D6-841A-46E2CCA6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note: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EEBC-4551-0CE6-7902-F62056B2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analysis is different than market analysis</a:t>
            </a:r>
          </a:p>
          <a:p>
            <a:endParaRPr lang="en-US" dirty="0"/>
          </a:p>
          <a:p>
            <a:r>
              <a:rPr lang="en-US" dirty="0"/>
              <a:t>Not- will users use my product</a:t>
            </a:r>
          </a:p>
          <a:p>
            <a:r>
              <a:rPr lang="en-US" dirty="0"/>
              <a:t>Not- is there a market for this product</a:t>
            </a:r>
          </a:p>
          <a:p>
            <a:r>
              <a:rPr lang="en-US" dirty="0"/>
              <a:t>Not- what will people pay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important questions, but often approached with different techniques</a:t>
            </a:r>
          </a:p>
        </p:txBody>
      </p:sp>
    </p:spTree>
    <p:extLst>
      <p:ext uri="{BB962C8B-B14F-4D97-AF65-F5344CB8AC3E}">
        <p14:creationId xmlns:p14="http://schemas.microsoft.com/office/powerpoint/2010/main" val="227657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0F8E-605C-7E8C-D4DB-851C99F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end result?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D6EA-96B5-EAC3-79D3-92241DC9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:</a:t>
            </a:r>
          </a:p>
          <a:p>
            <a:pPr lvl="1"/>
            <a:r>
              <a:rPr lang="en-US" altLang="x-none" dirty="0"/>
              <a:t>The requirements analysis must produce a 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readable and clear</a:t>
            </a:r>
            <a:r>
              <a:rPr lang="en-US" altLang="x-none" dirty="0"/>
              <a:t>, 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documented</a:t>
            </a:r>
            <a:r>
              <a:rPr lang="en-US" altLang="x-none" dirty="0"/>
              <a:t> set of 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r>
              <a:rPr lang="en-US" altLang="x-none" dirty="0"/>
              <a:t> that 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informs the design activity</a:t>
            </a:r>
          </a:p>
          <a:p>
            <a:endParaRPr lang="en-US" dirty="0"/>
          </a:p>
          <a:p>
            <a:r>
              <a:rPr lang="en-US" dirty="0"/>
              <a:t>Focus:</a:t>
            </a:r>
          </a:p>
          <a:p>
            <a:pPr lvl="1"/>
            <a:r>
              <a:rPr lang="en-US" altLang="x-none" dirty="0"/>
              <a:t>Requirements should be expressed at a </a:t>
            </a:r>
            <a:r>
              <a:rPr lang="en-US" altLang="x-none" u="sng" dirty="0"/>
              <a:t>level of detail</a:t>
            </a:r>
            <a:r>
              <a:rPr lang="en-US" altLang="x-none" dirty="0"/>
              <a:t> which is appropriate for leaving room for alternative design exploration (within the frame established by the requirements)</a:t>
            </a:r>
          </a:p>
        </p:txBody>
      </p:sp>
    </p:spTree>
    <p:extLst>
      <p:ext uri="{BB962C8B-B14F-4D97-AF65-F5344CB8AC3E}">
        <p14:creationId xmlns:p14="http://schemas.microsoft.com/office/powerpoint/2010/main" val="139821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9972-9C88-28A1-420A-60401889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811838"/>
          </a:xfrm>
        </p:spPr>
        <p:txBody>
          <a:bodyPr>
            <a:normAutofit lnSpcReduction="10000"/>
          </a:bodyPr>
          <a:lstStyle/>
          <a:p>
            <a:endParaRPr lang="en-US" altLang="x-none" sz="2000" dirty="0"/>
          </a:p>
          <a:p>
            <a:r>
              <a:rPr lang="en-US" altLang="x-none" sz="2400" b="1" dirty="0">
                <a:solidFill>
                  <a:srgbClr val="FF0000"/>
                </a:solidFill>
              </a:rPr>
              <a:t>NO:</a:t>
            </a:r>
            <a:r>
              <a:rPr lang="en-US" altLang="x-none" sz="2400" dirty="0"/>
              <a:t> user sees a pop-up asking to register, he enters username and password, click on submit and the pop-up close, showing a page with the top navigation bar and in the center a dashboard with all the personalized information displayed in a grid metaphor….</a:t>
            </a:r>
          </a:p>
          <a:p>
            <a:r>
              <a:rPr lang="en-US" altLang="x-none" sz="2400" b="1" dirty="0">
                <a:solidFill>
                  <a:srgbClr val="00B050"/>
                </a:solidFill>
              </a:rPr>
              <a:t>YES:</a:t>
            </a:r>
            <a:endParaRPr lang="en-US" altLang="x-none" sz="2400" dirty="0"/>
          </a:p>
          <a:p>
            <a:pPr lvl="1"/>
            <a:r>
              <a:rPr lang="en-US" altLang="x-none" dirty="0"/>
              <a:t>What user needs to do ultimately:  The users’ goal is to access their assignments and lecture notes, so they can keep up in their class</a:t>
            </a:r>
          </a:p>
          <a:p>
            <a:pPr lvl="1"/>
            <a:r>
              <a:rPr lang="en-US" altLang="x-none" dirty="0"/>
              <a:t>What problems do they face: The user struggles to find what they need, and it delays their work</a:t>
            </a:r>
          </a:p>
          <a:p>
            <a:pPr lvl="1"/>
            <a:r>
              <a:rPr lang="en-US" altLang="x-none" dirty="0"/>
              <a:t>What do they want?</a:t>
            </a:r>
          </a:p>
          <a:p>
            <a:pPr lvl="2"/>
            <a:r>
              <a:rPr lang="en-US" altLang="x-none" sz="2400" dirty="0"/>
              <a:t>The users wants to have personalized info in the app, saved for every time they use it</a:t>
            </a:r>
          </a:p>
          <a:p>
            <a:pPr lvl="2"/>
            <a:r>
              <a:rPr lang="en-US" altLang="x-none" sz="2400" dirty="0"/>
              <a:t>User needs to be able to see their high priority tasks quickly as soon as they start using it, and not have to scroll through lots of options</a:t>
            </a:r>
          </a:p>
          <a:p>
            <a:pPr lvl="2"/>
            <a:r>
              <a:rPr lang="en-US" altLang="x-none" sz="2400" dirty="0"/>
              <a:t>User wants to have it be a familiar layout, without too many options</a:t>
            </a:r>
          </a:p>
          <a:p>
            <a:pPr lvl="2"/>
            <a:r>
              <a:rPr lang="en-US" altLang="x-none" sz="2400" dirty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2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048F-79DF-F4AF-4D1D-12C7F796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need finding?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ADC9-5F4F-9D67-7AD9-DF24FCF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Observation (we will learn some methods later)</a:t>
            </a:r>
          </a:p>
          <a:p>
            <a:r>
              <a:rPr lang="en-US" dirty="0"/>
              <a:t>Surveys (we will discuss later)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Interviews- we will begin working on today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(Note- interviews and observations can ALSO be used for evaluation….)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Wed Aug 31 (Day 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Reminders, course logistics</a:t>
            </a:r>
          </a:p>
          <a:p>
            <a:pPr lvl="1"/>
            <a:r>
              <a:rPr lang="en-US" dirty="0"/>
              <a:t>Finish design lightning presentations </a:t>
            </a:r>
          </a:p>
          <a:p>
            <a:pPr lvl="1"/>
            <a:r>
              <a:rPr lang="en-US" dirty="0"/>
              <a:t>Intro user centered design</a:t>
            </a:r>
          </a:p>
          <a:p>
            <a:pPr lvl="1"/>
            <a:r>
              <a:rPr lang="en-US" dirty="0"/>
              <a:t>Needs finding / requirements gathering </a:t>
            </a:r>
          </a:p>
          <a:p>
            <a:pPr lvl="2"/>
            <a:r>
              <a:rPr lang="en-US" dirty="0"/>
              <a:t>Concrete tasks vs essential goals</a:t>
            </a:r>
          </a:p>
          <a:p>
            <a:pPr lvl="2"/>
            <a:r>
              <a:rPr lang="en-US" dirty="0"/>
              <a:t>One method: interview </a:t>
            </a:r>
          </a:p>
          <a:p>
            <a:pPr lvl="1"/>
            <a:r>
              <a:rPr lang="en-US" dirty="0"/>
              <a:t>Do an </a:t>
            </a:r>
            <a:r>
              <a:rPr lang="en-US"/>
              <a:t>interview activity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81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C3DB-99C2-8D03-9DF8-239AB3FA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Guidance: how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35B1-F715-BA64-1048-A3F028F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797"/>
          </a:xfrm>
        </p:spPr>
        <p:txBody>
          <a:bodyPr>
            <a:normAutofit/>
          </a:bodyPr>
          <a:lstStyle/>
          <a:p>
            <a:r>
              <a:rPr lang="en-US" dirty="0"/>
              <a:t>Attitude:</a:t>
            </a:r>
          </a:p>
          <a:p>
            <a:pPr lvl="1"/>
            <a:r>
              <a:rPr lang="en-US" dirty="0"/>
              <a:t>YES: </a:t>
            </a:r>
            <a:r>
              <a:rPr lang="en-US" altLang="x-none" dirty="0"/>
              <a:t>Learning, understanding, identifying, discovering, unveiling, clarifying (= open to change)</a:t>
            </a:r>
          </a:p>
          <a:p>
            <a:pPr lvl="1"/>
            <a:r>
              <a:rPr lang="en-US" dirty="0"/>
              <a:t>NO: </a:t>
            </a:r>
            <a:r>
              <a:rPr lang="en-US" altLang="x-none" dirty="0"/>
              <a:t>confirming, demonstrating, re-assuring, achieving consensus, discussing opinions (= closed to change)</a:t>
            </a:r>
          </a:p>
          <a:p>
            <a:r>
              <a:rPr lang="en-US" dirty="0"/>
              <a:t>Key test of a good user interview: </a:t>
            </a:r>
          </a:p>
          <a:p>
            <a:pPr lvl="1"/>
            <a:r>
              <a:rPr lang="en-US" dirty="0"/>
              <a:t>What are 3-4 things you have learned that you did not know before</a:t>
            </a:r>
          </a:p>
          <a:p>
            <a:r>
              <a:rPr lang="en-US" altLang="x-none" dirty="0"/>
              <a:t>Focus your questions on the </a:t>
            </a:r>
            <a:r>
              <a:rPr lang="en-US" altLang="x-none" b="1" dirty="0"/>
              <a:t>experience</a:t>
            </a:r>
          </a:p>
          <a:p>
            <a:pPr lvl="1"/>
            <a:r>
              <a:rPr lang="en-US" altLang="x-none" sz="2000" dirty="0"/>
              <a:t>Not projection, prediction, extrapolation, “thoughts”</a:t>
            </a:r>
          </a:p>
          <a:p>
            <a:pPr lvl="1"/>
            <a:r>
              <a:rPr lang="en-US" altLang="x-none" sz="2000" b="1" dirty="0">
                <a:solidFill>
                  <a:srgbClr val="FF0000"/>
                </a:solidFill>
              </a:rPr>
              <a:t>NO</a:t>
            </a:r>
            <a:r>
              <a:rPr lang="en-US" altLang="x-none" sz="2000" dirty="0"/>
              <a:t>: Is this a useful application?</a:t>
            </a:r>
          </a:p>
          <a:p>
            <a:pPr lvl="1"/>
            <a:r>
              <a:rPr lang="en-US" altLang="x-none" sz="2000" b="1" dirty="0">
                <a:solidFill>
                  <a:srgbClr val="00B050"/>
                </a:solidFill>
              </a:rPr>
              <a:t>YES</a:t>
            </a:r>
            <a:r>
              <a:rPr lang="en-US" altLang="x-none" sz="2000" dirty="0"/>
              <a:t>: Is this application valuable to the work you do right now? How? Why?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31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52D2-B2C1-53BF-F645-520012CD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Guidance: how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A869-B5BB-0D8F-F2EF-AC5BA2BF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 dirty="0"/>
              <a:t>Focus on </a:t>
            </a:r>
            <a:r>
              <a:rPr lang="en-US" altLang="x-none" sz="2400" i="1" dirty="0"/>
              <a:t>immediate</a:t>
            </a:r>
            <a:r>
              <a:rPr lang="en-US" altLang="x-none" sz="2400" dirty="0"/>
              <a:t> experience</a:t>
            </a:r>
          </a:p>
          <a:p>
            <a:pPr lvl="1"/>
            <a:r>
              <a:rPr lang="en-US" altLang="x-none" sz="2000" dirty="0"/>
              <a:t>Capture current behavior</a:t>
            </a:r>
          </a:p>
          <a:p>
            <a:pPr lvl="1"/>
            <a:r>
              <a:rPr lang="en-US" altLang="x-none" sz="2000" b="1" dirty="0">
                <a:solidFill>
                  <a:srgbClr val="FF0000"/>
                </a:solidFill>
              </a:rPr>
              <a:t>NO</a:t>
            </a:r>
            <a:r>
              <a:rPr lang="en-US" altLang="x-none" sz="2000" dirty="0"/>
              <a:t>: Is this product &lt;interesting&gt; for you?</a:t>
            </a:r>
          </a:p>
          <a:p>
            <a:pPr lvl="1"/>
            <a:r>
              <a:rPr lang="en-US" altLang="x-none" sz="2000" b="1" dirty="0">
                <a:solidFill>
                  <a:srgbClr val="00B050"/>
                </a:solidFill>
              </a:rPr>
              <a:t>YES</a:t>
            </a:r>
            <a:r>
              <a:rPr lang="en-US" altLang="x-none" sz="2000" dirty="0"/>
              <a:t>: If it were available right now, would you use it? 		</a:t>
            </a:r>
          </a:p>
          <a:p>
            <a:pPr marL="457200" lvl="1" indent="0">
              <a:buNone/>
            </a:pPr>
            <a:r>
              <a:rPr lang="en-US" altLang="x-none" sz="2000" dirty="0"/>
              <a:t>		Why? 	How?</a:t>
            </a:r>
          </a:p>
          <a:p>
            <a:pPr marL="457200" lvl="1" indent="0">
              <a:buNone/>
            </a:pPr>
            <a:endParaRPr lang="en-US" altLang="x-none" sz="2000" dirty="0"/>
          </a:p>
          <a:p>
            <a:r>
              <a:rPr lang="en-US" altLang="x-none" sz="2400" dirty="0"/>
              <a:t>Non-judgmental attitude</a:t>
            </a:r>
          </a:p>
          <a:p>
            <a:pPr lvl="1"/>
            <a:r>
              <a:rPr lang="en-US" altLang="x-none" sz="2000" dirty="0"/>
              <a:t>Do not convey in any way that you are expecting a certain answer…</a:t>
            </a:r>
          </a:p>
          <a:p>
            <a:pPr lvl="1"/>
            <a:r>
              <a:rPr lang="en-US" altLang="x-none" sz="2000" b="1" dirty="0">
                <a:solidFill>
                  <a:srgbClr val="FF0000"/>
                </a:solidFill>
              </a:rPr>
              <a:t>NO</a:t>
            </a:r>
            <a:r>
              <a:rPr lang="en-US" altLang="x-none" sz="2000" dirty="0"/>
              <a:t>: Don’t you think this feature would be better if available also as a iPad application?</a:t>
            </a:r>
          </a:p>
          <a:p>
            <a:pPr lvl="1"/>
            <a:r>
              <a:rPr lang="en-US" altLang="x-none" sz="2000" b="1" dirty="0">
                <a:solidFill>
                  <a:srgbClr val="00B050"/>
                </a:solidFill>
              </a:rPr>
              <a:t>YES</a:t>
            </a:r>
            <a:r>
              <a:rPr lang="en-US" altLang="x-none" sz="2000" dirty="0"/>
              <a:t>: Is there any other way you’d like to use a feature like this in your current work? 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38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D430-A9A3-B433-C32D-E643F58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interview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ADB1-7C67-2B9A-9D57-EBDAC417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sz="2400" dirty="0"/>
              <a:t>Keep each question focused on a </a:t>
            </a:r>
            <a:r>
              <a:rPr lang="en-US" altLang="x-none" sz="2400" i="1" dirty="0"/>
              <a:t>single topic </a:t>
            </a:r>
          </a:p>
          <a:p>
            <a:pPr lvl="1"/>
            <a:r>
              <a:rPr lang="en-US" altLang="x-none" sz="2000" dirty="0"/>
              <a:t>Avoid using AND / OR in your questions (linking more statements together) </a:t>
            </a:r>
          </a:p>
          <a:p>
            <a:pPr lvl="1"/>
            <a:r>
              <a:rPr lang="en-US" altLang="x-none" sz="2000" b="1" dirty="0">
                <a:solidFill>
                  <a:srgbClr val="00B050"/>
                </a:solidFill>
              </a:rPr>
              <a:t>NO</a:t>
            </a:r>
            <a:r>
              <a:rPr lang="en-US" altLang="x-none" sz="2000" dirty="0"/>
              <a:t>: How would you use this app at school or at work, for example?</a:t>
            </a:r>
          </a:p>
          <a:p>
            <a:pPr lvl="1"/>
            <a:r>
              <a:rPr lang="en-US" altLang="x-none" sz="2000" b="1" dirty="0">
                <a:solidFill>
                  <a:srgbClr val="FF0000"/>
                </a:solidFill>
              </a:rPr>
              <a:t>YES</a:t>
            </a:r>
            <a:r>
              <a:rPr lang="en-US" altLang="x-none" sz="2000" dirty="0"/>
              <a:t>:</a:t>
            </a:r>
          </a:p>
          <a:p>
            <a:pPr lvl="2"/>
            <a:r>
              <a:rPr lang="en-US" altLang="x-none" sz="1600" dirty="0"/>
              <a:t>How would you use this app at school?</a:t>
            </a:r>
          </a:p>
          <a:p>
            <a:pPr lvl="2"/>
            <a:r>
              <a:rPr lang="en-US" altLang="x-none" sz="1600" dirty="0"/>
              <a:t>How would you use this app at work?</a:t>
            </a:r>
          </a:p>
          <a:p>
            <a:pPr lvl="2"/>
            <a:endParaRPr lang="en-US" altLang="x-none" sz="1600" dirty="0"/>
          </a:p>
          <a:p>
            <a:r>
              <a:rPr lang="en-US" altLang="x-none" sz="2400" dirty="0"/>
              <a:t>Provide a </a:t>
            </a:r>
            <a:r>
              <a:rPr lang="en-US" altLang="x-none" sz="2400" i="1" dirty="0"/>
              <a:t>way out </a:t>
            </a:r>
            <a:r>
              <a:rPr lang="en-US" altLang="x-none" sz="2400" dirty="0"/>
              <a:t>from your options</a:t>
            </a:r>
          </a:p>
          <a:p>
            <a:pPr lvl="1"/>
            <a:r>
              <a:rPr lang="en-US" altLang="x-none" sz="2000" dirty="0"/>
              <a:t>What do you often use to get the news? Smartphone or tablet? </a:t>
            </a:r>
            <a:r>
              <a:rPr lang="en-US" altLang="x-none" sz="2000" i="1" dirty="0"/>
              <a:t>Or something else?</a:t>
            </a:r>
          </a:p>
          <a:p>
            <a:pPr marL="457200" lvl="1" indent="0">
              <a:buNone/>
            </a:pPr>
            <a:endParaRPr lang="en-US" altLang="x-none" sz="2000" i="1" dirty="0"/>
          </a:p>
          <a:p>
            <a:r>
              <a:rPr lang="en-US" altLang="x-none" sz="2400" dirty="0"/>
              <a:t>Even in close-ended questions, give the possibility of expressing things outside the available options</a:t>
            </a:r>
          </a:p>
          <a:p>
            <a:pPr lvl="1"/>
            <a:r>
              <a:rPr lang="en-US" altLang="x-none" sz="2000" b="1" dirty="0">
                <a:solidFill>
                  <a:srgbClr val="FF0000"/>
                </a:solidFill>
              </a:rPr>
              <a:t>NO</a:t>
            </a:r>
            <a:r>
              <a:rPr lang="en-US" altLang="x-none" sz="2000" dirty="0"/>
              <a:t>: which of the following feature is most important to you? [</a:t>
            </a:r>
            <a:r>
              <a:rPr lang="en-US" altLang="x-none" sz="2000" i="1" dirty="0"/>
              <a:t>what if no one is important?</a:t>
            </a:r>
            <a:r>
              <a:rPr lang="en-US" altLang="x-none" sz="2000" dirty="0"/>
              <a:t>]</a:t>
            </a:r>
          </a:p>
          <a:p>
            <a:pPr lvl="1"/>
            <a:r>
              <a:rPr lang="en-US" altLang="x-none" sz="2000" b="1" dirty="0">
                <a:solidFill>
                  <a:srgbClr val="00B050"/>
                </a:solidFill>
              </a:rPr>
              <a:t>YES</a:t>
            </a:r>
            <a:r>
              <a:rPr lang="en-US" altLang="x-none" sz="2000" dirty="0"/>
              <a:t>: Rate from 1 to 5 how important each feature is for you, where 1 is least important, 5 is most important. Put 0 if a feature is irrelevant for you.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10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92D4-A324-B342-9B4E-7FD6BBB5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Interview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71B3-C295-D5BA-AD57-18D84999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2400" dirty="0"/>
              <a:t>Avoid </a:t>
            </a:r>
            <a:r>
              <a:rPr lang="en-US" altLang="x-none" sz="2400" i="1" dirty="0"/>
              <a:t>binary</a:t>
            </a:r>
            <a:r>
              <a:rPr lang="en-US" altLang="x-none" sz="2400" dirty="0"/>
              <a:t> questions</a:t>
            </a:r>
          </a:p>
          <a:p>
            <a:pPr lvl="1"/>
            <a:r>
              <a:rPr lang="en-US" altLang="x-none" sz="2000" dirty="0"/>
              <a:t>Do not force black/white commitments on the “whole”</a:t>
            </a:r>
          </a:p>
          <a:p>
            <a:pPr lvl="1"/>
            <a:r>
              <a:rPr lang="en-US" altLang="x-none" sz="2000" dirty="0"/>
              <a:t>Elicit “</a:t>
            </a:r>
            <a:r>
              <a:rPr lang="en-US" altLang="x-none" sz="2000" u="sng" dirty="0"/>
              <a:t>analytical</a:t>
            </a:r>
            <a:r>
              <a:rPr lang="en-US" altLang="x-none" sz="2000" dirty="0"/>
              <a:t>” feedback on specific elements</a:t>
            </a:r>
          </a:p>
          <a:p>
            <a:pPr lvl="1"/>
            <a:r>
              <a:rPr lang="en-US" altLang="x-none" sz="2000" b="1" dirty="0">
                <a:solidFill>
                  <a:srgbClr val="FF0000"/>
                </a:solidFill>
              </a:rPr>
              <a:t>NO</a:t>
            </a:r>
            <a:r>
              <a:rPr lang="en-US" altLang="x-none" sz="2000" dirty="0"/>
              <a:t>: Is this product useful?</a:t>
            </a:r>
          </a:p>
          <a:p>
            <a:pPr lvl="1"/>
            <a:r>
              <a:rPr lang="en-US" altLang="x-none" sz="2000" b="1" dirty="0">
                <a:solidFill>
                  <a:srgbClr val="00B050"/>
                </a:solidFill>
              </a:rPr>
              <a:t>YES</a:t>
            </a:r>
            <a:r>
              <a:rPr lang="en-US" altLang="x-none" sz="2000" dirty="0"/>
              <a:t>: What, if anything, do you find useful about this product?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6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C8D0-B18C-F614-2F5C-7A9C4C2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 Lets try to do an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8037-DD69-7D06-DF5F-53C40345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planning</a:t>
            </a:r>
          </a:p>
          <a:p>
            <a:r>
              <a:rPr lang="en-US" dirty="0"/>
              <a:t>Then we will go into small groups and interview each other</a:t>
            </a:r>
          </a:p>
          <a:p>
            <a:r>
              <a:rPr lang="en-US" dirty="0"/>
              <a:t>And then reflect</a:t>
            </a:r>
          </a:p>
        </p:txBody>
      </p:sp>
    </p:spTree>
    <p:extLst>
      <p:ext uri="{BB962C8B-B14F-4D97-AF65-F5344CB8AC3E}">
        <p14:creationId xmlns:p14="http://schemas.microsoft.com/office/powerpoint/2010/main" val="255572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2917-6F69-D2EF-398E-B9CBD470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F406-87B9-D3F5-0B1C-A0070D50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3995AA-9097-56B5-F9F0-E2B0AB657A3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 turned in</a:t>
            </a:r>
          </a:p>
          <a:p>
            <a:r>
              <a:rPr lang="en-US" dirty="0"/>
              <a:t>Shift in schedule:</a:t>
            </a:r>
          </a:p>
          <a:p>
            <a:pPr lvl="1"/>
            <a:r>
              <a:rPr lang="en-US" dirty="0"/>
              <a:t>This week- user centered design, continuing to build our project ideas</a:t>
            </a:r>
          </a:p>
          <a:p>
            <a:pPr lvl="1"/>
            <a:r>
              <a:rPr lang="en-US" dirty="0"/>
              <a:t>Next week- sketching week</a:t>
            </a:r>
          </a:p>
          <a:p>
            <a:pPr lvl="1"/>
            <a:r>
              <a:rPr lang="en-US" dirty="0"/>
              <a:t>Then 2 technical weeks</a:t>
            </a:r>
          </a:p>
          <a:p>
            <a:r>
              <a:rPr lang="en-US" dirty="0"/>
              <a:t>New project schedule:</a:t>
            </a:r>
          </a:p>
          <a:p>
            <a:pPr lvl="1"/>
            <a:r>
              <a:rPr lang="en-US" dirty="0"/>
              <a:t>Project 1 out week 3 (next week), due Week 7 (5 weeks)</a:t>
            </a:r>
          </a:p>
          <a:p>
            <a:pPr lvl="1"/>
            <a:r>
              <a:rPr lang="en-US" dirty="0"/>
              <a:t>Project 2 out week 8, due week 11  (4 weeks)</a:t>
            </a:r>
          </a:p>
          <a:p>
            <a:pPr lvl="1"/>
            <a:r>
              <a:rPr lang="en-US" dirty="0"/>
              <a:t>Project 3 out week 12, due week 15 (4 weeks)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8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7BC7-098E-D800-BB48-2201FB8B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software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CF96-E52C-1559-E2A3-5E3CD45A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4214" cy="4351338"/>
          </a:xfrm>
        </p:spPr>
        <p:txBody>
          <a:bodyPr/>
          <a:lstStyle/>
          <a:p>
            <a:r>
              <a:rPr lang="en-US" dirty="0"/>
              <a:t>Waterfall model</a:t>
            </a:r>
          </a:p>
          <a:p>
            <a:pPr lvl="1"/>
            <a:r>
              <a:rPr lang="en-US" dirty="0"/>
              <a:t>Anyone encountered this in class before? </a:t>
            </a:r>
          </a:p>
          <a:p>
            <a:pPr lvl="1"/>
            <a:r>
              <a:rPr lang="en-US" dirty="0"/>
              <a:t>Can you describe it? </a:t>
            </a:r>
          </a:p>
          <a:p>
            <a:r>
              <a:rPr lang="en-US" dirty="0"/>
              <a:t>Is this a good model for user-centered design?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is the user?  </a:t>
            </a:r>
          </a:p>
        </p:txBody>
      </p:sp>
      <p:pic>
        <p:nvPicPr>
          <p:cNvPr id="4" name="Picture 2" descr="https://lh3.googleusercontent.com/q-f5L9tJGUtEGQH_eZKm_EKWSVkaMF4mb4QIMYdn5VYvLEDgZl02LhW7PzaTHSqRGA4WWrrylYJyf_-ERDtuYyksrdk_NAGZSHGTsKpmbDOAeVUKl-Q-OfFx6uzAnfw-euD13eWn">
            <a:extLst>
              <a:ext uri="{FF2B5EF4-FFF2-40B4-BE49-F238E27FC236}">
                <a16:creationId xmlns:a16="http://schemas.microsoft.com/office/drawing/2014/main" id="{0D16F7CB-13AD-086A-D6FB-842E6BE5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92" y="1825625"/>
            <a:ext cx="59436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5D63-A70B-5F7B-F60E-6CBA7A79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enough user engagement in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6844-7E06-CC71-DBD7-2E541DCD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4214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User only included in the first step: capturing requirements and the last step- acceptance and release</a:t>
            </a:r>
          </a:p>
          <a:p>
            <a:r>
              <a:rPr lang="en-US" dirty="0"/>
              <a:t>You can go back up the waterfall</a:t>
            </a:r>
          </a:p>
          <a:p>
            <a:pPr lvl="1"/>
            <a:r>
              <a:rPr lang="en-US" dirty="0"/>
              <a:t>But integrating user feedback in not considered at all stages</a:t>
            </a:r>
          </a:p>
          <a:p>
            <a:r>
              <a:rPr lang="en-US" dirty="0"/>
              <a:t>What can go wrong? </a:t>
            </a:r>
          </a:p>
          <a:p>
            <a:pPr lvl="1"/>
            <a:r>
              <a:rPr lang="en-US" dirty="0"/>
              <a:t>Don’t find out until the end if user’s like it</a:t>
            </a:r>
          </a:p>
          <a:p>
            <a:pPr lvl="1"/>
            <a:r>
              <a:rPr lang="en-US" dirty="0"/>
              <a:t>Then you are too far along to make many changes</a:t>
            </a:r>
          </a:p>
          <a:p>
            <a:pPr lvl="1"/>
            <a:r>
              <a:rPr lang="en-US" dirty="0"/>
              <a:t>Or have to throw out well written code, because it isn’t useful</a:t>
            </a:r>
          </a:p>
        </p:txBody>
      </p:sp>
      <p:pic>
        <p:nvPicPr>
          <p:cNvPr id="4" name="Picture 2" descr="https://lh3.googleusercontent.com/q-f5L9tJGUtEGQH_eZKm_EKWSVkaMF4mb4QIMYdn5VYvLEDgZl02LhW7PzaTHSqRGA4WWrrylYJyf_-ERDtuYyksrdk_NAGZSHGTsKpmbDOAeVUKl-Q-OfFx6uzAnfw-euD13eWn">
            <a:extLst>
              <a:ext uri="{FF2B5EF4-FFF2-40B4-BE49-F238E27FC236}">
                <a16:creationId xmlns:a16="http://schemas.microsoft.com/office/drawing/2014/main" id="{041B7C56-F62D-2445-DB84-93DAB01C1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51" y="2320131"/>
            <a:ext cx="59436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4BDF88C-CA95-FBB9-6325-FB6B182D6D3F}"/>
              </a:ext>
            </a:extLst>
          </p:cNvPr>
          <p:cNvSpPr/>
          <p:nvPr/>
        </p:nvSpPr>
        <p:spPr>
          <a:xfrm rot="9321608">
            <a:off x="6726622" y="2007911"/>
            <a:ext cx="945931" cy="327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496A8D2-8A20-9926-C034-0996808AD9C0}"/>
              </a:ext>
            </a:extLst>
          </p:cNvPr>
          <p:cNvSpPr/>
          <p:nvPr/>
        </p:nvSpPr>
        <p:spPr>
          <a:xfrm rot="9321608">
            <a:off x="10382707" y="4504118"/>
            <a:ext cx="945931" cy="327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E9CE-DE61-BAEE-96D2-E0892295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Hence, User-Centered Design is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66F-522D-9EFC-6857-E82A3210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6366" cy="4351338"/>
          </a:xfrm>
        </p:spPr>
        <p:txBody>
          <a:bodyPr/>
          <a:lstStyle/>
          <a:p>
            <a:r>
              <a:rPr lang="en-US" dirty="0"/>
              <a:t>Iterative design</a:t>
            </a:r>
          </a:p>
          <a:p>
            <a:r>
              <a:rPr lang="en-US" dirty="0"/>
              <a:t>Early focus on users and tasks</a:t>
            </a:r>
          </a:p>
          <a:p>
            <a:r>
              <a:rPr lang="en-US" dirty="0"/>
              <a:t>Constant evaluation to inform new design choices</a:t>
            </a:r>
          </a:p>
          <a:p>
            <a:endParaRPr lang="en-US" dirty="0"/>
          </a:p>
          <a:p>
            <a:r>
              <a:rPr lang="en-US" dirty="0"/>
              <a:t>We will get into this but first…. </a:t>
            </a:r>
          </a:p>
        </p:txBody>
      </p:sp>
      <p:pic>
        <p:nvPicPr>
          <p:cNvPr id="4" name="Picture 4" descr="https://lh5.googleusercontent.com/ZljF5xHVitsbJO7PAtGWphK8njXkPxgutaovxv7i4Oc-OBNP4fbohd5U9X3sqODcob3T17mc0dOgheIhjrzTp3zXyJoZnxb4doTL1M_xt_e7JwYjwrkhcLv8hN_utKrF69O4Vc_m">
            <a:extLst>
              <a:ext uri="{FF2B5EF4-FFF2-40B4-BE49-F238E27FC236}">
                <a16:creationId xmlns:a16="http://schemas.microsoft.com/office/drawing/2014/main" id="{2F835CB3-D636-B368-7F12-5E28B849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68" y="2256106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2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105C-8C46-24B0-D35B-952D2F6C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enter the cycle?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720D-2D6D-59CA-B8FB-22B4D144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5667" cy="4351338"/>
          </a:xfrm>
        </p:spPr>
        <p:txBody>
          <a:bodyPr/>
          <a:lstStyle/>
          <a:p>
            <a:r>
              <a:rPr lang="en-US" dirty="0"/>
              <a:t>Needs finding, understanding out users</a:t>
            </a:r>
          </a:p>
        </p:txBody>
      </p:sp>
      <p:pic>
        <p:nvPicPr>
          <p:cNvPr id="4" name="Picture 4" descr="https://lh5.googleusercontent.com/ZljF5xHVitsbJO7PAtGWphK8njXkPxgutaovxv7i4Oc-OBNP4fbohd5U9X3sqODcob3T17mc0dOgheIhjrzTp3zXyJoZnxb4doTL1M_xt_e7JwYjwrkhcLv8hN_utKrF69O4Vc_m">
            <a:extLst>
              <a:ext uri="{FF2B5EF4-FFF2-40B4-BE49-F238E27FC236}">
                <a16:creationId xmlns:a16="http://schemas.microsoft.com/office/drawing/2014/main" id="{94CB0A66-A20D-4829-2BCE-D750DFCF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12" y="2131929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2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A000-BE44-3260-1B7A-5F6A8EF3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design: Needs-finding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F8D4-AD32-F229-CD57-EBA97A44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Need-finding  or Analyzing User Requirements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need to understand our users</a:t>
            </a:r>
          </a:p>
          <a:p>
            <a:pPr lvl="1"/>
            <a:r>
              <a:rPr lang="en-US" dirty="0"/>
              <a:t>Who are they?</a:t>
            </a:r>
          </a:p>
          <a:p>
            <a:pPr lvl="1"/>
            <a:r>
              <a:rPr lang="en-US" dirty="0"/>
              <a:t>What are their goals? </a:t>
            </a:r>
          </a:p>
          <a:p>
            <a:pPr lvl="1"/>
            <a:r>
              <a:rPr lang="en-US" dirty="0"/>
              <a:t>What should the design help them do?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5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A79-16D5-DB19-FC18-09979313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ED6B-0A4A-D6C8-5DAC-C04D454B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Things to learn</a:t>
            </a:r>
          </a:p>
          <a:p>
            <a:pPr lvl="1"/>
            <a:r>
              <a:rPr lang="en-US" sz="2000" dirty="0"/>
              <a:t>Age, gender, culture, language</a:t>
            </a:r>
          </a:p>
          <a:p>
            <a:pPr lvl="1"/>
            <a:r>
              <a:rPr lang="en-US" sz="2000" dirty="0"/>
              <a:t>Education (literacy? numeracy?)</a:t>
            </a:r>
          </a:p>
          <a:p>
            <a:pPr lvl="1"/>
            <a:r>
              <a:rPr lang="en-US" sz="2000" dirty="0"/>
              <a:t>Physical limitations</a:t>
            </a:r>
          </a:p>
          <a:p>
            <a:pPr lvl="1"/>
            <a:r>
              <a:rPr lang="en-US" sz="2000" dirty="0"/>
              <a:t>Computer experience (typing? mouse?)</a:t>
            </a:r>
          </a:p>
          <a:p>
            <a:pPr lvl="1"/>
            <a:r>
              <a:rPr lang="en-US" sz="2000" dirty="0"/>
              <a:t>Motivation, attitude</a:t>
            </a:r>
          </a:p>
          <a:p>
            <a:pPr lvl="1"/>
            <a:r>
              <a:rPr lang="en-US" sz="2000" dirty="0"/>
              <a:t>Domain experience</a:t>
            </a:r>
          </a:p>
          <a:p>
            <a:pPr lvl="1"/>
            <a:r>
              <a:rPr lang="en-US" sz="2000" dirty="0"/>
              <a:t>Application experience</a:t>
            </a:r>
          </a:p>
          <a:p>
            <a:pPr lvl="1"/>
            <a:r>
              <a:rPr lang="en-US" sz="2000" dirty="0"/>
              <a:t>Work environment and other social context</a:t>
            </a:r>
          </a:p>
          <a:p>
            <a:pPr lvl="1"/>
            <a:r>
              <a:rPr lang="en-US" sz="2000" dirty="0"/>
              <a:t>Relationships and communication patterns with other people</a:t>
            </a:r>
          </a:p>
          <a:p>
            <a:r>
              <a:rPr lang="en-US" sz="2400" dirty="0"/>
              <a:t>Pitfall</a:t>
            </a:r>
          </a:p>
          <a:p>
            <a:pPr lvl="1"/>
            <a:r>
              <a:rPr lang="en-US" sz="2000" dirty="0"/>
              <a:t>describing what you </a:t>
            </a:r>
            <a:r>
              <a:rPr lang="en-US" sz="2000" b="1" i="1" dirty="0"/>
              <a:t>want</a:t>
            </a:r>
            <a:r>
              <a:rPr lang="en-US" sz="2000" i="1" dirty="0"/>
              <a:t> </a:t>
            </a:r>
            <a:r>
              <a:rPr lang="en-US" sz="2000" dirty="0"/>
              <a:t>your users to be, rather than what they actually are</a:t>
            </a:r>
          </a:p>
          <a:p>
            <a:pPr lvl="2"/>
            <a:r>
              <a:rPr lang="en-US" sz="1800" dirty="0"/>
              <a:t>“Users should be literate in English, fluent in spoken Swahili, right-handed, and color-blind”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7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6443</TotalTime>
  <Words>1783</Words>
  <Application>Microsoft Macintosh PowerPoint</Application>
  <PresentationFormat>Widescreen</PresentationFormat>
  <Paragraphs>196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 User Interface Design  </vt:lpstr>
      <vt:lpstr>UI Design: Wed Aug 31 (Day 5) </vt:lpstr>
      <vt:lpstr>Course logistics</vt:lpstr>
      <vt:lpstr>Traditional software development process</vt:lpstr>
      <vt:lpstr>Not enough user engagement in the process</vt:lpstr>
      <vt:lpstr>Hence, User-Centered Design is iterative</vt:lpstr>
      <vt:lpstr>How do we enter the cycle?  </vt:lpstr>
      <vt:lpstr>Before we design: Needs-finding</vt:lpstr>
      <vt:lpstr>Know your user</vt:lpstr>
      <vt:lpstr>Know your user</vt:lpstr>
      <vt:lpstr>How to go deeper than a user profile?  Do a user analysis, working with real users</vt:lpstr>
      <vt:lpstr>Why not think first about the system or UI design? </vt:lpstr>
      <vt:lpstr>Concrete tasks vs essential goals</vt:lpstr>
      <vt:lpstr>PowerPoint Presentation</vt:lpstr>
      <vt:lpstr>Need finding pitfall: Expecting the users to tell you what to design</vt:lpstr>
      <vt:lpstr>Take note: </vt:lpstr>
      <vt:lpstr>What is the end result? </vt:lpstr>
      <vt:lpstr>PowerPoint Presentation</vt:lpstr>
      <vt:lpstr>How can we do need finding? </vt:lpstr>
      <vt:lpstr>Interview Guidance: how to do it</vt:lpstr>
      <vt:lpstr>Interview Guidance: how to do it</vt:lpstr>
      <vt:lpstr>User interview guidance</vt:lpstr>
      <vt:lpstr>User Interview Guidance</vt:lpstr>
      <vt:lpstr>Activity:  Lets try to do an interview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111</cp:revision>
  <dcterms:created xsi:type="dcterms:W3CDTF">2022-01-10T03:51:18Z</dcterms:created>
  <dcterms:modified xsi:type="dcterms:W3CDTF">2022-09-02T17:33:46Z</dcterms:modified>
</cp:coreProperties>
</file>