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7" r:id="rId2"/>
    <p:sldId id="616" r:id="rId3"/>
    <p:sldId id="612" r:id="rId4"/>
    <p:sldId id="606" r:id="rId5"/>
    <p:sldId id="617" r:id="rId6"/>
    <p:sldId id="609" r:id="rId7"/>
    <p:sldId id="598" r:id="rId8"/>
    <p:sldId id="618" r:id="rId9"/>
    <p:sldId id="607" r:id="rId10"/>
    <p:sldId id="619" r:id="rId11"/>
    <p:sldId id="620" r:id="rId12"/>
    <p:sldId id="621" r:id="rId13"/>
    <p:sldId id="622" r:id="rId14"/>
    <p:sldId id="623" r:id="rId15"/>
    <p:sldId id="599" r:id="rId16"/>
    <p:sldId id="597" r:id="rId17"/>
    <p:sldId id="601" r:id="rId18"/>
    <p:sldId id="602" r:id="rId19"/>
    <p:sldId id="608" r:id="rId20"/>
    <p:sldId id="603" r:id="rId21"/>
    <p:sldId id="604" r:id="rId22"/>
    <p:sldId id="6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612"/>
          </p14:sldIdLst>
        </p14:section>
        <p14:section name="Untitled Section" id="{756E9A1E-166D-CB4D-9CF8-96C540E51F30}">
          <p14:sldIdLst>
            <p14:sldId id="606"/>
            <p14:sldId id="617"/>
            <p14:sldId id="609"/>
            <p14:sldId id="598"/>
            <p14:sldId id="618"/>
            <p14:sldId id="607"/>
            <p14:sldId id="619"/>
            <p14:sldId id="620"/>
            <p14:sldId id="621"/>
            <p14:sldId id="622"/>
            <p14:sldId id="623"/>
          </p14:sldIdLst>
        </p14:section>
        <p14:section name="Untitled Section" id="{1B7062EA-2FA3-F747-8C8D-8B6A7313F7FA}">
          <p14:sldIdLst>
            <p14:sldId id="599"/>
            <p14:sldId id="597"/>
            <p14:sldId id="601"/>
            <p14:sldId id="602"/>
            <p14:sldId id="608"/>
            <p14:sldId id="603"/>
            <p14:sldId id="604"/>
            <p14:sldId id="6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0"/>
    <p:restoredTop sz="96433"/>
  </p:normalViewPr>
  <p:slideViewPr>
    <p:cSldViewPr snapToGrid="0" snapToObjects="1">
      <p:cViewPr>
        <p:scale>
          <a:sx n="164" d="100"/>
          <a:sy n="164" d="100"/>
        </p:scale>
        <p:origin x="52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F59E2-5870-6840-8E6F-913135309460}"/>
              </a:ext>
            </a:extLst>
          </p:cNvPr>
          <p:cNvSpPr txBox="1"/>
          <p:nvPr/>
        </p:nvSpPr>
        <p:spPr>
          <a:xfrm>
            <a:off x="10686361" y="6290631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3" name="Picture 4" descr="The Last Molecule">
            <a:extLst>
              <a:ext uri="{FF2B5EF4-FFF2-40B4-BE49-F238E27FC236}">
                <a16:creationId xmlns:a16="http://schemas.microsoft.com/office/drawing/2014/main" id="{9EADF3B8-C783-E043-AF75-08694137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82" y="843321"/>
            <a:ext cx="3887118" cy="51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E4C7-65FA-9342-DD7D-1D87E9D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the web browser client gets this code?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1DF3-0561-A061-BA69-FC29109F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655" cy="4351338"/>
          </a:xfrm>
        </p:spPr>
        <p:txBody>
          <a:bodyPr/>
          <a:lstStyle/>
          <a:p>
            <a:r>
              <a:rPr lang="en-US" dirty="0"/>
              <a:t>Browser UI</a:t>
            </a:r>
          </a:p>
          <a:p>
            <a:r>
              <a:rPr lang="en-US" dirty="0"/>
              <a:t>Browser Engine</a:t>
            </a:r>
          </a:p>
          <a:p>
            <a:pPr lvl="1"/>
            <a:r>
              <a:rPr lang="en-US" dirty="0"/>
              <a:t>Rendering Engine: takes the html and decides what to ’paint’ on the screen’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Interpreter: interprets the </a:t>
            </a:r>
            <a:r>
              <a:rPr lang="en-US" dirty="0" err="1"/>
              <a:t>javascript</a:t>
            </a:r>
            <a:r>
              <a:rPr lang="en-US" dirty="0"/>
              <a:t> code.  Think of a virtual machine….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B134D-BB5C-BE30-4074-3BC078A4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95" y="1690688"/>
            <a:ext cx="5176527" cy="42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1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3EBF-33CA-2E30-A655-575E057D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imagine we were inventing user interface libraries for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1B5E-DEE3-8810-4B95-288942BC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is no html.  There is no </a:t>
            </a:r>
            <a:r>
              <a:rPr lang="en-US" dirty="0" err="1"/>
              <a:t>javascript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We wanted there to be a way for developers to create user interfaces</a:t>
            </a:r>
          </a:p>
          <a:p>
            <a:pPr lvl="1"/>
            <a:r>
              <a:rPr lang="en-US" dirty="0"/>
              <a:t>Ability to create visual elements- like basic shapes</a:t>
            </a:r>
          </a:p>
          <a:p>
            <a:pPr lvl="1"/>
            <a:r>
              <a:rPr lang="en-US" dirty="0"/>
              <a:t>Let’s also add some pre-constructed visual elements that developers often need- like buttons and text entry boxes.  They can re-use these. </a:t>
            </a:r>
          </a:p>
          <a:p>
            <a:r>
              <a:rPr lang="en-US" dirty="0"/>
              <a:t>2 camps:</a:t>
            </a:r>
          </a:p>
          <a:p>
            <a:pPr lvl="1"/>
            <a:r>
              <a:rPr lang="en-US" dirty="0"/>
              <a:t>Camp 1: Let’s just tell the developer to put these elements in the window.  We’ll give them a coordinate system.  They can place them freely, manage these elements themselves.  This gives the developer maximal control</a:t>
            </a:r>
          </a:p>
          <a:p>
            <a:pPr lvl="1"/>
            <a:r>
              <a:rPr lang="en-US" dirty="0"/>
              <a:t>Camp 2: Let’s have developers place elements within a hierarchical view tree and let them group things, and specify some general layout rules, but we will lay the elements out for them.</a:t>
            </a:r>
          </a:p>
          <a:p>
            <a:r>
              <a:rPr lang="en-US" dirty="0"/>
              <a:t>Which camp should win?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1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B7A8-D1A8-DD78-96A9-78AF8B7F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 tree camp has mostly won….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0671-6849-58F7-E467-B7AF5C87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Virtually every GUI system has some kind of </a:t>
            </a:r>
            <a:r>
              <a:rPr lang="en-US" b="1" dirty="0"/>
              <a:t>view tree</a:t>
            </a:r>
            <a:r>
              <a:rPr lang="en-US" dirty="0"/>
              <a:t>. The view tree is a powerful structuring idea, which is loaded with responsibilities in a typical GUI.</a:t>
            </a:r>
          </a:p>
          <a:p>
            <a:r>
              <a:rPr lang="en-US" dirty="0"/>
              <a:t>Layout</a:t>
            </a:r>
          </a:p>
          <a:p>
            <a:pPr lvl="1"/>
            <a:r>
              <a:rPr lang="en-US" dirty="0"/>
              <a:t>Automatic layout algorithm traverses the tree to calculate positions and sizes of views</a:t>
            </a:r>
          </a:p>
          <a:p>
            <a:r>
              <a:rPr lang="en-US" dirty="0"/>
              <a:t>The DOM in HTML is a view tree </a:t>
            </a:r>
          </a:p>
        </p:txBody>
      </p:sp>
    </p:spTree>
    <p:extLst>
      <p:ext uri="{BB962C8B-B14F-4D97-AF65-F5344CB8AC3E}">
        <p14:creationId xmlns:p14="http://schemas.microsoft.com/office/powerpoint/2010/main" val="54486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4AE-EDF0-ABF3-58EA-8EDAC211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rendering engine do?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EB70-87C4-B8ED-8510-2B569442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Parses html</a:t>
            </a:r>
          </a:p>
          <a:p>
            <a:r>
              <a:rPr lang="en-US" dirty="0"/>
              <a:t>Creates a tree of elements (content tree)</a:t>
            </a:r>
          </a:p>
          <a:p>
            <a:r>
              <a:rPr lang="en-US" dirty="0"/>
              <a:t>Parses </a:t>
            </a:r>
            <a:r>
              <a:rPr lang="en-US" dirty="0" err="1"/>
              <a:t>css</a:t>
            </a:r>
            <a:r>
              <a:rPr lang="en-US" dirty="0"/>
              <a:t> style rules and applies them to elements in the tree</a:t>
            </a:r>
          </a:p>
          <a:p>
            <a:r>
              <a:rPr lang="en-US" dirty="0"/>
              <a:t>Render tree, which decides the order in which things are displayed</a:t>
            </a:r>
          </a:p>
          <a:p>
            <a:r>
              <a:rPr lang="en-US" dirty="0"/>
              <a:t>Layout algorithm, which positions elements based on the rules</a:t>
            </a:r>
          </a:p>
          <a:p>
            <a:r>
              <a:rPr lang="en-US" dirty="0"/>
              <a:t>Painting function, which decides which pixels to fill in within the browser window</a:t>
            </a:r>
          </a:p>
          <a:p>
            <a:endParaRPr lang="en-US" dirty="0"/>
          </a:p>
          <a:p>
            <a:r>
              <a:rPr lang="en-US" dirty="0"/>
              <a:t>All this happens behind the scenes…. </a:t>
            </a:r>
          </a:p>
          <a:p>
            <a:r>
              <a:rPr lang="en-US" dirty="0"/>
              <a:t>I have a brief overview of this in Tutorial 0….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5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4293-1BB8-DD05-E03D-0C627965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6B00-E5FD-A556-A100-829C227A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 a page</a:t>
            </a:r>
          </a:p>
          <a:p>
            <a:r>
              <a:rPr lang="en-US" dirty="0"/>
              <a:t>Web developers tools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547-DD81-1C44-9396-C3715E44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142D-079D-5641-9EB6-6A27BA8B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92" y="1913547"/>
            <a:ext cx="3423139" cy="4351338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biolerplate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553106-19F6-0641-B5D5-271AC3CB6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86"/>
          <a:stretch/>
        </p:blipFill>
        <p:spPr>
          <a:xfrm>
            <a:off x="4378570" y="2056800"/>
            <a:ext cx="7499838" cy="316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2E39-B64A-0247-9DD7-B85D2C3E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531E54-2CF0-4740-B7FE-0EB7CAD3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061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can contain hierarchically organized elements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UI elements: buttons, checkboxes….</a:t>
            </a:r>
          </a:p>
          <a:p>
            <a:r>
              <a:rPr lang="en-US" dirty="0"/>
              <a:t>https://www.w3schools.com/html/</a:t>
            </a:r>
            <a:r>
              <a:rPr lang="en-US" dirty="0" err="1"/>
              <a:t>default.asp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0AEB8D-4201-A949-A1C1-5273EC29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01" y="365125"/>
            <a:ext cx="5675930" cy="3667806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51A718-5934-6347-88E8-F3950063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64841"/>
            <a:ext cx="6030058" cy="24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AEF2-D48E-4745-AAA7-E7BF396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Identifiers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6A8B-114C-9044-8B98-467F9520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07" y="2399637"/>
            <a:ext cx="6142892" cy="4351338"/>
          </a:xfrm>
        </p:spPr>
        <p:txBody>
          <a:bodyPr>
            <a:normAutofit/>
          </a:bodyPr>
          <a:lstStyle/>
          <a:p>
            <a:r>
              <a:rPr lang="en-US" dirty="0"/>
              <a:t>As you create elements, you can add identifiers and classes</a:t>
            </a:r>
          </a:p>
          <a:p>
            <a:r>
              <a:rPr lang="en-US" dirty="0"/>
              <a:t>Allow you to later modify or apply style rules to selected elements.  </a:t>
            </a:r>
          </a:p>
          <a:p>
            <a:r>
              <a:rPr lang="en-US" dirty="0"/>
              <a:t>There are 2 ways to do this: </a:t>
            </a:r>
          </a:p>
          <a:p>
            <a:pPr lvl="1"/>
            <a:r>
              <a:rPr lang="en-US" dirty="0"/>
              <a:t>classes, which reference a set of elements, and</a:t>
            </a:r>
          </a:p>
          <a:p>
            <a:pPr lvl="1"/>
            <a:r>
              <a:rPr lang="en-US" dirty="0"/>
              <a:t>ids, which uniquely reference one element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E0333-3037-7442-9E87-E8A89F972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14" y="1624693"/>
            <a:ext cx="756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6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3386-C187-224D-B61F-13BE711C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29B7-5C70-C54F-A594-31F23CA6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to understand how d3 uses the </a:t>
            </a:r>
            <a:r>
              <a:rPr lang="en-US" dirty="0" err="1"/>
              <a:t>svg</a:t>
            </a:r>
            <a:r>
              <a:rPr lang="en-US" dirty="0"/>
              <a:t> canvas and elements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SVG stands for 'scalable vector graphics’.  </a:t>
            </a:r>
          </a:p>
          <a:p>
            <a:r>
              <a:rPr lang="en-US" dirty="0"/>
              <a:t>Allows developers to add graphical elements to their page- shapes, lines, etc.  </a:t>
            </a:r>
          </a:p>
          <a:p>
            <a:r>
              <a:rPr lang="en-US" dirty="0"/>
              <a:t>D3, the visualization library we will use in this class, uses </a:t>
            </a:r>
            <a:r>
              <a:rPr lang="en-US" dirty="0" err="1"/>
              <a:t>svg</a:t>
            </a:r>
            <a:r>
              <a:rPr lang="en-US" dirty="0"/>
              <a:t> extensively to map data to graphical elements on the page.  </a:t>
            </a:r>
          </a:p>
          <a:p>
            <a:r>
              <a:rPr lang="en-US" dirty="0"/>
              <a:t>You can also use </a:t>
            </a:r>
            <a:r>
              <a:rPr lang="en-US" dirty="0" err="1"/>
              <a:t>svg</a:t>
            </a:r>
            <a:r>
              <a:rPr lang="en-US" dirty="0"/>
              <a:t> independent of d3. </a:t>
            </a:r>
          </a:p>
        </p:txBody>
      </p:sp>
    </p:spTree>
    <p:extLst>
      <p:ext uri="{BB962C8B-B14F-4D97-AF65-F5344CB8AC3E}">
        <p14:creationId xmlns:p14="http://schemas.microsoft.com/office/powerpoint/2010/main" val="204954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3386-C187-224D-B61F-13BE711C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SVG: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29B7-5C70-C54F-A594-31F23CA6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34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Elements are placed within a canvas, with a coordinate system that goes from</a:t>
            </a:r>
          </a:p>
          <a:p>
            <a:r>
              <a:rPr lang="en-US" dirty="0"/>
              <a:t>Coordinate system goes from </a:t>
            </a:r>
          </a:p>
          <a:p>
            <a:pPr lvl="1"/>
            <a:r>
              <a:rPr lang="en-US" dirty="0"/>
              <a:t>Upper left is 0,0. </a:t>
            </a:r>
          </a:p>
          <a:p>
            <a:pPr lvl="1"/>
            <a:r>
              <a:rPr lang="en-US" dirty="0"/>
              <a:t>Lower right is width, height</a:t>
            </a:r>
          </a:p>
          <a:p>
            <a:r>
              <a:rPr lang="en-US" dirty="0"/>
              <a:t>How do you place something in the center of your </a:t>
            </a:r>
            <a:r>
              <a:rPr lang="en-US" dirty="0" err="1"/>
              <a:t>svg</a:t>
            </a:r>
            <a:r>
              <a:rPr lang="en-US" dirty="0"/>
              <a:t>? 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B94DFAF-BC75-1A4C-97F1-0016F26F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3" y="4829175"/>
            <a:ext cx="8509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Monday Sept 12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2"/>
            <a:r>
              <a:rPr lang="en-US" dirty="0"/>
              <a:t>Project- questions? </a:t>
            </a:r>
          </a:p>
          <a:p>
            <a:pPr lvl="2"/>
            <a:r>
              <a:rPr lang="en-US" dirty="0"/>
              <a:t>Assignment turn in</a:t>
            </a:r>
          </a:p>
          <a:p>
            <a:pPr lvl="1"/>
            <a:r>
              <a:rPr lang="en-US" dirty="0"/>
              <a:t>The web, technical perspective</a:t>
            </a:r>
          </a:p>
          <a:p>
            <a:pPr lvl="1"/>
            <a:r>
              <a:rPr lang="en-US" dirty="0"/>
              <a:t>HTML, CSS, SVG</a:t>
            </a:r>
          </a:p>
          <a:p>
            <a:pPr lvl="1"/>
            <a:r>
              <a:rPr lang="en-US" dirty="0"/>
              <a:t>Coding activity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2218-7A78-164C-ACE6-23B0C42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09DB4-D2EE-BB46-AD44-0912586A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33550"/>
            <a:ext cx="11252200" cy="3390900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621897-931F-644C-99A5-8CD49BE4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31" y="5315926"/>
            <a:ext cx="3327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8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FE4B-457A-0341-B1FC-A77111BB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are going to do an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E763-E22F-DB44-AB65-A1C69AD2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86" y="1817461"/>
            <a:ext cx="67300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Smart fridge UI</a:t>
            </a:r>
          </a:p>
          <a:p>
            <a:pPr marL="0" indent="0">
              <a:buNone/>
            </a:pPr>
            <a:r>
              <a:rPr lang="en-US" dirty="0"/>
              <a:t>Not nicely designed and no nice layout</a:t>
            </a:r>
          </a:p>
          <a:p>
            <a:pPr marL="0" indent="0">
              <a:buNone/>
            </a:pPr>
            <a:r>
              <a:rPr lang="en-US" dirty="0"/>
              <a:t>No styling</a:t>
            </a:r>
          </a:p>
          <a:p>
            <a:pPr marL="0" indent="0">
              <a:buNone/>
            </a:pPr>
            <a:r>
              <a:rPr lang="en-US" dirty="0"/>
              <a:t>Just basic addition of elements to a page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946C6-2767-D512-DC4A-52BDB146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919" y="0"/>
            <a:ext cx="2780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5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CEE-7865-3B8E-4715-7A69511A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materials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AC23D-35A6-D37F-B33A-6BE48C63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2280780"/>
            <a:ext cx="7772400" cy="18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35C-9E03-C04A-8C2B-347A1456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the project? </a:t>
            </a:r>
          </a:p>
        </p:txBody>
      </p:sp>
      <p:pic>
        <p:nvPicPr>
          <p:cNvPr id="4" name="Picture 2" descr="Hypothesis Generation">
            <a:extLst>
              <a:ext uri="{FF2B5EF4-FFF2-40B4-BE49-F238E27FC236}">
                <a16:creationId xmlns:a16="http://schemas.microsoft.com/office/drawing/2014/main" id="{197003AF-0772-DB40-B1A0-E8E9996A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1790699"/>
            <a:ext cx="7604858" cy="43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4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2DCE-C88A-3948-BD74-91F03549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visualization applications for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8C0F-20E2-7345-B185-592EBC33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61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class we aren’t really creating web pages</a:t>
            </a:r>
          </a:p>
          <a:p>
            <a:r>
              <a:rPr lang="en-US" dirty="0"/>
              <a:t>We are creating 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applications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/>
              <a:t>programs that can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 to complex inputs </a:t>
            </a:r>
            <a:r>
              <a:rPr lang="en-US" dirty="0"/>
              <a:t>from users, present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graphics</a:t>
            </a:r>
            <a:r>
              <a:rPr lang="en-US" dirty="0"/>
              <a:t>, and dynamically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dirty="0"/>
              <a:t>.  </a:t>
            </a:r>
          </a:p>
          <a:p>
            <a:r>
              <a:rPr lang="en-US" dirty="0"/>
              <a:t>About 15-20 years ago, it wasn’t possible. </a:t>
            </a:r>
          </a:p>
          <a:p>
            <a:pPr lvl="1"/>
            <a:r>
              <a:rPr lang="en-US" dirty="0"/>
              <a:t>Lots of GUI toolkits for C++, Java</a:t>
            </a:r>
          </a:p>
          <a:p>
            <a:pPr lvl="1"/>
            <a:r>
              <a:rPr lang="en-US" dirty="0"/>
              <a:t>Harder to get interactive applications to people</a:t>
            </a:r>
          </a:p>
        </p:txBody>
      </p:sp>
      <p:pic>
        <p:nvPicPr>
          <p:cNvPr id="1026" name="Picture 2" descr="What Happened to Popular Websites of the Early 2000s">
            <a:extLst>
              <a:ext uri="{FF2B5EF4-FFF2-40B4-BE49-F238E27FC236}">
                <a16:creationId xmlns:a16="http://schemas.microsoft.com/office/drawing/2014/main" id="{A672536B-6FE8-14BF-AF01-3E2BD846B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18" y="1027906"/>
            <a:ext cx="5569527" cy="27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1 Websites That All '00s Kids Used To Be Completely Obsessed With">
            <a:extLst>
              <a:ext uri="{FF2B5EF4-FFF2-40B4-BE49-F238E27FC236}">
                <a16:creationId xmlns:a16="http://schemas.microsoft.com/office/drawing/2014/main" id="{E57F5898-018F-EA53-2774-0B4ECCD9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16" y="3968924"/>
            <a:ext cx="4132984" cy="28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95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2DCE-C88A-3948-BD74-91F03549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visualization applications for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8C0F-20E2-7345-B185-592EBC33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But- this has changed!</a:t>
            </a:r>
          </a:p>
          <a:p>
            <a:r>
              <a:rPr lang="en-US" dirty="0"/>
              <a:t>Web browser is a great platform for creating powerful, interactive applications</a:t>
            </a:r>
          </a:p>
          <a:p>
            <a:r>
              <a:rPr lang="en-US" dirty="0"/>
              <a:t>Easy to make interactive applications that people can access</a:t>
            </a:r>
          </a:p>
        </p:txBody>
      </p:sp>
    </p:spTree>
    <p:extLst>
      <p:ext uri="{BB962C8B-B14F-4D97-AF65-F5344CB8AC3E}">
        <p14:creationId xmlns:p14="http://schemas.microsoft.com/office/powerpoint/2010/main" val="8143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1AD3-90F1-2C4E-B97A-24C460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our web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7468-BB1E-664B-8F78-63A0C193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HTML- defines the content of the page, and all the elements needed to display the content in the page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Index.html</a:t>
            </a:r>
            <a:r>
              <a:rPr lang="en-US" dirty="0"/>
              <a:t>”</a:t>
            </a:r>
          </a:p>
          <a:p>
            <a:r>
              <a:rPr lang="en-US" dirty="0"/>
              <a:t>Stylesheet- ‘CSS’</a:t>
            </a:r>
          </a:p>
          <a:p>
            <a:pPr lvl="1"/>
            <a:r>
              <a:rPr lang="en-US" dirty="0"/>
              <a:t>Style/</a:t>
            </a:r>
            <a:r>
              <a:rPr lang="en-US" dirty="0" err="1"/>
              <a:t>style.css</a:t>
            </a:r>
            <a:endParaRPr lang="en-US" dirty="0"/>
          </a:p>
          <a:p>
            <a:pPr lvl="1"/>
            <a:r>
              <a:rPr lang="en-US" dirty="0"/>
              <a:t>Defines a set of rules for the appearance, behavior of elements on the page</a:t>
            </a:r>
          </a:p>
          <a:p>
            <a:pPr lvl="1"/>
            <a:r>
              <a:rPr lang="en-US" dirty="0"/>
              <a:t>This is where you can set fonts, or sizing or background colors</a:t>
            </a:r>
          </a:p>
          <a:p>
            <a:pPr lvl="2"/>
            <a:r>
              <a:rPr lang="en-US" dirty="0"/>
              <a:t>Can also do this in html or in </a:t>
            </a:r>
            <a:r>
              <a:rPr lang="en-US" dirty="0" err="1"/>
              <a:t>javascript</a:t>
            </a:r>
            <a:r>
              <a:rPr lang="en-US" dirty="0"/>
              <a:t>, but sometimes easier to put in one place</a:t>
            </a:r>
          </a:p>
          <a:p>
            <a:r>
              <a:rPr lang="en-US" dirty="0" err="1"/>
              <a:t>Javascript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Link to these in html</a:t>
            </a:r>
          </a:p>
          <a:p>
            <a:pPr lvl="1"/>
            <a:r>
              <a:rPr lang="en-US" dirty="0"/>
              <a:t>Scripts that run, respond to user inputs, load data…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362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9DB8-9539-E141-A343-5B0AFA4D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783B-C40E-B644-9AEE-7B3DC797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to layout elements on a webpage, and add user interface elements (checkboxes, buttons, sliders, input forms).  </a:t>
            </a:r>
          </a:p>
          <a:p>
            <a:r>
              <a:rPr lang="en-US" dirty="0"/>
              <a:t>CSS for some styling</a:t>
            </a:r>
          </a:p>
          <a:p>
            <a:r>
              <a:rPr lang="en-US" dirty="0"/>
              <a:t>SVG to create shapes and drawings</a:t>
            </a:r>
          </a:p>
        </p:txBody>
      </p:sp>
    </p:spTree>
    <p:extLst>
      <p:ext uri="{BB962C8B-B14F-4D97-AF65-F5344CB8AC3E}">
        <p14:creationId xmlns:p14="http://schemas.microsoft.com/office/powerpoint/2010/main" val="405357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A814-DBE6-8B80-83DB-3F6E720A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step back for a minute….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BBE4-442D-242A-B050-C1589934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happens when we write html,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r>
              <a:rPr lang="en-US" dirty="0"/>
              <a:t> code and it is “served” and “runs” in a browser? </a:t>
            </a:r>
          </a:p>
        </p:txBody>
      </p:sp>
    </p:spTree>
    <p:extLst>
      <p:ext uri="{BB962C8B-B14F-4D97-AF65-F5344CB8AC3E}">
        <p14:creationId xmlns:p14="http://schemas.microsoft.com/office/powerpoint/2010/main" val="289665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E5A9-BC2E-F148-B8AE-BBA7BDE6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072"/>
            <a:ext cx="10515600" cy="1325563"/>
          </a:xfrm>
        </p:spPr>
        <p:txBody>
          <a:bodyPr/>
          <a:lstStyle/>
          <a:p>
            <a:r>
              <a:rPr lang="en-US" dirty="0"/>
              <a:t>What happens when you go to a webpage?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7A04E-FFE3-9617-5637-2302DCA6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9" y="1442078"/>
            <a:ext cx="11298458" cy="31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6977</TotalTime>
  <Words>1167</Words>
  <Application>Microsoft Macintosh PowerPoint</Application>
  <PresentationFormat>Widescreen</PresentationFormat>
  <Paragraphs>127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User interface design</vt:lpstr>
      <vt:lpstr>UI Design: Monday Sept 12 </vt:lpstr>
      <vt:lpstr>Questions about the project? </vt:lpstr>
      <vt:lpstr>Why develop visualization applications for the web?</vt:lpstr>
      <vt:lpstr>Why develop visualization applications for the web?</vt:lpstr>
      <vt:lpstr>Components of our web applications?</vt:lpstr>
      <vt:lpstr>Today: </vt:lpstr>
      <vt:lpstr>Let’s step back for a minute….</vt:lpstr>
      <vt:lpstr>What happens when you go to a webpage?</vt:lpstr>
      <vt:lpstr>What happens when the web browser client gets this code? </vt:lpstr>
      <vt:lpstr>Let’s imagine we were inventing user interface libraries for the internet</vt:lpstr>
      <vt:lpstr>The view tree camp has mostly won…. </vt:lpstr>
      <vt:lpstr>What does the rendering engine do? </vt:lpstr>
      <vt:lpstr>Let’s look at a page</vt:lpstr>
      <vt:lpstr>Let’s start</vt:lpstr>
      <vt:lpstr>HTML</vt:lpstr>
      <vt:lpstr>HTML: Identifiers and classes</vt:lpstr>
      <vt:lpstr>SVG</vt:lpstr>
      <vt:lpstr>SVG: Coordinate system</vt:lpstr>
      <vt:lpstr>SVG examples</vt:lpstr>
      <vt:lpstr>Now we are going to do an activity</vt:lpstr>
      <vt:lpstr>Find the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88</cp:revision>
  <dcterms:created xsi:type="dcterms:W3CDTF">2022-01-10T03:51:18Z</dcterms:created>
  <dcterms:modified xsi:type="dcterms:W3CDTF">2022-09-14T13:53:08Z</dcterms:modified>
</cp:coreProperties>
</file>