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7" r:id="rId2"/>
    <p:sldId id="616" r:id="rId3"/>
    <p:sldId id="802" r:id="rId4"/>
    <p:sldId id="911" r:id="rId5"/>
    <p:sldId id="901" r:id="rId6"/>
    <p:sldId id="920" r:id="rId7"/>
    <p:sldId id="887" r:id="rId8"/>
    <p:sldId id="888" r:id="rId9"/>
    <p:sldId id="889" r:id="rId10"/>
    <p:sldId id="916" r:id="rId11"/>
    <p:sldId id="890" r:id="rId12"/>
    <p:sldId id="919" r:id="rId13"/>
    <p:sldId id="921" r:id="rId14"/>
    <p:sldId id="922" r:id="rId15"/>
    <p:sldId id="923" r:id="rId16"/>
    <p:sldId id="924" r:id="rId17"/>
    <p:sldId id="912" r:id="rId18"/>
    <p:sldId id="913" r:id="rId19"/>
    <p:sldId id="914" r:id="rId20"/>
    <p:sldId id="915" r:id="rId21"/>
    <p:sldId id="917" r:id="rId22"/>
    <p:sldId id="9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802"/>
            <p14:sldId id="911"/>
            <p14:sldId id="901"/>
          </p14:sldIdLst>
        </p14:section>
        <p14:section name="Attention" id="{C2CF5DE4-9BCE-F34F-93B5-DCB3B7A4C645}">
          <p14:sldIdLst>
            <p14:sldId id="920"/>
            <p14:sldId id="887"/>
            <p14:sldId id="888"/>
            <p14:sldId id="889"/>
            <p14:sldId id="916"/>
            <p14:sldId id="890"/>
          </p14:sldIdLst>
        </p14:section>
        <p14:section name="Errors" id="{6BE442EF-9FAC-2A47-B199-6FA798568C90}">
          <p14:sldIdLst>
            <p14:sldId id="919"/>
            <p14:sldId id="921"/>
            <p14:sldId id="922"/>
            <p14:sldId id="923"/>
            <p14:sldId id="924"/>
          </p14:sldIdLst>
        </p14:section>
        <p14:section name="Untitled Section" id="{EB6C26A0-32D2-6042-BDB4-90F68193C729}">
          <p14:sldIdLst>
            <p14:sldId id="912"/>
            <p14:sldId id="913"/>
            <p14:sldId id="914"/>
            <p14:sldId id="915"/>
            <p14:sldId id="917"/>
            <p14:sldId id="9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5047"/>
  </p:normalViewPr>
  <p:slideViewPr>
    <p:cSldViewPr snapToGrid="0" snapToObjects="1">
      <p:cViewPr varScale="1">
        <p:scale>
          <a:sx n="141" d="100"/>
          <a:sy n="14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fUy39PpDwDE2yk7ztgRuu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5D7D92-7234-C774-3E4B-A863B4FB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784350"/>
            <a:ext cx="75946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3231-727B-FDC8-87A8-C381123C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9F15-4922-4860-3322-D882DB49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people in here think they are great multi-taskers? </a:t>
            </a:r>
          </a:p>
          <a:p>
            <a:r>
              <a:rPr lang="en-US" dirty="0"/>
              <a:t>How many feel like terrible multi-taskers?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0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E29A-4A6A-4B62-060C-DD7FEFE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can’t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78D4-3838-6A07-8069-06F17729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consciously focus on one activity at a time</a:t>
            </a:r>
          </a:p>
          <a:p>
            <a:r>
              <a:rPr lang="en-US" dirty="0"/>
              <a:t>Or carry out one practiced physical task whilst engaging in a mental task (walk and talk)</a:t>
            </a:r>
          </a:p>
          <a:p>
            <a:pPr lvl="1"/>
            <a:r>
              <a:rPr lang="en-US" dirty="0"/>
              <a:t>Though there is a decrease in our level of competency when we do these two activities at once</a:t>
            </a:r>
          </a:p>
          <a:p>
            <a:pPr lvl="2"/>
            <a:r>
              <a:rPr lang="en-US" dirty="0"/>
              <a:t>Which validates my experience of walking into walls while talking to people</a:t>
            </a:r>
          </a:p>
          <a:p>
            <a:r>
              <a:rPr lang="en-US" dirty="0"/>
              <a:t>We can consciously switch between activities reasonably quickly, which feels like multitasking , but it isn’t really multi-tasking</a:t>
            </a:r>
          </a:p>
          <a:p>
            <a:r>
              <a:rPr lang="en-US" dirty="0"/>
              <a:t>If our users are multi-tasking, we should assume that they will make more errors than normal and account for this in our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5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6439-F39F-C2BA-E3C6-AA91C465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make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613D-E5CD-166B-42F5-A254868E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B853-DEFA-CB63-CE5C-1AF8FAA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something will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A1A0-51B8-EA06-C728-9C9DCC7F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all make mistakes</a:t>
            </a:r>
          </a:p>
          <a:p>
            <a:r>
              <a:rPr lang="en-US" dirty="0"/>
              <a:t>Systems should be designed with this in mind</a:t>
            </a:r>
          </a:p>
          <a:p>
            <a:r>
              <a:rPr lang="en-US" dirty="0"/>
              <a:t>Expect that mistakes/errors will occur and be prepared to respond appropriately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2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C512-8ED3-6D63-9CF3-F7C4F79D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make predictable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46F-10A1-3D97-E1DC-4D75B01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types of performance errors (mistakes while completing a task)</a:t>
            </a:r>
          </a:p>
          <a:p>
            <a:pPr lvl="1"/>
            <a:r>
              <a:rPr lang="en-US" dirty="0"/>
              <a:t>Commission errors: additional, unnecessary steps were taken</a:t>
            </a:r>
          </a:p>
          <a:p>
            <a:pPr lvl="1"/>
            <a:r>
              <a:rPr lang="en-US" dirty="0"/>
              <a:t>Omission errors: Necessary steps have been omitted</a:t>
            </a:r>
          </a:p>
          <a:p>
            <a:pPr lvl="1"/>
            <a:r>
              <a:rPr lang="en-US" dirty="0"/>
              <a:t>Wrong-action errors: The right action was taken, but it was incorrect (wrong password</a:t>
            </a:r>
          </a:p>
          <a:p>
            <a:r>
              <a:rPr lang="en-US" dirty="0"/>
              <a:t>Motor control errors- mistakes controlling the device can also be made</a:t>
            </a:r>
          </a:p>
          <a:p>
            <a:pPr lvl="1"/>
            <a:r>
              <a:rPr lang="en-US" dirty="0"/>
              <a:t>Accidentally pressing the wrong button</a:t>
            </a:r>
          </a:p>
          <a:p>
            <a:r>
              <a:rPr lang="en-US" dirty="0"/>
              <a:t>We need to identify possible sources of error (good use of user testing) and design with this in mind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6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B10-20F8-1066-709B-85325A08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make more errors when under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DDBE-132B-B0AE-91E3-D4CBCC43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typically increases with mental or physical arousal</a:t>
            </a:r>
          </a:p>
          <a:p>
            <a:pPr lvl="1"/>
            <a:r>
              <a:rPr lang="en-US" dirty="0"/>
              <a:t>Up to a point</a:t>
            </a:r>
          </a:p>
          <a:p>
            <a:r>
              <a:rPr lang="en-US" dirty="0"/>
              <a:t> Beyond this, when stress is too high, performance decreases</a:t>
            </a:r>
          </a:p>
          <a:p>
            <a:r>
              <a:rPr lang="en-US" dirty="0"/>
              <a:t>The amount or stress or arousal that is needed for optimal performance depends on the difficulty of the task</a:t>
            </a:r>
          </a:p>
          <a:p>
            <a:endParaRPr lang="en-US" dirty="0"/>
          </a:p>
          <a:p>
            <a:r>
              <a:rPr lang="en-US" dirty="0"/>
              <a:t>Simple or boring tasks, we need to raise the level of arousal</a:t>
            </a:r>
          </a:p>
          <a:p>
            <a:r>
              <a:rPr lang="en-US" dirty="0"/>
              <a:t>Challenging tasks, do the opposite</a:t>
            </a:r>
          </a:p>
        </p:txBody>
      </p:sp>
    </p:spTree>
    <p:extLst>
      <p:ext uri="{BB962C8B-B14F-4D97-AF65-F5344CB8AC3E}">
        <p14:creationId xmlns:p14="http://schemas.microsoft.com/office/powerpoint/2010/main" val="210644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16CB-218A-0C07-52FE-04A83767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B655-D177-57AA-13FC-3B7FCA37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Systematic exploration- explore options systematically and with a plan</a:t>
            </a:r>
          </a:p>
          <a:p>
            <a:r>
              <a:rPr lang="en-US" dirty="0"/>
              <a:t>Trial and error- pick something promising and try it.  Repeat</a:t>
            </a:r>
          </a:p>
          <a:p>
            <a:r>
              <a:rPr lang="en-US" dirty="0"/>
              <a:t>Rigid Exploration- keep doing the same thing over and over again….</a:t>
            </a:r>
          </a:p>
        </p:txBody>
      </p:sp>
    </p:spTree>
    <p:extLst>
      <p:ext uri="{BB962C8B-B14F-4D97-AF65-F5344CB8AC3E}">
        <p14:creationId xmlns:p14="http://schemas.microsoft.com/office/powerpoint/2010/main" val="367050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973D-DC84-2914-A349-2DE7B15B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 on our discussions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C248-A56B-2280-1E14-6D66B311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0F8A-557D-D25B-2275-CFF454C5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brains impose order on what we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593D-4359-D0B5-804A-090F5007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perceptual systems take in the world, but our brain does lots of work to impose structure and order on this content</a:t>
            </a:r>
          </a:p>
          <a:p>
            <a:endParaRPr lang="en-US" dirty="0"/>
          </a:p>
          <a:p>
            <a:r>
              <a:rPr lang="en-US" dirty="0"/>
              <a:t>What that means for designers- we can use this when we design visual elements </a:t>
            </a:r>
          </a:p>
          <a:p>
            <a:pPr lvl="1"/>
            <a:r>
              <a:rPr lang="en-US" dirty="0"/>
              <a:t>Gestalt principles</a:t>
            </a:r>
          </a:p>
          <a:p>
            <a:pPr lvl="1"/>
            <a:r>
              <a:rPr lang="en-US" dirty="0"/>
              <a:t>Selection of color</a:t>
            </a:r>
          </a:p>
          <a:p>
            <a:pPr lvl="1"/>
            <a:r>
              <a:rPr lang="en-US" dirty="0"/>
              <a:t>Use of layout and hierarchy</a:t>
            </a:r>
          </a:p>
        </p:txBody>
      </p:sp>
    </p:spTree>
    <p:extLst>
      <p:ext uri="{BB962C8B-B14F-4D97-AF65-F5344CB8AC3E}">
        <p14:creationId xmlns:p14="http://schemas.microsoft.com/office/powerpoint/2010/main" val="286083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515A-A105-9FF9-EA57-F6E9ADB2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Cognitively we have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00DC-9691-A4F4-5876-17CF9084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many limitations</a:t>
            </a:r>
          </a:p>
          <a:p>
            <a:pPr lvl="1"/>
            <a:r>
              <a:rPr lang="en-US" dirty="0"/>
              <a:t>We are easily influenced by irrelevant anchors, impacting our behavior</a:t>
            </a:r>
          </a:p>
          <a:p>
            <a:pPr lvl="1"/>
            <a:r>
              <a:rPr lang="en-US" dirty="0"/>
              <a:t>Our minds frequently wander</a:t>
            </a:r>
          </a:p>
          <a:p>
            <a:pPr lvl="1"/>
            <a:r>
              <a:rPr lang="en-US" dirty="0"/>
              <a:t>Out attention only lasts a few minutes</a:t>
            </a:r>
          </a:p>
          <a:p>
            <a:pPr lvl="1"/>
            <a:r>
              <a:rPr lang="en-US" dirty="0"/>
              <a:t>We can’t really multi-task (but we think we can)</a:t>
            </a:r>
          </a:p>
          <a:p>
            <a:pPr lvl="1"/>
            <a:r>
              <a:rPr lang="en-US" dirty="0"/>
              <a:t>Our working memory has a limited capacity and this content fades easily</a:t>
            </a:r>
          </a:p>
          <a:p>
            <a:pPr lvl="1"/>
            <a:r>
              <a:rPr lang="en-US" dirty="0"/>
              <a:t>We make predictable errors (more on this later)</a:t>
            </a:r>
          </a:p>
          <a:p>
            <a:r>
              <a:rPr lang="en-US" dirty="0"/>
              <a:t>We should design software that considers and works around these limitations</a:t>
            </a:r>
          </a:p>
        </p:txBody>
      </p:sp>
    </p:spTree>
    <p:extLst>
      <p:ext uri="{BB962C8B-B14F-4D97-AF65-F5344CB8AC3E}">
        <p14:creationId xmlns:p14="http://schemas.microsoft.com/office/powerpoint/2010/main" val="23130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Friday Oct 14th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/>
              <a:t>Wrapping up our discussion of people</a:t>
            </a:r>
          </a:p>
          <a:p>
            <a:pPr lvl="1"/>
            <a:r>
              <a:rPr lang="en-US" dirty="0"/>
              <a:t>Time to work on the project</a:t>
            </a:r>
          </a:p>
          <a:p>
            <a:pPr lvl="1"/>
            <a:r>
              <a:rPr lang="en-US" dirty="0"/>
              <a:t>I’ll also be available after class in </a:t>
            </a:r>
            <a:r>
              <a:rPr lang="en-US" dirty="0" err="1"/>
              <a:t>Mantei</a:t>
            </a:r>
            <a:r>
              <a:rPr lang="en-US" dirty="0"/>
              <a:t> 435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CB4E-A3DC-3761-FF87-4FC491A6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choice, but we are overwhelmed by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B994-751F-E17F-B377-8FA3C9C3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is associated with control, we don’t want to give up choices</a:t>
            </a:r>
          </a:p>
          <a:p>
            <a:r>
              <a:rPr lang="en-US" dirty="0"/>
              <a:t>Too many choices can be overwhelming</a:t>
            </a:r>
          </a:p>
          <a:p>
            <a:r>
              <a:rPr lang="en-US" dirty="0"/>
              <a:t>We are willing to compromise and pick a good enough choice quickly</a:t>
            </a:r>
          </a:p>
        </p:txBody>
      </p:sp>
    </p:spTree>
    <p:extLst>
      <p:ext uri="{BB962C8B-B14F-4D97-AF65-F5344CB8AC3E}">
        <p14:creationId xmlns:p14="http://schemas.microsoft.com/office/powerpoint/2010/main" val="110293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54DD-4AB3-BF9A-4CB2-C6DCB8D8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goal as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EF7B-C1F3-A2C9-DF84-BC3BC202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interfaces should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augment human capabilities</a:t>
            </a:r>
          </a:p>
          <a:p>
            <a:pPr lvl="1"/>
            <a:r>
              <a:rPr lang="en-US" dirty="0"/>
              <a:t>Display the information we can’t remember</a:t>
            </a:r>
          </a:p>
          <a:p>
            <a:pPr lvl="1"/>
            <a:r>
              <a:rPr lang="en-US" dirty="0"/>
              <a:t>Help us focus and notice our errors</a:t>
            </a:r>
          </a:p>
          <a:p>
            <a:pPr lvl="1"/>
            <a:r>
              <a:rPr lang="en-US" dirty="0"/>
              <a:t>Motivate us, when we lack motivation</a:t>
            </a:r>
          </a:p>
          <a:p>
            <a:pPr lvl="1"/>
            <a:r>
              <a:rPr lang="en-US" dirty="0"/>
              <a:t>Influence us to set goals and modify our behaviors in good ways</a:t>
            </a:r>
          </a:p>
          <a:p>
            <a:r>
              <a:rPr lang="en-US" dirty="0"/>
              <a:t>Help us be better! </a:t>
            </a:r>
          </a:p>
        </p:txBody>
      </p:sp>
    </p:spTree>
    <p:extLst>
      <p:ext uri="{BB962C8B-B14F-4D97-AF65-F5344CB8AC3E}">
        <p14:creationId xmlns:p14="http://schemas.microsoft.com/office/powerpoint/2010/main" val="175787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AC8-DB73-B3B5-C64D-8BE519C4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for all the ”people”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E97C-9191-9A9E-E881-47AF8ED4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Philip Hanna</a:t>
            </a:r>
            <a:endParaRPr lang="en-US" dirty="0">
              <a:effectLst/>
            </a:endParaRPr>
          </a:p>
          <a:p>
            <a:r>
              <a:rPr lang="en-US" dirty="0"/>
              <a:t>User experience design course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/channel/UCfUy39PpDwDE2yk7ztgRuuQ</a:t>
            </a:r>
          </a:p>
        </p:txBody>
      </p:sp>
    </p:spTree>
    <p:extLst>
      <p:ext uri="{BB962C8B-B14F-4D97-AF65-F5344CB8AC3E}">
        <p14:creationId xmlns:p14="http://schemas.microsoft.com/office/powerpoint/2010/main" val="33621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9C59-E568-E18A-A6CC-D7C93E0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 due tonight at 11:59pm</a:t>
            </a:r>
            <a:br>
              <a:rPr lang="en-US" dirty="0"/>
            </a:br>
            <a:r>
              <a:rPr lang="en-US" dirty="0"/>
              <a:t>Documentation due Sunday at 11:59pm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DE4-D41F-10BA-5A2B-12DB71F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submit!!!!  It will be ok! 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9C59-E568-E18A-A6CC-D7C93E0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DE4-D41F-10BA-5A2B-12DB71FD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r>
              <a:rPr lang="en-US" dirty="0"/>
              <a:t>Take a walk outside for a bit on Saturday to enjoy the beautiful weather</a:t>
            </a:r>
          </a:p>
          <a:p>
            <a:pPr lvl="1"/>
            <a:r>
              <a:rPr lang="en-US" dirty="0"/>
              <a:t>Get a pumpkin spice &lt;something&gt;.  You deserve it! </a:t>
            </a:r>
          </a:p>
          <a:p>
            <a:r>
              <a:rPr lang="en-US" dirty="0"/>
              <a:t>Go to Blink- it is cool!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Six Spots to Peep Spectacular Fall Foliage - Cincinnati Magazine">
            <a:extLst>
              <a:ext uri="{FF2B5EF4-FFF2-40B4-BE49-F238E27FC236}">
                <a16:creationId xmlns:a16="http://schemas.microsoft.com/office/drawing/2014/main" id="{D7A0B45D-D432-2E31-B938-599BD3F2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2" y="3779552"/>
            <a:ext cx="4545752" cy="302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link Cincinnati 2022: Parade details, torchbearers and a new route">
            <a:extLst>
              <a:ext uri="{FF2B5EF4-FFF2-40B4-BE49-F238E27FC236}">
                <a16:creationId xmlns:a16="http://schemas.microsoft.com/office/drawing/2014/main" id="{937947DB-0056-62B4-3685-7C2D8EBA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70" y="3258207"/>
            <a:ext cx="6399632" cy="35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0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9B8C-D4A1-DF75-391C-E6237BE5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250D-1DC7-6BCB-2E0A-3D88BDCF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Presentations:  On Zoom</a:t>
            </a:r>
          </a:p>
          <a:p>
            <a:r>
              <a:rPr lang="en-US" dirty="0"/>
              <a:t>Canvas info…. </a:t>
            </a:r>
          </a:p>
          <a:p>
            <a:r>
              <a:rPr lang="en-US" dirty="0"/>
              <a:t>Next Friday will be an asynchronous class.  Details to follow.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A00-57B1-67BB-3899-A703AFF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pay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AB6D-DD7F-12AB-1BF5-AF6FB8B3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0121-141B-15B7-C35E-4FB9FC7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31D7-1296-BB30-2F21-5D3F2C84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do not attend to everything</a:t>
            </a:r>
          </a:p>
          <a:p>
            <a:r>
              <a:rPr lang="en-US" dirty="0"/>
              <a:t>Remember the gorilla??  The door experiment??</a:t>
            </a:r>
          </a:p>
          <a:p>
            <a:pPr lvl="1"/>
            <a:r>
              <a:rPr lang="en-US" dirty="0"/>
              <a:t>If we are focused on something, we miss other things</a:t>
            </a:r>
          </a:p>
          <a:p>
            <a:r>
              <a:rPr lang="en-US" dirty="0"/>
              <a:t>When we are focused, we filter out other stimuli that are not related to the thing we are focused on</a:t>
            </a:r>
          </a:p>
          <a:p>
            <a:r>
              <a:rPr lang="en-US" dirty="0"/>
              <a:t>Certain stimuli tend to more easily attract attention</a:t>
            </a:r>
          </a:p>
          <a:p>
            <a:pPr lvl="1"/>
            <a:r>
              <a:rPr lang="en-US" dirty="0"/>
              <a:t>Food, sex, danger</a:t>
            </a:r>
          </a:p>
          <a:p>
            <a:pPr lvl="1"/>
            <a:r>
              <a:rPr lang="en-US" dirty="0"/>
              <a:t>Using someone’s name</a:t>
            </a:r>
          </a:p>
          <a:p>
            <a:r>
              <a:rPr lang="en-US" dirty="0"/>
              <a:t>If you need to attract the user’s attention, consider more ‘heavy handed’ attention grabbing techniques</a:t>
            </a:r>
          </a:p>
          <a:p>
            <a:pPr lvl="1"/>
            <a:r>
              <a:rPr lang="en-US" dirty="0"/>
              <a:t>Color, animation…</a:t>
            </a:r>
          </a:p>
        </p:txBody>
      </p:sp>
    </p:spTree>
    <p:extLst>
      <p:ext uri="{BB962C8B-B14F-4D97-AF65-F5344CB8AC3E}">
        <p14:creationId xmlns:p14="http://schemas.microsoft.com/office/powerpoint/2010/main" val="267417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473-4101-E7FA-E88F-98E488F4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of frequency impacts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7F02-F05B-672B-E413-FCF8501A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expect something to occur frequently, it is likely to be something we notice</a:t>
            </a:r>
          </a:p>
          <a:p>
            <a:r>
              <a:rPr lang="en-US" dirty="0"/>
              <a:t>If we do not expect something to occur, we are more likely to miss it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Airport screening</a:t>
            </a:r>
          </a:p>
          <a:p>
            <a:pPr lvl="2"/>
            <a:r>
              <a:rPr lang="en-US" dirty="0"/>
              <a:t>They expect to see water bottles forgotten in backpacks- easy for screeners to spot</a:t>
            </a:r>
          </a:p>
          <a:p>
            <a:pPr lvl="2"/>
            <a:r>
              <a:rPr lang="en-US" dirty="0"/>
              <a:t>Much easier to miss rare but dangerous items </a:t>
            </a:r>
          </a:p>
          <a:p>
            <a:r>
              <a:rPr lang="en-US" dirty="0"/>
              <a:t>If something is rare but important- need to use heavy handed approaches to grab their attention</a:t>
            </a:r>
          </a:p>
        </p:txBody>
      </p:sp>
    </p:spTree>
    <p:extLst>
      <p:ext uri="{BB962C8B-B14F-4D97-AF65-F5344CB8AC3E}">
        <p14:creationId xmlns:p14="http://schemas.microsoft.com/office/powerpoint/2010/main" val="347284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E213-E3B9-0517-E43F-252F751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Sustained attention lasts 10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2A16-8184-AE1D-0587-EB4C029F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sustain active attention for about 7-10 minutes</a:t>
            </a:r>
          </a:p>
          <a:p>
            <a:pPr lvl="1"/>
            <a:r>
              <a:rPr lang="en-US" dirty="0"/>
              <a:t>Assuming we find it interesting and engaging</a:t>
            </a:r>
          </a:p>
          <a:p>
            <a:r>
              <a:rPr lang="en-US" dirty="0"/>
              <a:t>Following a short break, or a period of mental wandering, we’re often ready to reengage</a:t>
            </a:r>
          </a:p>
          <a:p>
            <a:r>
              <a:rPr lang="en-US" dirty="0"/>
              <a:t>When designing tasks or activities, we should try to keep these focused activities under 7 minutes in total</a:t>
            </a:r>
          </a:p>
          <a:p>
            <a:pPr lvl="1"/>
            <a:r>
              <a:rPr lang="en-US" dirty="0"/>
              <a:t>OR add breaks where we give users the opportunity to paus</a:t>
            </a:r>
          </a:p>
          <a:p>
            <a:r>
              <a:rPr lang="en-US" dirty="0"/>
              <a:t>Example: signing up for a service with lots of info they need to enter, try to make it less than 7 minutes.  </a:t>
            </a:r>
          </a:p>
        </p:txBody>
      </p:sp>
    </p:spTree>
    <p:extLst>
      <p:ext uri="{BB962C8B-B14F-4D97-AF65-F5344CB8AC3E}">
        <p14:creationId xmlns:p14="http://schemas.microsoft.com/office/powerpoint/2010/main" val="17892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29950</TotalTime>
  <Words>1231</Words>
  <Application>Microsoft Macintosh PowerPoint</Application>
  <PresentationFormat>Widescreen</PresentationFormat>
  <Paragraphs>128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User interface design</vt:lpstr>
      <vt:lpstr>UI Design: Friday Oct 14th</vt:lpstr>
      <vt:lpstr>Project code due tonight at 11:59pm Documentation due Sunday at 11:59pm</vt:lpstr>
      <vt:lpstr>Go outside</vt:lpstr>
      <vt:lpstr>Coming up</vt:lpstr>
      <vt:lpstr>How we pay attention</vt:lpstr>
      <vt:lpstr>Attention is selective</vt:lpstr>
      <vt:lpstr>Expectation of frequency impacts attention</vt:lpstr>
      <vt:lpstr>Sustained attention lasts 10 minutes</vt:lpstr>
      <vt:lpstr>Multi-tasking</vt:lpstr>
      <vt:lpstr>People can’t multitask</vt:lpstr>
      <vt:lpstr>How we make mistakes</vt:lpstr>
      <vt:lpstr>Assume something will go wrong</vt:lpstr>
      <vt:lpstr>We make predictable errors </vt:lpstr>
      <vt:lpstr>We make more errors when under stress</vt:lpstr>
      <vt:lpstr>Error recovery strategies</vt:lpstr>
      <vt:lpstr>Take away on our discussions of people</vt:lpstr>
      <vt:lpstr>Our brains impose order on what we see</vt:lpstr>
      <vt:lpstr>Cognitively we have limitations</vt:lpstr>
      <vt:lpstr>We want choice, but we are overwhelmed by choice</vt:lpstr>
      <vt:lpstr>Big goal as designers</vt:lpstr>
      <vt:lpstr>Credit for all the ”people”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170</cp:revision>
  <dcterms:created xsi:type="dcterms:W3CDTF">2022-01-10T03:51:18Z</dcterms:created>
  <dcterms:modified xsi:type="dcterms:W3CDTF">2022-10-14T20:27:53Z</dcterms:modified>
</cp:coreProperties>
</file>