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705" r:id="rId4"/>
    <p:sldId id="703" r:id="rId5"/>
    <p:sldId id="704" r:id="rId6"/>
    <p:sldId id="706" r:id="rId7"/>
    <p:sldId id="707" r:id="rId8"/>
    <p:sldId id="708" r:id="rId9"/>
    <p:sldId id="709" r:id="rId10"/>
    <p:sldId id="710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81" r:id="rId20"/>
    <p:sldId id="682" r:id="rId21"/>
    <p:sldId id="683" r:id="rId22"/>
    <p:sldId id="7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6B82D-4A80-5442-ADFA-E713DD9345C6}">
          <p14:sldIdLst>
            <p14:sldId id="257"/>
          </p14:sldIdLst>
        </p14:section>
        <p14:section name="Course logistics" id="{1E554E7E-B53A-C44E-A0C2-C87240A1FD47}">
          <p14:sldIdLst>
            <p14:sldId id="258"/>
            <p14:sldId id="705"/>
          </p14:sldIdLst>
        </p14:section>
        <p14:section name="iIntro user centered design" id="{2211073A-1ED6-4742-9690-17AC50295F8E}">
          <p14:sldIdLst>
            <p14:sldId id="703"/>
            <p14:sldId id="704"/>
            <p14:sldId id="706"/>
            <p14:sldId id="707"/>
            <p14:sldId id="708"/>
            <p14:sldId id="709"/>
            <p14:sldId id="710"/>
          </p14:sldIdLst>
        </p14:section>
        <p14:section name="User centered design" id="{F132AC65-CA19-F248-941F-0A5277106D26}">
          <p14:sldIdLst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1088" y="208"/>
      </p:cViewPr>
      <p:guideLst/>
    </p:cSldViewPr>
  </p:slideViewPr>
  <p:outlineViewPr>
    <p:cViewPr>
      <p:scale>
        <a:sx n="33" d="100"/>
        <a:sy n="33" d="100"/>
      </p:scale>
      <p:origin x="0" y="-59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B675-126E-6799-AC9D-CC4A29F5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CCD3-28CE-FD81-49AC-D8B4E2C0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9F13-AEC4-E3E5-27A0-2448292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8CEE-06E1-5F43-8BAD-D1F706AA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5AA2-0155-6ECC-3D98-5A5A352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86AF-0BF2-5A0B-4346-E783785D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75E55-E764-CE05-E407-17FB4D20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CE0-7D55-C5E5-6A4A-16F73A43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355C-8171-E1FB-1173-FFB96C9A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1372-1328-DBE9-3FE3-10850388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48A76-E979-B214-1F5C-7943A742C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7F6A-9F91-3B64-DC39-A45C35AC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7E5B-6861-C86A-0473-6BC9A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0622-5F7A-3C26-9C3B-4F149CE2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B2D4-7243-5927-12FF-3438863F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40B6-4E2E-4F77-26C3-1B8C4B0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1E18-DAD1-1253-DA11-F9022673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829-ABF8-6B7F-1889-03EBF67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9BC6-9C7E-BF8C-EC50-3AC2408D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9C7A-674B-3F1E-2A34-9D53FCC5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3A8E-C339-5D3C-6EE8-E8EE99CF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70F0-E5FC-4BC7-408A-71018F92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AB5C-C93D-8082-B8F5-1FA55D28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0633-69D1-CFB0-6BDC-C6774DA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33A0-42D1-8E9F-4AA6-C4EF365A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48D-C07C-29E3-4AED-CE3A22C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170D-7211-D9BA-0B82-0441082F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6B2A-75E9-E1BD-233B-A08E22CB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B678-0660-2348-652F-80C54EF0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90A72-CC9E-4D6D-441B-C329BE0E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4382-FDF8-0BB6-FF26-969950E2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14B9-BEC2-998D-21E2-1BE12DAB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7323-A583-50A8-C1DF-600CE7A8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2A13-B8E6-2729-A187-D4A40A86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6DA4A-5438-7F6E-32A6-CE4D1033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D4B42-F26B-91AA-D977-F4C3FBE27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3D4FB-E9A4-29BB-8AE8-B6EBB5B6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89A3A-A5B1-D25C-DCBB-EFBA5623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B25BB-FC4C-ADDF-9E74-C4D3E49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B02-BE14-0835-8D46-33DDAB4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324A1-853F-5ADD-DDDF-EC72ACF1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CA1C8-5BE1-5720-62E0-56912D5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D032-3D40-8E57-B72D-24497848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61EB-A08C-0AB8-E109-51942537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F6C56-E8D5-07F4-BF23-002B949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DAEE1-1C5C-95F3-3625-57CF36A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1DA9-F5F6-D8DF-348D-7DEE296C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3C8D-4AE6-9EC8-FA08-39828B79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915AC-AF2F-FD60-5D88-BF8CAFBE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AB4E-88F6-D573-1ED4-2D07127E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DC77-76B1-7CCE-EA02-0D20B125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4470-224B-D528-607E-66A3BAF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92A-8FAA-470B-6EAE-86EC5340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2D1FA-484E-A1BF-5AC7-B32C8C3C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8FAC-E121-F5EC-ED7E-C989B37F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E88A-1C96-859C-C3C7-DFC89F23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713D-C8CE-F7CC-2466-80D249A9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6C213-E6B5-40DA-2339-EC02DF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82680-7250-BD15-60A4-314A86DC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76A9-71BA-C7D2-F9F9-48CB19D7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2150-1A23-4F3E-547A-AE00396D1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4229-EA58-8D6F-10EB-76A24BBBA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1DF8-72A2-82E8-0D3B-0D5B59D9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19969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User Interface Design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Requirements Gathering - Stack Overflow">
            <a:extLst>
              <a:ext uri="{FF2B5EF4-FFF2-40B4-BE49-F238E27FC236}">
                <a16:creationId xmlns:a16="http://schemas.microsoft.com/office/drawing/2014/main" id="{48FBCC84-9D1A-CE06-F665-A6B1F823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8" y="1422568"/>
            <a:ext cx="7218527" cy="5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2A43-544F-C9E2-4092-C47FF27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9384-8767-43C7-AC51-3A68862C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C7-098E-D800-BB48-2201FB8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CF96-E52C-1559-E2A3-5E3CD45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pPr lvl="1"/>
            <a:r>
              <a:rPr lang="en-US" dirty="0"/>
              <a:t>Anyone encountered this in class before? </a:t>
            </a:r>
          </a:p>
          <a:p>
            <a:pPr lvl="1"/>
            <a:r>
              <a:rPr lang="en-US" dirty="0"/>
              <a:t>Can you describe it? </a:t>
            </a:r>
          </a:p>
          <a:p>
            <a:r>
              <a:rPr lang="en-US" dirty="0"/>
              <a:t>Is this a good model for user-centered design? 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D16F7CB-13AD-086A-D6FB-842E6BE5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2" y="1825625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C7-098E-D800-BB48-2201FB8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CF96-E52C-1559-E2A3-5E3CD45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pPr lvl="1"/>
            <a:r>
              <a:rPr lang="en-US" dirty="0"/>
              <a:t>Anyone encountered this in class before? </a:t>
            </a:r>
          </a:p>
          <a:p>
            <a:pPr lvl="1"/>
            <a:r>
              <a:rPr lang="en-US" dirty="0"/>
              <a:t>Can you describe it? </a:t>
            </a:r>
          </a:p>
          <a:p>
            <a:r>
              <a:rPr lang="en-US" dirty="0"/>
              <a:t>Is this a good model for user-centered design?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is the user?  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D16F7CB-13AD-086A-D6FB-842E6BE5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2" y="1825625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0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D63-A70B-5F7B-F60E-6CBA7A79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user engagement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6844-7E06-CC71-DBD7-2E541DCD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only included in the first step: capturing requirements and the last step- acceptance and release</a:t>
            </a:r>
          </a:p>
          <a:p>
            <a:r>
              <a:rPr lang="en-US" dirty="0"/>
              <a:t>You can go back up the waterfall</a:t>
            </a:r>
          </a:p>
          <a:p>
            <a:pPr lvl="1"/>
            <a:r>
              <a:rPr lang="en-US" dirty="0"/>
              <a:t>But integrating user feedback in not considered at all stages</a:t>
            </a:r>
          </a:p>
          <a:p>
            <a:r>
              <a:rPr lang="en-US" dirty="0"/>
              <a:t>What can go wrong? </a:t>
            </a:r>
          </a:p>
          <a:p>
            <a:pPr lvl="1"/>
            <a:r>
              <a:rPr lang="en-US" dirty="0"/>
              <a:t>Don’t find out until the end if user’s like it</a:t>
            </a:r>
          </a:p>
          <a:p>
            <a:pPr lvl="1"/>
            <a:r>
              <a:rPr lang="en-US" dirty="0"/>
              <a:t>Then you are too far along to make many changes</a:t>
            </a:r>
          </a:p>
          <a:p>
            <a:pPr lvl="1"/>
            <a:r>
              <a:rPr lang="en-US" dirty="0"/>
              <a:t>Or have to throw out well written code, because it isn’t useful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41B7C56-F62D-2445-DB84-93DAB01C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51" y="2320131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4BDF88C-CA95-FBB9-6325-FB6B182D6D3F}"/>
              </a:ext>
            </a:extLst>
          </p:cNvPr>
          <p:cNvSpPr/>
          <p:nvPr/>
        </p:nvSpPr>
        <p:spPr>
          <a:xfrm rot="9321608">
            <a:off x="6726622" y="2007911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496A8D2-8A20-9926-C034-0996808AD9C0}"/>
              </a:ext>
            </a:extLst>
          </p:cNvPr>
          <p:cNvSpPr/>
          <p:nvPr/>
        </p:nvSpPr>
        <p:spPr>
          <a:xfrm rot="9321608">
            <a:off x="10382707" y="4504118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9CE-DE61-BAEE-96D2-E089229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Hence, User-Centered Design is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6F-522D-9EFC-6857-E82A3210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lang="en-US" dirty="0"/>
              <a:t>Iterative design</a:t>
            </a:r>
          </a:p>
          <a:p>
            <a:r>
              <a:rPr lang="en-US" dirty="0"/>
              <a:t>Early focus on users and tasks</a:t>
            </a:r>
          </a:p>
          <a:p>
            <a:r>
              <a:rPr lang="en-US" dirty="0"/>
              <a:t>Constant evaluation to inform new design choices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2F835CB3-D636-B368-7F12-5E28B84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68" y="2256106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8A88-6AF7-85CF-BE0A-F774E0C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low fidelity, low cost</a:t>
            </a:r>
            <a:br>
              <a:rPr lang="en-US" dirty="0"/>
            </a:br>
            <a:r>
              <a:rPr lang="en-US" dirty="0"/>
              <a:t>to the real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A1B4-7ECE-2F8A-D8A5-6A39BA4F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34599" cy="48169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Early investment in design iterations</a:t>
            </a:r>
          </a:p>
          <a:p>
            <a:r>
              <a:rPr lang="en-US" dirty="0"/>
              <a:t>Early iterations are done in inexpensive forms, as you the design becomes clear, begin to ‘firm up’ the designs and implement them well</a:t>
            </a:r>
          </a:p>
          <a:p>
            <a:r>
              <a:rPr lang="en-US" dirty="0"/>
              <a:t>As you go outward in this figure, also increasing fidelity or accuracy</a:t>
            </a:r>
          </a:p>
          <a:p>
            <a:pPr lvl="1"/>
            <a:r>
              <a:rPr lang="en-US" dirty="0"/>
              <a:t>Example- early implementation step is a paper sketch, then a mock-up, then a lightweight prototype</a:t>
            </a:r>
          </a:p>
          <a:p>
            <a:pPr lvl="1"/>
            <a:r>
              <a:rPr lang="en-US" dirty="0"/>
              <a:t>Evaluations are done on inexpensive versions, still gain insight</a:t>
            </a:r>
          </a:p>
        </p:txBody>
      </p:sp>
      <p:pic>
        <p:nvPicPr>
          <p:cNvPr id="5" name="Picture 2" descr="https://lh6.googleusercontent.com/7391VOLqwSll8Qt8acLicIIzwAaaNXt3wFE6aG_NqeDlq7Tpxzv3tpOJxlTObfW-tZ2Qf04d62FyFvDnnlXjhG8CyTkdlzOIWI09scyeyTDMm0vsdgMtUCy5C7NZHetpTEJq6zxD">
            <a:extLst>
              <a:ext uri="{FF2B5EF4-FFF2-40B4-BE49-F238E27FC236}">
                <a16:creationId xmlns:a16="http://schemas.microsoft.com/office/drawing/2014/main" id="{21800638-85AA-8F05-9122-949777FA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40" y="1825625"/>
            <a:ext cx="5943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6">
            <a:extLst>
              <a:ext uri="{FF2B5EF4-FFF2-40B4-BE49-F238E27FC236}">
                <a16:creationId xmlns:a16="http://schemas.microsoft.com/office/drawing/2014/main" id="{2B642BD4-FA5B-D4BF-3C73-01A6D11F0937}"/>
              </a:ext>
            </a:extLst>
          </p:cNvPr>
          <p:cNvSpPr/>
          <p:nvPr/>
        </p:nvSpPr>
        <p:spPr>
          <a:xfrm rot="3536482">
            <a:off x="8907937" y="2775282"/>
            <a:ext cx="1920677" cy="376686"/>
          </a:xfrm>
          <a:prstGeom prst="rightArrow">
            <a:avLst>
              <a:gd name="adj1" fmla="val 1834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AB6CF-C38F-0F21-E817-116FAEF1093B}"/>
              </a:ext>
            </a:extLst>
          </p:cNvPr>
          <p:cNvSpPr txBox="1"/>
          <p:nvPr/>
        </p:nvSpPr>
        <p:spPr>
          <a:xfrm>
            <a:off x="9534858" y="1821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5823-5F95-F69F-F8E3-06AB4FF8657C}"/>
              </a:ext>
            </a:extLst>
          </p:cNvPr>
          <p:cNvSpPr txBox="1"/>
          <p:nvPr/>
        </p:nvSpPr>
        <p:spPr>
          <a:xfrm>
            <a:off x="9878617" y="23438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175E-72AA-AFA6-BC39-5C0E48F38A17}"/>
              </a:ext>
            </a:extLst>
          </p:cNvPr>
          <p:cNvSpPr txBox="1"/>
          <p:nvPr/>
        </p:nvSpPr>
        <p:spPr>
          <a:xfrm>
            <a:off x="10181125" y="28526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E62E4-A651-7455-2F3B-596473FE3821}"/>
              </a:ext>
            </a:extLst>
          </p:cNvPr>
          <p:cNvSpPr txBox="1"/>
          <p:nvPr/>
        </p:nvSpPr>
        <p:spPr>
          <a:xfrm>
            <a:off x="10483633" y="33614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$$$$</a:t>
            </a:r>
          </a:p>
        </p:txBody>
      </p:sp>
    </p:spTree>
    <p:extLst>
      <p:ext uri="{BB962C8B-B14F-4D97-AF65-F5344CB8AC3E}">
        <p14:creationId xmlns:p14="http://schemas.microsoft.com/office/powerpoint/2010/main" val="21875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E4EC-F3C9-F260-4890-9DF2BD35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Early design iterations: pen and paper</a:t>
            </a:r>
          </a:p>
        </p:txBody>
      </p:sp>
      <p:pic>
        <p:nvPicPr>
          <p:cNvPr id="4" name="Picture 2" descr="https://lh5.googleusercontent.com/xuuPF0wq_wLE_EHmrQVLL4IBqiKmsEauAoJ6S0_4XPTn52GYo5T9NPLDw7xDDRhC3VgpJP9Yr8sQNfiwPDoyYpwY5T3hz_l5uw8HYowrVxKlNZuhgfBVkFyZXob0lwKSTBohlCV8">
            <a:extLst>
              <a:ext uri="{FF2B5EF4-FFF2-40B4-BE49-F238E27FC236}">
                <a16:creationId xmlns:a16="http://schemas.microsoft.com/office/drawing/2014/main" id="{36483E54-865D-D162-F949-182547F7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41" y="365125"/>
            <a:ext cx="50196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3215-41D4-7786-A934-2BA48C4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prototyping: sketches </a:t>
            </a:r>
          </a:p>
        </p:txBody>
      </p:sp>
      <p:pic>
        <p:nvPicPr>
          <p:cNvPr id="5" name="Picture 2" descr="https://lh5.googleusercontent.com/xuuPF0wq_wLE_EHmrQVLL4IBqiKmsEauAoJ6S0_4XPTn52GYo5T9NPLDw7xDDRhC3VgpJP9Yr8sQNfiwPDoyYpwY5T3hz_l5uw8HYowrVxKlNZuhgfBVkFyZXob0lwKSTBohlCV8">
            <a:extLst>
              <a:ext uri="{FF2B5EF4-FFF2-40B4-BE49-F238E27FC236}">
                <a16:creationId xmlns:a16="http://schemas.microsoft.com/office/drawing/2014/main" id="{93CCFDD8-4236-E157-B1E8-C72BB111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102"/>
            <a:ext cx="3890045" cy="466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6.googleusercontent.com/1o33JLkXKr-glKzBdwQuJ-9uLqQz5XD_ktcc3NbfgvvmxtdQcbLVFE_eiK2TtK_kWq_i3h8-HFxNcIj-qXy2dU9zBzpL-wVK2GBzkdI2VMgXmDQ_PUDBFvFJ0oRfTJE8ORk5IPgm">
            <a:extLst>
              <a:ext uri="{FF2B5EF4-FFF2-40B4-BE49-F238E27FC236}">
                <a16:creationId xmlns:a16="http://schemas.microsoft.com/office/drawing/2014/main" id="{21614583-CF68-5488-D0C8-B304F459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01" y="1961483"/>
            <a:ext cx="4022387" cy="25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1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025-2567-62E9-BA23-DFC379B9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B278-B0EE-F1A9-4A20-4A6FC7F9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3386" cy="4351338"/>
          </a:xfrm>
        </p:spPr>
        <p:txBody>
          <a:bodyPr/>
          <a:lstStyle/>
          <a:p>
            <a:r>
              <a:rPr lang="en-US" dirty="0"/>
              <a:t>Paper prototypes</a:t>
            </a:r>
          </a:p>
        </p:txBody>
      </p:sp>
      <p:pic>
        <p:nvPicPr>
          <p:cNvPr id="4" name="Picture 2" descr="https://lh6.googleusercontent.com/OiMnOlxdgnAfJ0raoxJEyzru7VabXPxoUkDJjzAoQtQOQHQhu-sYj2xV0MliaXq-qfxw0IOmpWqzpEmwD4rEkAQHZryRrCoAmk-Ihh6v4d94z9p9LwNYspXd3w1RBRCIpbKZuTd1">
            <a:extLst>
              <a:ext uri="{FF2B5EF4-FFF2-40B4-BE49-F238E27FC236}">
                <a16:creationId xmlns:a16="http://schemas.microsoft.com/office/drawing/2014/main" id="{B011BEEF-013C-6CDD-6F25-B90D52A4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6" y="1671560"/>
            <a:ext cx="5101519" cy="34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4.googleusercontent.com/eSc5bknegZmHTXYswgEM2XODe1GfPB6AWlbrIVmvy3uBM3Pl8DrwK8SsMRzpAa_ZzSsjPINKenK6gvfVCEoXD1qenuXpZIvXHkqYxWebWyO5I5KaNr7wtWRg6wveZfEMzcYKAXPc">
            <a:extLst>
              <a:ext uri="{FF2B5EF4-FFF2-40B4-BE49-F238E27FC236}">
                <a16:creationId xmlns:a16="http://schemas.microsoft.com/office/drawing/2014/main" id="{9B48D85C-5960-CA3A-2F9D-CD7184A6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766" y="3397646"/>
            <a:ext cx="5101519" cy="33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9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2372-42DD-22F8-6535-876CBEC3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prototyping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5319-D131-DDB3-7D1B-84A1EF40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8490" cy="4351338"/>
          </a:xfrm>
        </p:spPr>
        <p:txBody>
          <a:bodyPr/>
          <a:lstStyle/>
          <a:p>
            <a:r>
              <a:rPr lang="en-US" dirty="0"/>
              <a:t>Computer mock-ups </a:t>
            </a:r>
          </a:p>
        </p:txBody>
      </p:sp>
      <p:pic>
        <p:nvPicPr>
          <p:cNvPr id="4" name="Picture 2" descr="https://lh4.googleusercontent.com/4nU23_nFZkTXtnU1fFCsrtoSVLJws_norQ3ilGxkQSLOUS5PD-li1AJK9Mska8fdAsEOt-UKKB4WkWHfwefnTGv4nKMY3TIijPsChkz0v1KpecKTZGqc5AkD3oqWDUpfD8_wx0db">
            <a:extLst>
              <a:ext uri="{FF2B5EF4-FFF2-40B4-BE49-F238E27FC236}">
                <a16:creationId xmlns:a16="http://schemas.microsoft.com/office/drawing/2014/main" id="{E453A131-6ABA-4109-B6E6-0542E77F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66" y="1078375"/>
            <a:ext cx="3341636" cy="200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6.googleusercontent.com/dTdd1RdsM0V2sPlhSD8Q8df1xzIRRZJwVHe64ZitCPAbpvYuMW8I2SYfYy-ji5X0MKX5rKyq-_VYDnMl3YSdy3FrCVHD4waSC-RxKo0VtoPQ1EXDkVN4GvxhgOw0rcoueKv2V9yM">
            <a:extLst>
              <a:ext uri="{FF2B5EF4-FFF2-40B4-BE49-F238E27FC236}">
                <a16:creationId xmlns:a16="http://schemas.microsoft.com/office/drawing/2014/main" id="{0011CECB-CDD6-63BC-ECE3-34B1E6C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61" y="3286029"/>
            <a:ext cx="3742498" cy="32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Friday Sept 2 (Day 6)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Continue interviews (10 minutes)</a:t>
            </a:r>
          </a:p>
          <a:p>
            <a:pPr lvl="1"/>
            <a:r>
              <a:rPr lang="en-US" dirty="0"/>
              <a:t>Presentation and reflection (10 minutes)</a:t>
            </a:r>
          </a:p>
          <a:p>
            <a:pPr lvl="1"/>
            <a:r>
              <a:rPr lang="en-US" dirty="0"/>
              <a:t>Revise your project design goals and requirements in your teams, based on interviews (10 minutes)  </a:t>
            </a:r>
          </a:p>
          <a:p>
            <a:pPr lvl="1"/>
            <a:r>
              <a:rPr lang="en-US" dirty="0"/>
              <a:t>Present what changed (10 minutes)</a:t>
            </a:r>
          </a:p>
          <a:p>
            <a:pPr lvl="1"/>
            <a:r>
              <a:rPr lang="en-US" dirty="0"/>
              <a:t>If time, user centered design, leading into sketching next week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8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D567-0590-274E-E347-48457BA8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early prototyping?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385A-1687-6DDB-135E-57E4BD7E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cheap</a:t>
            </a:r>
          </a:p>
          <a:p>
            <a:r>
              <a:rPr lang="en-US" dirty="0"/>
              <a:t>It is quick</a:t>
            </a:r>
          </a:p>
          <a:p>
            <a:r>
              <a:rPr lang="en-US" dirty="0"/>
              <a:t>You can still test it!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Note- may not be easy… but we will practice</a:t>
            </a:r>
          </a:p>
        </p:txBody>
      </p:sp>
    </p:spTree>
    <p:extLst>
      <p:ext uri="{BB962C8B-B14F-4D97-AF65-F5344CB8AC3E}">
        <p14:creationId xmlns:p14="http://schemas.microsoft.com/office/powerpoint/2010/main" val="276427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0F5-C7E8-E0ED-F879-97CD7C8A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250988"/>
            <a:ext cx="4511566" cy="1325563"/>
          </a:xfrm>
        </p:spPr>
        <p:txBody>
          <a:bodyPr/>
          <a:lstStyle/>
          <a:p>
            <a:r>
              <a:rPr lang="en-US" dirty="0"/>
              <a:t>Iterate, iterate, iterate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339D-EADF-EFD8-F26A-3E4FC1D3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634"/>
            <a:ext cx="10996448" cy="3422378"/>
          </a:xfrm>
        </p:spPr>
        <p:txBody>
          <a:bodyPr>
            <a:normAutofit/>
          </a:bodyPr>
          <a:lstStyle/>
          <a:p>
            <a:r>
              <a:rPr lang="en-US" dirty="0"/>
              <a:t>Early iterations use cheap prototypes</a:t>
            </a:r>
          </a:p>
          <a:p>
            <a:pPr lvl="1"/>
            <a:r>
              <a:rPr lang="en-US" b="1" dirty="0"/>
              <a:t>Parallel design </a:t>
            </a:r>
            <a:r>
              <a:rPr lang="en-US" dirty="0"/>
              <a:t>is feasible: build &amp; test multiple prototypes to explore design alternatives</a:t>
            </a:r>
          </a:p>
          <a:p>
            <a:r>
              <a:rPr lang="en-US" dirty="0"/>
              <a:t>Use richer implementations in later iterations, after UI risk has been mitigated</a:t>
            </a:r>
          </a:p>
          <a:p>
            <a:r>
              <a:rPr lang="en-US" dirty="0"/>
              <a:t>More iterations generally mean better UI</a:t>
            </a:r>
          </a:p>
          <a:p>
            <a:r>
              <a:rPr lang="en-US" dirty="0"/>
              <a:t>Only mature iterations are seen by the world (</a:t>
            </a:r>
            <a:r>
              <a:rPr lang="en-US" dirty="0" err="1"/>
              <a:t>a.k.a</a:t>
            </a:r>
            <a:r>
              <a:rPr lang="en-US" dirty="0"/>
              <a:t> users)</a:t>
            </a:r>
          </a:p>
        </p:txBody>
      </p:sp>
      <p:pic>
        <p:nvPicPr>
          <p:cNvPr id="4" name="Picture 2" descr="Image result for parallel design">
            <a:extLst>
              <a:ext uri="{FF2B5EF4-FFF2-40B4-BE49-F238E27FC236}">
                <a16:creationId xmlns:a16="http://schemas.microsoft.com/office/drawing/2014/main" id="{99ABFBA4-C54A-C22A-664E-F656F666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06" y="184439"/>
            <a:ext cx="6972580" cy="30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6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7E67-52C7-0983-87CA-52C20E4C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we have some design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E5FF-8D6E-015B-9172-5E4CF48D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start exploring alternative approaches?</a:t>
            </a:r>
          </a:p>
          <a:p>
            <a:r>
              <a:rPr lang="en-US" dirty="0"/>
              <a:t>SKETCHING!  </a:t>
            </a:r>
          </a:p>
        </p:txBody>
      </p:sp>
    </p:spTree>
    <p:extLst>
      <p:ext uri="{BB962C8B-B14F-4D97-AF65-F5344CB8AC3E}">
        <p14:creationId xmlns:p14="http://schemas.microsoft.com/office/powerpoint/2010/main" val="16847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FB2A-313A-0E9B-201E-BBC5C1B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0C85-8EAF-9A47-5380-1C080A0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is Labor day- have a nice day off!</a:t>
            </a:r>
          </a:p>
          <a:p>
            <a:r>
              <a:rPr lang="en-US" dirty="0"/>
              <a:t>Next week: sketching week</a:t>
            </a:r>
          </a:p>
          <a:p>
            <a:r>
              <a:rPr lang="en-US" dirty="0"/>
              <a:t>Then: 2 technical weeks</a:t>
            </a:r>
          </a:p>
          <a:p>
            <a:r>
              <a:rPr lang="en-US" dirty="0"/>
              <a:t>Project 1: I’ll post next week</a:t>
            </a:r>
          </a:p>
          <a:p>
            <a:pPr lvl="1"/>
            <a:r>
              <a:rPr lang="en-US" dirty="0"/>
              <a:t>Please put all your notes and what you learn from interviews in the Google doc, so I can reference them in designing the project </a:t>
            </a:r>
          </a:p>
          <a:p>
            <a:r>
              <a:rPr lang="en-US" dirty="0"/>
              <a:t>There will also be a sketching practice assignment based on in-class work next week. </a:t>
            </a:r>
          </a:p>
        </p:txBody>
      </p:sp>
    </p:spTree>
    <p:extLst>
      <p:ext uri="{BB962C8B-B14F-4D97-AF65-F5344CB8AC3E}">
        <p14:creationId xmlns:p14="http://schemas.microsoft.com/office/powerpoint/2010/main" val="409966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9CE-DE61-BAEE-96D2-E089229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Hence, User-Centered Design is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6F-522D-9EFC-6857-E82A3210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lang="en-US" dirty="0"/>
              <a:t>Iterative design</a:t>
            </a:r>
          </a:p>
          <a:p>
            <a:r>
              <a:rPr lang="en-US" dirty="0"/>
              <a:t>Early focus on users and tasks</a:t>
            </a:r>
          </a:p>
          <a:p>
            <a:r>
              <a:rPr lang="en-US" dirty="0"/>
              <a:t>Constant evaluation to inform new design choices</a:t>
            </a:r>
          </a:p>
          <a:p>
            <a:endParaRPr lang="en-US" dirty="0"/>
          </a:p>
          <a:p>
            <a:r>
              <a:rPr lang="en-US" dirty="0"/>
              <a:t>We will get into this but first…. 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2F835CB3-D636-B368-7F12-5E28B84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68" y="2256106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05C-8C46-24B0-D35B-952D2F6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enter the cycle?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720D-2D6D-59CA-B8FB-22B4D144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5667" cy="4351338"/>
          </a:xfrm>
        </p:spPr>
        <p:txBody>
          <a:bodyPr/>
          <a:lstStyle/>
          <a:p>
            <a:r>
              <a:rPr lang="en-US" dirty="0"/>
              <a:t>Needs finding, understanding out users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94CB0A66-A20D-4829-2BCE-D750DFCF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12" y="2131929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2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EAB8-C9AD-E29D-F962-C398B4E7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finding: User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50AD-5F29-801E-A9E0-F79194EB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learn something new</a:t>
            </a:r>
          </a:p>
          <a:p>
            <a:pPr lvl="1"/>
            <a:r>
              <a:rPr lang="en-US" dirty="0"/>
              <a:t>be open to changing your ideas and plans</a:t>
            </a:r>
          </a:p>
          <a:p>
            <a:pPr lvl="1"/>
            <a:r>
              <a:rPr lang="en-US" dirty="0"/>
              <a:t>develop a specific list of needs, that you will use to ideate - creating lots of alternate solutions to the problems you identify or the user’s needs 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Word questions in ways that are open, non-judgmental, not leading to a particular solution, but that will help you learn something</a:t>
            </a:r>
          </a:p>
        </p:txBody>
      </p:sp>
    </p:spTree>
    <p:extLst>
      <p:ext uri="{BB962C8B-B14F-4D97-AF65-F5344CB8AC3E}">
        <p14:creationId xmlns:p14="http://schemas.microsoft.com/office/powerpoint/2010/main" val="293393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D1A3-A4BE-CAE2-4F29-D10C6C12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Continue interviews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98F4-E91B-DC86-DBEA-DC368D01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51C-10CD-AEBA-1D4D-2DFEA887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Presentation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B8FB-6760-2438-9763-768CC81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 </a:t>
            </a:r>
          </a:p>
          <a:p>
            <a:r>
              <a:rPr lang="en-US" dirty="0"/>
              <a:t>What was difficult?</a:t>
            </a:r>
          </a:p>
          <a:p>
            <a:r>
              <a:rPr lang="en-US" dirty="0"/>
              <a:t>Did you learn something?</a:t>
            </a:r>
          </a:p>
          <a:p>
            <a:r>
              <a:rPr lang="en-US" dirty="0"/>
              <a:t>What would you do differently if doing this interview again? </a:t>
            </a:r>
          </a:p>
        </p:txBody>
      </p:sp>
    </p:spTree>
    <p:extLst>
      <p:ext uri="{BB962C8B-B14F-4D97-AF65-F5344CB8AC3E}">
        <p14:creationId xmlns:p14="http://schemas.microsoft.com/office/powerpoint/2010/main" val="121115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7BEA-D666-6DE4-089E-0D63465C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Reconvene groups, and use the interviews to refine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A3C9-EF17-6514-B7D8-87A179C5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doc: refined design requirements- posted on Discord</a:t>
            </a:r>
          </a:p>
          <a:p>
            <a:r>
              <a:rPr lang="en-US" dirty="0"/>
              <a:t>Refine your design requirements:</a:t>
            </a:r>
          </a:p>
          <a:p>
            <a:pPr lvl="1"/>
            <a:r>
              <a:rPr lang="en-US" dirty="0"/>
              <a:t>Record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needs and problems and goals </a:t>
            </a:r>
            <a:r>
              <a:rPr lang="en-US" dirty="0"/>
              <a:t>you captured from your interviews</a:t>
            </a:r>
          </a:p>
          <a:p>
            <a:pPr lvl="1"/>
            <a:r>
              <a:rPr lang="en-US" dirty="0"/>
              <a:t>Look back over the initial brainstorming and think about what needs you were addressing in your initial ideas, incorporate them</a:t>
            </a:r>
          </a:p>
          <a:p>
            <a:pPr lvl="1"/>
            <a:r>
              <a:rPr lang="en-US" dirty="0"/>
              <a:t>Create a list from these needs that will help us do design alternatives next week </a:t>
            </a:r>
          </a:p>
          <a:p>
            <a:pPr lvl="2"/>
            <a:r>
              <a:rPr lang="en-US" dirty="0"/>
              <a:t>Specific + problem focused, rather than solution focused</a:t>
            </a:r>
          </a:p>
          <a:p>
            <a:pPr lvl="3"/>
            <a:r>
              <a:rPr lang="en-US" i="1" dirty="0"/>
              <a:t>The user wants to be able to understand …. </a:t>
            </a:r>
          </a:p>
          <a:p>
            <a:pPr lvl="3"/>
            <a:r>
              <a:rPr lang="en-US" i="1" dirty="0"/>
              <a:t>The user has trouble with …. </a:t>
            </a:r>
          </a:p>
          <a:p>
            <a:pPr lvl="3"/>
            <a:r>
              <a:rPr lang="en-US" i="1" dirty="0"/>
              <a:t>The user should be able to ….  </a:t>
            </a:r>
          </a:p>
          <a:p>
            <a:pPr lvl="2"/>
            <a:r>
              <a:rPr lang="en-US" dirty="0"/>
              <a:t>Ok to note disagreements- </a:t>
            </a:r>
            <a:r>
              <a:rPr lang="en-US" i="1" dirty="0"/>
              <a:t>some users want to be able to …. Others want …. 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Words>1044</Words>
  <Application>Microsoft Macintosh PowerPoint</Application>
  <PresentationFormat>Widescreen</PresentationFormat>
  <Paragraphs>121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User Interface Design  </vt:lpstr>
      <vt:lpstr>UI Design: Friday Sept 2 (Day 6) </vt:lpstr>
      <vt:lpstr>Announcements / Course logistics</vt:lpstr>
      <vt:lpstr>Hence, User-Centered Design is iterative</vt:lpstr>
      <vt:lpstr>How do we enter the cycle?  </vt:lpstr>
      <vt:lpstr>Needs finding: User Interviews</vt:lpstr>
      <vt:lpstr>1. Continue interviews from last time</vt:lpstr>
      <vt:lpstr>2. Presentation and reflection</vt:lpstr>
      <vt:lpstr>3. Reconvene groups, and use the interviews to refine design requirements</vt:lpstr>
      <vt:lpstr>4. Present</vt:lpstr>
      <vt:lpstr>Traditional software development process</vt:lpstr>
      <vt:lpstr>Traditional software development process</vt:lpstr>
      <vt:lpstr>Not enough user engagement in the process</vt:lpstr>
      <vt:lpstr>Hence, User-Centered Design is iterative</vt:lpstr>
      <vt:lpstr>From low fidelity, low cost to the real thing</vt:lpstr>
      <vt:lpstr>Early design iterations: pen and paper</vt:lpstr>
      <vt:lpstr>Early prototyping: sketches </vt:lpstr>
      <vt:lpstr>Early prototyping</vt:lpstr>
      <vt:lpstr>Early prototyping </vt:lpstr>
      <vt:lpstr>Why early prototyping?</vt:lpstr>
      <vt:lpstr>Iterate, iterate, iterate </vt:lpstr>
      <vt:lpstr>So, we have some design goals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114</cp:revision>
  <dcterms:created xsi:type="dcterms:W3CDTF">2022-01-10T03:51:18Z</dcterms:created>
  <dcterms:modified xsi:type="dcterms:W3CDTF">2022-09-05T22:37:24Z</dcterms:modified>
</cp:coreProperties>
</file>