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2"/>
  </p:notesMasterIdLst>
  <p:sldIdLst>
    <p:sldId id="257" r:id="rId2"/>
    <p:sldId id="616" r:id="rId3"/>
    <p:sldId id="617" r:id="rId4"/>
    <p:sldId id="618" r:id="rId5"/>
    <p:sldId id="620" r:id="rId6"/>
    <p:sldId id="619" r:id="rId7"/>
    <p:sldId id="622" r:id="rId8"/>
    <p:sldId id="621" r:id="rId9"/>
    <p:sldId id="623" r:id="rId10"/>
    <p:sldId id="624" r:id="rId11"/>
    <p:sldId id="625" r:id="rId12"/>
    <p:sldId id="626" r:id="rId13"/>
    <p:sldId id="627" r:id="rId14"/>
    <p:sldId id="628" r:id="rId15"/>
    <p:sldId id="629" r:id="rId16"/>
    <p:sldId id="632" r:id="rId17"/>
    <p:sldId id="637" r:id="rId18"/>
    <p:sldId id="635" r:id="rId19"/>
    <p:sldId id="634" r:id="rId20"/>
    <p:sldId id="64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F50D29A-582B-7A4C-9027-24A3EB20882B}">
          <p14:sldIdLst>
            <p14:sldId id="257"/>
            <p14:sldId id="616"/>
            <p14:sldId id="617"/>
            <p14:sldId id="618"/>
            <p14:sldId id="620"/>
            <p14:sldId id="619"/>
            <p14:sldId id="622"/>
            <p14:sldId id="621"/>
            <p14:sldId id="623"/>
            <p14:sldId id="624"/>
            <p14:sldId id="625"/>
            <p14:sldId id="626"/>
            <p14:sldId id="627"/>
            <p14:sldId id="628"/>
            <p14:sldId id="629"/>
            <p14:sldId id="632"/>
            <p14:sldId id="637"/>
            <p14:sldId id="635"/>
            <p14:sldId id="634"/>
            <p14:sldId id="642"/>
          </p14:sldIdLst>
        </p14:section>
        <p14:section name="Untitled Section" id="{037B12E3-E472-874F-A030-F055C1C79AD7}">
          <p14:sldIdLst/>
        </p14:section>
        <p14:section name="Untitled Section" id="{756E9A1E-166D-CB4D-9CF8-96C540E51F30}">
          <p14:sldIdLst/>
        </p14:section>
        <p14:section name="Untitled Section" id="{B205E9C6-735E-A440-99EE-C596C2CFF5F9}">
          <p14:sldIdLst/>
        </p14:section>
        <p14:section name="Untitled Section" id="{265C87F2-A2AA-2846-A58C-77D48B7432E2}">
          <p14:sldIdLst/>
        </p14:section>
        <p14:section name="Untitled Section" id="{75CE9EC1-EEEC-474A-945B-A865FEA4F2BA}">
          <p14:sldIdLst/>
        </p14:section>
        <p14:section name="Untitled Section" id="{1B7062EA-2FA3-F747-8C8D-8B6A7313F7F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8"/>
    <p:restoredTop sz="94890"/>
  </p:normalViewPr>
  <p:slideViewPr>
    <p:cSldViewPr snapToGrid="0" snapToObjects="1">
      <p:cViewPr varScale="1">
        <p:scale>
          <a:sx n="143" d="100"/>
          <a:sy n="143" d="100"/>
        </p:scale>
        <p:origin x="136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D0D6C-137D-024A-9792-1378B1392CBD}" type="datetimeFigureOut">
              <a:rPr lang="en-US" smtClean="0"/>
              <a:t>9/19/22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BCFF83-FE40-E34E-9A43-68AFB1B45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04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 welcome to engineering visual interfaces for data science.  I'm Dr </a:t>
            </a:r>
            <a:r>
              <a:rPr lang="en-US" dirty="0" err="1"/>
              <a:t>Aurisano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Thanks for finding the class on Zoom.  Hopefully we will be in person again soon.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If anyone out there is comfortable turning on their cameras, that is lovely- then I feel like I am talking to students, rather than to myself.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Here’s our plan for today: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I’m going to introduce myself, so you know a bit about me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Then we are going to get to know each other, in Zoom breakout rooms.  This will give us a chance to make sure that Zoom breakout rooms work, and we all know how to access them.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Then, I am going to walk through the structure, and plan for the course.  I want to make sure everyone knows how the course will work, and what to expect, and also a bit about why the course is designed this way.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Then I am going to introduce the class, and what the class is about.  Since this is a new class, and one of just a few classes in human centered computing here at UC, I wanted to give an overview of the topic.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Then I have an introductory activity, which we will do in breakout rooms, and which I think will help motivate the discussion on Wednesday, and getting into the meat of the class.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CFF83-FE40-E34E-9A43-68AFB1B451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824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CFF83-FE40-E34E-9A43-68AFB1B451E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3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45227-AC26-6156-9327-4B8CF764B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79453C-E905-C620-DB22-85485A1D5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A0D23-C41C-6B9D-B135-60A4F314E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7F713-5362-E6D7-ECA0-A523F16C6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55764-E979-A50C-BC93-1350A1A3F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55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2B78D-4722-D24E-8634-0DE6B5B50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9A92EF-2242-B158-DFCD-6E729D466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94649-B18E-6DC6-A36E-364E483A4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190F8-C743-3F12-76FD-62B2F940D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0F79D-D9D2-BCF6-DCF6-002CAF650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26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04683A-9237-8B81-8469-FBF06E2A07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E57CA8-58B7-C33D-86CE-1ECFDF941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B0AA4-9DDF-0ED3-2DFE-EE5274F3D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D632C-4E50-6F1C-E08B-3F53EF895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9F91E-5C61-6152-885F-0266654D0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203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52BCD-93DA-27CC-04FB-070922C97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D26F4-2C1C-FDCF-6D76-6D09FC1E9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F540D-909B-5FDD-2C07-588961C3D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76D6C-1F55-5F92-27AC-F54B32D3F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08EBC-048B-6C16-A575-8BFB22F13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4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09A32-F079-1A08-D0D6-11C455BD0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0AD90-C4EA-CECC-8285-846ECE692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BCA4C-A553-BEBC-8E92-FBAC45472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FED9B-F80E-7E28-29F4-7E2E2BA27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05450-AB63-A6A8-3230-7D4CF0A15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538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4978F-FA38-8FB6-43F3-C7D39B293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06E2B-B53F-47A5-3EF0-7E71494901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F9897-2A3E-20F6-37E3-FB4ACBFEA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CE6D4C-AB38-1B4D-BDFC-82CB90C87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9/19/22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6EF74-431D-2C1E-9A0F-A832BD79C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B9941-0D8A-9C12-C7E8-5527E7B53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9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CB755-3176-D73F-AFCD-2466D03FE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4BA34-3C48-2959-7E04-E12B350D8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A8BC4-36F4-28AC-690C-896A412CB0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345778-715D-E4F7-F1E3-873CE7F593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8FB985-6237-2F66-AF96-6845C7CDF1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DCDC7E-BB0E-18CA-CB39-6A690CC6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9/19/22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74160B-A30C-4780-C9D8-0A593DEC1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8E8FAA-96F5-2EF7-10A4-52E54245C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00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464BB-808B-A784-F118-FC3FF6B63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A6CBF6-0DE9-9A34-5295-A39CE99E7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9/19/22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FBE69-D62F-4132-0270-6818351C8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A74548-A1EC-97F1-EF3C-78E831C22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449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35FA85-FC80-64D8-47A6-5346BEFFF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9/19/22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814172-D8CA-9EF4-0236-6825931BF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98833-179A-7C1F-165C-1FE3E8797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42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080A5-6214-0EB3-240A-7DC1D54DA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84089-0E74-FA55-E4CC-BDFB2CB16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815B97-02CF-0120-44B0-1310747E5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05A31-DBE4-0C9E-3265-EE2B20656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9/19/22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7729E-37E2-4D6C-B876-68DA8B520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5C4C82-E125-5D52-2195-7A187B544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086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46C78-2E3B-6547-1731-07FCD98AB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6B2814-772B-AA65-FD73-16900DF128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B81FC0-8773-2B53-2D45-41625970D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6ACAB-C0EA-7501-E9E3-94855912F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9/19/22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018BC-D9FA-23B8-EC26-7CF5D9048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9651AD-F7C0-0D68-77C0-D4D1B5F30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19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D4AF26-B451-05D8-92BD-902F72A40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8D439-C06C-B066-9D9A-AF98D287F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D67BE-8989-553A-86F0-CAE432AE4F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856EC-134F-4749-B2EA-ACE3C82AE9BE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4FC08-8954-3101-ECEB-F583FECD08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35C22-7007-1876-258D-E59BB2FBBB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34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E19AC-00D8-134C-A11B-8CA9C53A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interface design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CF59E2-5870-6840-8E6F-913135309460}"/>
              </a:ext>
            </a:extLst>
          </p:cNvPr>
          <p:cNvSpPr txBox="1"/>
          <p:nvPr/>
        </p:nvSpPr>
        <p:spPr>
          <a:xfrm>
            <a:off x="10686361" y="6290631"/>
            <a:ext cx="602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xkcd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385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C53B9-B760-9091-D4EE-E918E4AAB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Procedural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01233-BA2D-231B-B3A0-4A23CF191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programmer can write step-by-step how to reach the desired state</a:t>
            </a:r>
          </a:p>
          <a:p>
            <a:r>
              <a:rPr lang="en-US" dirty="0"/>
              <a:t>There is a thread of control</a:t>
            </a:r>
          </a:p>
          <a:p>
            <a:pPr lvl="1"/>
            <a:r>
              <a:rPr lang="en-US" dirty="0" err="1"/>
              <a:t>Javascript</a:t>
            </a:r>
            <a:r>
              <a:rPr lang="en-US" dirty="0"/>
              <a:t> is an interpreted language, executed by the browser</a:t>
            </a:r>
          </a:p>
          <a:p>
            <a:pPr lvl="1"/>
            <a:r>
              <a:rPr lang="en-US" dirty="0"/>
              <a:t>You can call constructors to create elements</a:t>
            </a:r>
          </a:p>
          <a:p>
            <a:pPr lvl="1"/>
            <a:r>
              <a:rPr lang="en-US" dirty="0"/>
              <a:t>You can set properties of elements</a:t>
            </a:r>
          </a:p>
          <a:p>
            <a:pPr lvl="1"/>
            <a:r>
              <a:rPr lang="en-US" dirty="0"/>
              <a:t>You can build the tree step-by-step creating objects and appending them to other objects as children</a:t>
            </a:r>
          </a:p>
          <a:p>
            <a:r>
              <a:rPr lang="en-US" dirty="0"/>
              <a:t>Aside from the basic page elements- html tag, header and body tag</a:t>
            </a:r>
          </a:p>
          <a:p>
            <a:pPr lvl="1"/>
            <a:r>
              <a:rPr lang="en-US" dirty="0"/>
              <a:t>Anything you create in html and </a:t>
            </a:r>
            <a:r>
              <a:rPr lang="en-US" dirty="0" err="1"/>
              <a:t>css</a:t>
            </a:r>
            <a:r>
              <a:rPr lang="en-US" dirty="0"/>
              <a:t>, you </a:t>
            </a:r>
            <a:r>
              <a:rPr lang="en-US" i="1" dirty="0"/>
              <a:t>could</a:t>
            </a:r>
            <a:r>
              <a:rPr lang="en-US" dirty="0"/>
              <a:t> create with </a:t>
            </a:r>
            <a:r>
              <a:rPr lang="en-US" dirty="0" err="1"/>
              <a:t>javascript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11337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ABB64-C9E4-D357-981B-0FFBA574B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Comparison- procedural vs declarative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16020-9CBC-62CB-AFCA-563FE9321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Declarative is more compact</a:t>
            </a:r>
          </a:p>
          <a:p>
            <a:pPr lvl="1"/>
            <a:r>
              <a:rPr lang="en-US" dirty="0"/>
              <a:t>You lean on the built-in parser, to take your declarations and translate them into the elements on the page</a:t>
            </a:r>
          </a:p>
          <a:p>
            <a:r>
              <a:rPr lang="en-US" dirty="0"/>
              <a:t>Declarative can be hard to debug</a:t>
            </a:r>
          </a:p>
          <a:p>
            <a:pPr lvl="1"/>
            <a:r>
              <a:rPr lang="en-US" dirty="0"/>
              <a:t>No break-points, no console messages</a:t>
            </a:r>
          </a:p>
          <a:p>
            <a:pPr lvl="1"/>
            <a:r>
              <a:rPr lang="en-US" dirty="0"/>
              <a:t>Debugging can be more trial and error</a:t>
            </a:r>
          </a:p>
          <a:p>
            <a:r>
              <a:rPr lang="en-US" dirty="0"/>
              <a:t>Procedural can do more</a:t>
            </a:r>
          </a:p>
          <a:p>
            <a:pPr lvl="1"/>
            <a:r>
              <a:rPr lang="en-US" dirty="0"/>
              <a:t>Processing data</a:t>
            </a:r>
          </a:p>
          <a:p>
            <a:pPr lvl="1"/>
            <a:r>
              <a:rPr lang="en-US" dirty="0"/>
              <a:t>Dynamically update</a:t>
            </a:r>
          </a:p>
        </p:txBody>
      </p:sp>
    </p:spTree>
    <p:extLst>
      <p:ext uri="{BB962C8B-B14F-4D97-AF65-F5344CB8AC3E}">
        <p14:creationId xmlns:p14="http://schemas.microsoft.com/office/powerpoint/2010/main" val="4118085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7EB05-626D-152B-417E-268B5930E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50017-CC3B-6D69-0974-DA8988E6E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 can run on the client side (run on the browser along with your html and </a:t>
            </a:r>
            <a:r>
              <a:rPr lang="en-US" dirty="0" err="1"/>
              <a:t>css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Can also run server side, but we don’t have to worry about that now…. </a:t>
            </a:r>
          </a:p>
          <a:p>
            <a:r>
              <a:rPr lang="en-US" dirty="0"/>
              <a:t>You can access elements in the DOM </a:t>
            </a:r>
          </a:p>
          <a:p>
            <a:pPr lvl="1"/>
            <a:r>
              <a:rPr lang="en-US" dirty="0"/>
              <a:t>create new elements or remove them</a:t>
            </a:r>
          </a:p>
          <a:p>
            <a:pPr lvl="1"/>
            <a:r>
              <a:rPr lang="en-US" dirty="0"/>
              <a:t>change their attributes</a:t>
            </a:r>
          </a:p>
          <a:p>
            <a:r>
              <a:rPr lang="en-US" dirty="0"/>
              <a:t>Also, with </a:t>
            </a:r>
            <a:r>
              <a:rPr lang="en-US" dirty="0" err="1"/>
              <a:t>Javascript</a:t>
            </a:r>
            <a:r>
              <a:rPr lang="en-US" dirty="0"/>
              <a:t> you can capture events- input events, timer events, data loaded events…. </a:t>
            </a:r>
          </a:p>
          <a:p>
            <a:r>
              <a:rPr lang="en-US" dirty="0"/>
              <a:t>Which brings me to the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listener pattern </a:t>
            </a:r>
          </a:p>
        </p:txBody>
      </p:sp>
    </p:spTree>
    <p:extLst>
      <p:ext uri="{BB962C8B-B14F-4D97-AF65-F5344CB8AC3E}">
        <p14:creationId xmlns:p14="http://schemas.microsoft.com/office/powerpoint/2010/main" val="2632856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EF459-E963-52BD-629C-2ACDE5337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ways to capture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6BFCF-BE59-BB57-DBCD-34B044EE6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 the 2 options for creating a visual interface</a:t>
            </a:r>
          </a:p>
          <a:p>
            <a:pPr lvl="1"/>
            <a:r>
              <a:rPr lang="en-US" dirty="0"/>
              <a:t>Let the developer place visual elements freely and manage them </a:t>
            </a:r>
          </a:p>
          <a:p>
            <a:pPr lvl="1"/>
            <a:r>
              <a:rPr lang="en-US" dirty="0"/>
              <a:t>Tree based approach, with parents and children, and layout protocols</a:t>
            </a:r>
          </a:p>
          <a:p>
            <a:pPr lvl="1"/>
            <a:r>
              <a:rPr lang="en-US" dirty="0"/>
              <a:t>Tree based approach won</a:t>
            </a:r>
          </a:p>
          <a:p>
            <a:r>
              <a:rPr lang="en-US" dirty="0"/>
              <a:t>2 approaches for interaction and animation</a:t>
            </a:r>
          </a:p>
          <a:p>
            <a:pPr lvl="1"/>
            <a:r>
              <a:rPr lang="en-US" dirty="0"/>
              <a:t>Give the developers a ‘draw loop’, that runs on a loop continuously.  </a:t>
            </a:r>
          </a:p>
          <a:p>
            <a:pPr lvl="2"/>
            <a:r>
              <a:rPr lang="en-US" dirty="0"/>
              <a:t>In the draw loop, the developer can check to see if there are keys pressed or if the mouse is pressed. They can manage updates or create their own animations</a:t>
            </a:r>
          </a:p>
          <a:p>
            <a:pPr lvl="1"/>
            <a:r>
              <a:rPr lang="en-US" dirty="0"/>
              <a:t>Out of sight of the developer, there is an event loop which captures inputs </a:t>
            </a:r>
          </a:p>
          <a:p>
            <a:pPr lvl="2"/>
            <a:r>
              <a:rPr lang="en-US" dirty="0"/>
              <a:t>Developers can ask for events using listeners </a:t>
            </a:r>
          </a:p>
          <a:p>
            <a:pPr lvl="2"/>
            <a:r>
              <a:rPr lang="en-US" dirty="0"/>
              <a:t>This won…. </a:t>
            </a:r>
          </a:p>
        </p:txBody>
      </p:sp>
    </p:spTree>
    <p:extLst>
      <p:ext uri="{BB962C8B-B14F-4D97-AF65-F5344CB8AC3E}">
        <p14:creationId xmlns:p14="http://schemas.microsoft.com/office/powerpoint/2010/main" val="3346398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053AF-5FAE-6271-FD25-04AF07511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Listener design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192A3-4E20-37F7-D9E1-77FB69FF1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GUI library approach</a:t>
            </a:r>
          </a:p>
          <a:p>
            <a:r>
              <a:rPr lang="en-US" dirty="0"/>
              <a:t>Publish-Subscribe, Event, Observer…. </a:t>
            </a:r>
          </a:p>
          <a:p>
            <a:r>
              <a:rPr lang="en-US" dirty="0"/>
              <a:t>An event source generates a stream of events</a:t>
            </a:r>
          </a:p>
          <a:p>
            <a:pPr lvl="1"/>
            <a:r>
              <a:rPr lang="en-US" dirty="0"/>
              <a:t>Like a mouse click, or a keyboard press</a:t>
            </a:r>
          </a:p>
          <a:p>
            <a:r>
              <a:rPr lang="en-US" dirty="0"/>
              <a:t>Developers express their interest in particular events on particular elements using listeners </a:t>
            </a:r>
          </a:p>
          <a:p>
            <a:pPr lvl="1"/>
            <a:r>
              <a:rPr lang="en-US" dirty="0"/>
              <a:t>I want to listen for mouse click events on this element in my view tree</a:t>
            </a:r>
          </a:p>
          <a:p>
            <a:r>
              <a:rPr lang="en-US" dirty="0"/>
              <a:t>When an event occurs, the event source distributes it to all interested listeners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617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12B8D-2BC7-E772-5C06-53FBC0C14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in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EC15-7A21-01AC-517F-7CF9766D6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369" y="1834171"/>
            <a:ext cx="4169636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Suppose you want to change the displayed text when the user clicks on a button  </a:t>
            </a:r>
          </a:p>
          <a:p>
            <a:r>
              <a:rPr lang="en-US" dirty="0"/>
              <a:t>You need a listener to detect mouse click events for that button</a:t>
            </a:r>
          </a:p>
          <a:p>
            <a:r>
              <a:rPr lang="en-US" dirty="0"/>
              <a:t>You need a function that is invoked on that mouse click</a:t>
            </a:r>
          </a:p>
          <a:p>
            <a:r>
              <a:rPr lang="en-US" dirty="0"/>
              <a:t>That function will find the element in the DOM that you want to change, and will change its text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D9FED5-3918-E7CC-30DB-C610D140E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005" y="1641550"/>
            <a:ext cx="7081249" cy="425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59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8D11B-1061-5267-D38E-51ABF5100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I cover the basics of </a:t>
            </a:r>
            <a:r>
              <a:rPr lang="en-US" dirty="0" err="1"/>
              <a:t>Javascript</a:t>
            </a:r>
            <a:r>
              <a:rPr lang="en-US" dirty="0"/>
              <a:t> in 10 minutes? </a:t>
            </a:r>
          </a:p>
        </p:txBody>
      </p:sp>
      <p:pic>
        <p:nvPicPr>
          <p:cNvPr id="1026" name="Picture 2" descr="Challenge Accepted Challenge GIF - Challenge Accepted Challenge Accepted -  Discover &amp; Share GIFs">
            <a:extLst>
              <a:ext uri="{FF2B5EF4-FFF2-40B4-BE49-F238E27FC236}">
                <a16:creationId xmlns:a16="http://schemas.microsoft.com/office/drawing/2014/main" id="{9362E4A6-6249-3FC1-33D8-179B33570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00" y="1651000"/>
            <a:ext cx="6324600" cy="3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2306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03765-EE93-0E5F-D75F-182F3B343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before I do…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391B4-19F3-D14B-3D13-1EB39472C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is a Wild West language</a:t>
            </a:r>
          </a:p>
          <a:p>
            <a:r>
              <a:rPr lang="en-US" dirty="0"/>
              <a:t>It errs on the side of freedom and flexibility</a:t>
            </a:r>
          </a:p>
          <a:p>
            <a:r>
              <a:rPr lang="en-US" dirty="0"/>
              <a:t>You can often do what you want, even if it is a bad idea.  </a:t>
            </a:r>
            <a:r>
              <a:rPr lang="en-US" dirty="0" err="1"/>
              <a:t>Javascript</a:t>
            </a:r>
            <a:r>
              <a:rPr lang="en-US" dirty="0"/>
              <a:t> won’t throw errors and stop you. </a:t>
            </a:r>
          </a:p>
          <a:p>
            <a:r>
              <a:rPr lang="en-US" dirty="0"/>
              <a:t>It can be very liberating!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358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47395-E5E8-318A-CA37-EF3664B12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Preliminaries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B8167-7747-C44B-537D-BF468ECB6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40693" cy="485718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Run a local server</a:t>
            </a:r>
          </a:p>
          <a:p>
            <a:r>
              <a:rPr lang="en-US" dirty="0"/>
              <a:t>You don’t always need to run a local server</a:t>
            </a:r>
          </a:p>
          <a:p>
            <a:pPr lvl="1"/>
            <a:r>
              <a:rPr lang="en-US" dirty="0"/>
              <a:t>But you probably will eventually (this has to do with loading external files that the Chrome browser wants to make sure are safe….) </a:t>
            </a:r>
          </a:p>
          <a:p>
            <a:r>
              <a:rPr lang="en-US" dirty="0"/>
              <a:t>How? </a:t>
            </a:r>
          </a:p>
          <a:p>
            <a:pPr lvl="1"/>
            <a:r>
              <a:rPr lang="en-US" dirty="0"/>
              <a:t>Terminal, navigate to my directory</a:t>
            </a:r>
          </a:p>
          <a:p>
            <a:pPr lvl="1"/>
            <a:r>
              <a:rPr lang="en-US" dirty="0"/>
              <a:t>Use python simple server</a:t>
            </a:r>
          </a:p>
          <a:p>
            <a:pPr lvl="1"/>
            <a:r>
              <a:rPr lang="en-US" dirty="0"/>
              <a:t>You can also use an IDE</a:t>
            </a:r>
          </a:p>
          <a:p>
            <a:pPr lvl="2"/>
            <a:r>
              <a:rPr lang="en-US" dirty="0"/>
              <a:t>Visual studio live server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4644FE-6A6C-073F-3BAB-D5AB6B9D21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54"/>
          <a:stretch/>
        </p:blipFill>
        <p:spPr>
          <a:xfrm>
            <a:off x="4658884" y="188008"/>
            <a:ext cx="7772400" cy="28545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5CEE4C-B498-6216-8E09-9331EF210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36448"/>
            <a:ext cx="4898169" cy="586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454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CCC1C-A723-304E-F0B1-5EBEB1C69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Where do I write my </a:t>
            </a:r>
            <a:r>
              <a:rPr lang="en-US" dirty="0" err="1"/>
              <a:t>Javascript</a:t>
            </a:r>
            <a:r>
              <a:rPr lang="en-US" dirty="0"/>
              <a:t> code?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FA876-B905-0E99-8949-A5AD33AA4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452" y="1825625"/>
            <a:ext cx="4323460" cy="4351338"/>
          </a:xfrm>
        </p:spPr>
        <p:txBody>
          <a:bodyPr>
            <a:normAutofit/>
          </a:bodyPr>
          <a:lstStyle/>
          <a:p>
            <a:r>
              <a:rPr lang="en-US" dirty="0"/>
              <a:t>2 Choices</a:t>
            </a:r>
          </a:p>
          <a:p>
            <a:pPr lvl="1"/>
            <a:r>
              <a:rPr lang="en-US" dirty="0"/>
              <a:t>Within the body of your page</a:t>
            </a:r>
          </a:p>
          <a:p>
            <a:pPr lvl="1"/>
            <a:r>
              <a:rPr lang="en-US" dirty="0"/>
              <a:t>Write in a separate file, and load it</a:t>
            </a:r>
          </a:p>
          <a:p>
            <a:pPr lvl="2"/>
            <a:r>
              <a:rPr lang="en-US" dirty="0"/>
              <a:t>Can also load in external </a:t>
            </a:r>
            <a:r>
              <a:rPr lang="en-US" dirty="0" err="1"/>
              <a:t>javascript</a:t>
            </a:r>
            <a:r>
              <a:rPr lang="en-US" dirty="0"/>
              <a:t> libraries by setting the path to them </a:t>
            </a:r>
          </a:p>
          <a:p>
            <a:pPr lvl="2"/>
            <a:r>
              <a:rPr lang="en-US" dirty="0"/>
              <a:t>Better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E68269-EB03-DE11-ADE9-4348F9748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1525068"/>
            <a:ext cx="6934200" cy="9380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E5484A-823F-5781-9A62-6DFE1C2EA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1462" y="2606467"/>
            <a:ext cx="4512179" cy="32890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7ECAA1-2225-A447-136C-7B1BAF7FC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912" y="6038878"/>
            <a:ext cx="6819544" cy="73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009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FD31A-113F-4F49-8358-0AAB545C6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Design: Monday Sept 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E574D-13A6-554C-9BD2-1B8FBDA8F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Dr. Jillian </a:t>
            </a:r>
            <a:r>
              <a:rPr lang="en-US" dirty="0" err="1"/>
              <a:t>Aurisano</a:t>
            </a:r>
            <a:endParaRPr lang="en-US" dirty="0"/>
          </a:p>
          <a:p>
            <a:endParaRPr lang="en-US" dirty="0"/>
          </a:p>
          <a:p>
            <a:r>
              <a:rPr lang="en-US" dirty="0"/>
              <a:t>Plan for today: </a:t>
            </a:r>
          </a:p>
          <a:p>
            <a:pPr lvl="1"/>
            <a:r>
              <a:rPr lang="en-US" dirty="0"/>
              <a:t>Announcements/Course logistics</a:t>
            </a:r>
          </a:p>
          <a:p>
            <a:pPr lvl="1"/>
            <a:r>
              <a:rPr lang="en-US" dirty="0" err="1"/>
              <a:t>Javascript</a:t>
            </a:r>
            <a:endParaRPr lang="en-US" dirty="0"/>
          </a:p>
          <a:p>
            <a:pPr lvl="1"/>
            <a:r>
              <a:rPr lang="en-US" dirty="0"/>
              <a:t>Coding activity 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135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72FD3-DA57-97CD-44B0-B76105762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 let’s look at my tutorial…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BB7AD-31E2-E97C-D475-F4B14236F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22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D4C6B-FF68-B199-431E-0F87CC2A7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0A5C9-0484-4BF3-406F-B65F50CE6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suggested timeline posted</a:t>
            </a:r>
          </a:p>
          <a:p>
            <a:pPr lvl="1"/>
            <a:r>
              <a:rPr lang="en-US" dirty="0"/>
              <a:t>START WORKING ON IT</a:t>
            </a:r>
          </a:p>
          <a:p>
            <a:r>
              <a:rPr lang="en-US" dirty="0"/>
              <a:t>Tell me which smart object you are working on </a:t>
            </a:r>
          </a:p>
          <a:p>
            <a:r>
              <a:rPr lang="en-US" dirty="0"/>
              <a:t>Thanks for turning in sketching work</a:t>
            </a:r>
          </a:p>
          <a:p>
            <a:r>
              <a:rPr lang="en-US" dirty="0"/>
              <a:t>Turn in what you did last week- posted</a:t>
            </a:r>
          </a:p>
          <a:p>
            <a:r>
              <a:rPr lang="en-US" dirty="0"/>
              <a:t>There will be a turn in for the work you do in class this week </a:t>
            </a:r>
          </a:p>
          <a:p>
            <a:r>
              <a:rPr lang="en-US" dirty="0"/>
              <a:t>Bonus opportunity: Learn something new that will help you be a better developer of UI’s for the web </a:t>
            </a:r>
          </a:p>
        </p:txBody>
      </p:sp>
    </p:spTree>
    <p:extLst>
      <p:ext uri="{BB962C8B-B14F-4D97-AF65-F5344CB8AC3E}">
        <p14:creationId xmlns:p14="http://schemas.microsoft.com/office/powerpoint/2010/main" val="2109434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007F2-FB54-B48B-EFB2-FE26CB418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ABFF0-E766-E578-2D2A-F2DDFAF5D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794475"/>
            <a:ext cx="10775535" cy="3382488"/>
          </a:xfrm>
        </p:spPr>
        <p:txBody>
          <a:bodyPr>
            <a:normAutofit/>
          </a:bodyPr>
          <a:lstStyle/>
          <a:p>
            <a:r>
              <a:rPr lang="en-US" dirty="0"/>
              <a:t>We can add elements onto our page in a tree-structure which is generally referred to as a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View Tree </a:t>
            </a:r>
          </a:p>
          <a:p>
            <a:r>
              <a:rPr lang="en-US" dirty="0"/>
              <a:t>This view tree is parsed to create the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Document Object Model (DOM)</a:t>
            </a:r>
            <a:r>
              <a:rPr lang="en-US" dirty="0"/>
              <a:t>, where visual elements are stored in a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hierarchical tree </a:t>
            </a:r>
            <a:r>
              <a:rPr lang="en-US" dirty="0"/>
              <a:t>of elements</a:t>
            </a:r>
          </a:p>
          <a:p>
            <a:pPr lvl="1"/>
            <a:r>
              <a:rPr lang="en-US" dirty="0"/>
              <a:t>There can be parent elements that have children- like a div that groups a set of elements together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8B1D3D-51B2-CEEF-EB17-F12751A38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721" y="117064"/>
            <a:ext cx="7772400" cy="267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703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007F2-FB54-B48B-EFB2-FE26CB418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ABFF0-E766-E578-2D2A-F2DDFAF5D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You can manage the appearance of these elements using CSS+HTML</a:t>
            </a:r>
          </a:p>
          <a:p>
            <a:pPr lvl="1"/>
            <a:r>
              <a:rPr lang="en-US" dirty="0"/>
              <a:t>Put elements into classes</a:t>
            </a:r>
          </a:p>
          <a:p>
            <a:pPr lvl="1"/>
            <a:r>
              <a:rPr lang="en-US" dirty="0"/>
              <a:t>Create style rules in your </a:t>
            </a:r>
            <a:r>
              <a:rPr lang="en-US" dirty="0" err="1"/>
              <a:t>css</a:t>
            </a:r>
            <a:r>
              <a:rPr lang="en-US" dirty="0"/>
              <a:t> style sheet</a:t>
            </a:r>
          </a:p>
          <a:p>
            <a:pPr lvl="2"/>
            <a:r>
              <a:rPr lang="en-US" dirty="0"/>
              <a:t>background color, border colors, text color, padding, rounded edges …</a:t>
            </a:r>
          </a:p>
          <a:p>
            <a:pPr lvl="1"/>
            <a:r>
              <a:rPr lang="en-US" dirty="0"/>
              <a:t>You can add pseudo-class labels to have style rules update for a particular class</a:t>
            </a:r>
          </a:p>
          <a:p>
            <a:pPr lvl="2"/>
            <a:r>
              <a:rPr lang="en-US" dirty="0" err="1"/>
              <a:t>Selector:hover</a:t>
            </a:r>
            <a:r>
              <a:rPr lang="en-US" dirty="0"/>
              <a:t> </a:t>
            </a:r>
          </a:p>
          <a:p>
            <a:pPr lvl="3"/>
            <a:r>
              <a:rPr lang="en-US" dirty="0"/>
              <a:t>Mouse hover changes the styling of elements in that selector</a:t>
            </a:r>
          </a:p>
          <a:p>
            <a:pPr lvl="1"/>
            <a:r>
              <a:rPr lang="en-US" dirty="0"/>
              <a:t>You can have multiple classes to create complex style rules for sets of elements</a:t>
            </a:r>
          </a:p>
          <a:p>
            <a:r>
              <a:rPr lang="en-US" dirty="0"/>
              <a:t>Use </a:t>
            </a:r>
            <a:r>
              <a:rPr lang="en-US" dirty="0" err="1"/>
              <a:t>css</a:t>
            </a:r>
            <a:r>
              <a:rPr lang="en-US" dirty="0"/>
              <a:t> to manage the layout of elements within a parent container</a:t>
            </a:r>
          </a:p>
          <a:p>
            <a:pPr lvl="1"/>
            <a:r>
              <a:rPr lang="en-US" dirty="0"/>
              <a:t>CSS Flexbox</a:t>
            </a:r>
          </a:p>
          <a:p>
            <a:pPr lvl="1"/>
            <a:r>
              <a:rPr lang="en-US" dirty="0"/>
              <a:t>CSS Grid</a:t>
            </a:r>
          </a:p>
        </p:txBody>
      </p:sp>
    </p:spTree>
    <p:extLst>
      <p:ext uri="{BB962C8B-B14F-4D97-AF65-F5344CB8AC3E}">
        <p14:creationId xmlns:p14="http://schemas.microsoft.com/office/powerpoint/2010/main" val="3335093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8F810-F590-3B28-A24C-9D110D25A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Stepping back…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15005-D6E3-AB83-998E-4471ADC00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general, for any graphical user interface (GUI) library, developers can create their UI through</a:t>
            </a:r>
          </a:p>
          <a:p>
            <a:pPr lvl="1"/>
            <a:r>
              <a:rPr lang="en-US" dirty="0"/>
              <a:t>Procedural programming</a:t>
            </a:r>
          </a:p>
          <a:p>
            <a:pPr lvl="1"/>
            <a:r>
              <a:rPr lang="en-US" dirty="0"/>
              <a:t>Declarative programming</a:t>
            </a:r>
          </a:p>
          <a:p>
            <a:pPr lvl="1"/>
            <a:r>
              <a:rPr lang="en-US" dirty="0"/>
              <a:t>Direct manipulation </a:t>
            </a:r>
          </a:p>
        </p:txBody>
      </p:sp>
    </p:spTree>
    <p:extLst>
      <p:ext uri="{BB962C8B-B14F-4D97-AF65-F5344CB8AC3E}">
        <p14:creationId xmlns:p14="http://schemas.microsoft.com/office/powerpoint/2010/main" val="3659824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97222-4277-1FA0-CD8F-D31863156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Declarative programming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E432B-F2A2-96F5-CCD0-6F2CACD3F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5075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Programmer writes code that directly represents the desired view tree</a:t>
            </a:r>
          </a:p>
          <a:p>
            <a:r>
              <a:rPr lang="en-US" dirty="0"/>
              <a:t>There is no explicit flow of control</a:t>
            </a:r>
          </a:p>
          <a:p>
            <a:pPr lvl="1"/>
            <a:r>
              <a:rPr lang="en-US" dirty="0"/>
              <a:t>You declare the elements.  They are added to the tree. That’s it. </a:t>
            </a:r>
          </a:p>
          <a:p>
            <a:r>
              <a:rPr lang="en-US" dirty="0"/>
              <a:t>Mark-up language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HTML </a:t>
            </a:r>
          </a:p>
          <a:p>
            <a:pPr lvl="1"/>
            <a:r>
              <a:rPr lang="en-US" dirty="0"/>
              <a:t>XML</a:t>
            </a:r>
          </a:p>
          <a:p>
            <a:pPr lvl="1"/>
            <a:r>
              <a:rPr lang="en-US" dirty="0"/>
              <a:t>LaTeX</a:t>
            </a:r>
          </a:p>
          <a:p>
            <a:r>
              <a:rPr lang="en-US" dirty="0"/>
              <a:t>This is what we have done so far…. 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F7B55E9-BBAE-0CDC-5445-7B955FF9FC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" r="2581"/>
          <a:stretch/>
        </p:blipFill>
        <p:spPr>
          <a:xfrm>
            <a:off x="5535223" y="1277821"/>
            <a:ext cx="6656777" cy="3559389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2513CE0-2B0B-C101-7DA2-84DC942D90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223" y="5387821"/>
            <a:ext cx="2305372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162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4F6EA-3CF5-8070-C4B4-FA9DCD03E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manipulation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B78DE-69CB-A6E8-F81E-318A6382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08776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Libraries that let developers interact with an application, with its own UI</a:t>
            </a:r>
          </a:p>
          <a:p>
            <a:r>
              <a:rPr lang="en-US" dirty="0"/>
              <a:t>They can place elements on the page through drag and drop. </a:t>
            </a:r>
          </a:p>
          <a:p>
            <a:r>
              <a:rPr lang="en-US" dirty="0"/>
              <a:t>Example: Adobe Dreamweaver </a:t>
            </a:r>
          </a:p>
          <a:p>
            <a:r>
              <a:rPr lang="en-US" dirty="0"/>
              <a:t>Alternative route to declarative programming</a:t>
            </a:r>
          </a:p>
          <a:p>
            <a:r>
              <a:rPr lang="en-US" dirty="0"/>
              <a:t>BUT- still no flow of control</a:t>
            </a:r>
          </a:p>
          <a:p>
            <a:pPr lvl="1"/>
            <a:r>
              <a:rPr lang="en-US" dirty="0"/>
              <a:t>You put the elements on the page</a:t>
            </a:r>
          </a:p>
          <a:p>
            <a:pPr lvl="1"/>
            <a:r>
              <a:rPr lang="en-US" dirty="0"/>
              <a:t>That’s it</a:t>
            </a:r>
          </a:p>
        </p:txBody>
      </p:sp>
      <p:pic>
        <p:nvPicPr>
          <p:cNvPr id="4" name="Picture 2" descr="https://lh3.googleusercontent.com/qBF3x55SfcxgWQxzpxhYqkfGfSoKrdXbcGEWXKcIJ103KUCH23AMK4IWnFjIFZL4As4jbLOK8zxRT4HrFryQuk2l0BQVNELoK0z-pIqtetvjwmeh3-kS6tCwRV5IKtWHHXTIoq8D">
            <a:extLst>
              <a:ext uri="{FF2B5EF4-FFF2-40B4-BE49-F238E27FC236}">
                <a16:creationId xmlns:a16="http://schemas.microsoft.com/office/drawing/2014/main" id="{C3268821-2390-079E-700E-ECFE7BA29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25625"/>
            <a:ext cx="5943600" cy="416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0754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DD9FB-94F7-117A-74A9-B712BA723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Procedural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39971-4974-D5C6-007A-E5FF06DA3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2544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You write code that allows you to define a process for creating the elements on the page</a:t>
            </a:r>
          </a:p>
          <a:p>
            <a:r>
              <a:rPr lang="en-US" dirty="0"/>
              <a:t>Has an explicit flow of control</a:t>
            </a:r>
          </a:p>
          <a:p>
            <a:r>
              <a:rPr lang="en-US" dirty="0"/>
              <a:t>Declarative:  </a:t>
            </a:r>
          </a:p>
          <a:p>
            <a:pPr lvl="1"/>
            <a:r>
              <a:rPr lang="en-US" dirty="0"/>
              <a:t>Block A</a:t>
            </a:r>
          </a:p>
          <a:p>
            <a:pPr lvl="1"/>
            <a:r>
              <a:rPr lang="en-US" dirty="0"/>
              <a:t>Block B</a:t>
            </a:r>
          </a:p>
          <a:p>
            <a:pPr lvl="1"/>
            <a:r>
              <a:rPr lang="en-US" dirty="0"/>
              <a:t>Block C</a:t>
            </a:r>
          </a:p>
          <a:p>
            <a:r>
              <a:rPr lang="en-US" dirty="0"/>
              <a:t>Procedural</a:t>
            </a:r>
          </a:p>
          <a:p>
            <a:pPr lvl="1"/>
            <a:r>
              <a:rPr lang="en-US" dirty="0"/>
              <a:t>First put down block A</a:t>
            </a:r>
          </a:p>
          <a:p>
            <a:pPr lvl="1"/>
            <a:r>
              <a:rPr lang="en-US" dirty="0"/>
              <a:t>Then put block B</a:t>
            </a:r>
          </a:p>
          <a:p>
            <a:pPr lvl="1"/>
            <a:r>
              <a:rPr lang="en-US" dirty="0"/>
              <a:t>And finally put block C 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5D94F0C-DC4E-CCC2-B4C1-0F39BDFDC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335" y="246749"/>
            <a:ext cx="4990742" cy="636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046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13265</TotalTime>
  <Words>1319</Words>
  <Application>Microsoft Macintosh PowerPoint</Application>
  <PresentationFormat>Widescreen</PresentationFormat>
  <Paragraphs>152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User interface design</vt:lpstr>
      <vt:lpstr>UI Design: Monday Sept 19</vt:lpstr>
      <vt:lpstr>Announcements</vt:lpstr>
      <vt:lpstr>Recap </vt:lpstr>
      <vt:lpstr>Recap </vt:lpstr>
      <vt:lpstr>Stepping back… </vt:lpstr>
      <vt:lpstr>Declarative programming  </vt:lpstr>
      <vt:lpstr>Direct manipulation </vt:lpstr>
      <vt:lpstr>Procedural programming</vt:lpstr>
      <vt:lpstr>Procedural programming</vt:lpstr>
      <vt:lpstr>Comparison- procedural vs declarative</vt:lpstr>
      <vt:lpstr>Javascript</vt:lpstr>
      <vt:lpstr>2 ways to capture events</vt:lpstr>
      <vt:lpstr>Listener design pattern</vt:lpstr>
      <vt:lpstr>Example in Javascript</vt:lpstr>
      <vt:lpstr>Can I cover the basics of Javascript in 10 minutes? </vt:lpstr>
      <vt:lpstr>But before I do…</vt:lpstr>
      <vt:lpstr>1. Preliminaries</vt:lpstr>
      <vt:lpstr>2. Where do I write my Javascript code? </vt:lpstr>
      <vt:lpstr>Ok let’s look at my tutorial…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Aurisano, Jillian M</dc:creator>
  <cp:lastModifiedBy>Aurisano, Jillian M</cp:lastModifiedBy>
  <cp:revision>108</cp:revision>
  <dcterms:created xsi:type="dcterms:W3CDTF">2022-01-10T03:51:18Z</dcterms:created>
  <dcterms:modified xsi:type="dcterms:W3CDTF">2022-09-21T17:11:18Z</dcterms:modified>
</cp:coreProperties>
</file>