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591" r:id="rId4"/>
    <p:sldId id="653" r:id="rId5"/>
    <p:sldId id="601" r:id="rId6"/>
    <p:sldId id="608" r:id="rId7"/>
    <p:sldId id="625" r:id="rId8"/>
    <p:sldId id="619" r:id="rId9"/>
    <p:sldId id="614" r:id="rId10"/>
    <p:sldId id="667" r:id="rId11"/>
    <p:sldId id="643" r:id="rId12"/>
    <p:sldId id="647" r:id="rId13"/>
    <p:sldId id="668" r:id="rId14"/>
    <p:sldId id="652" r:id="rId15"/>
    <p:sldId id="654" r:id="rId16"/>
    <p:sldId id="655" r:id="rId17"/>
    <p:sldId id="656" r:id="rId18"/>
    <p:sldId id="657" r:id="rId19"/>
    <p:sldId id="658" r:id="rId20"/>
    <p:sldId id="661" r:id="rId21"/>
    <p:sldId id="664" r:id="rId22"/>
    <p:sldId id="665" r:id="rId23"/>
    <p:sldId id="663" r:id="rId24"/>
    <p:sldId id="659" r:id="rId25"/>
    <p:sldId id="670" r:id="rId26"/>
    <p:sldId id="67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26B82D-4A80-5442-ADFA-E713DD9345C6}">
          <p14:sldIdLst>
            <p14:sldId id="257"/>
          </p14:sldIdLst>
        </p14:section>
        <p14:section name="Usability" id="{1E554E7E-B53A-C44E-A0C2-C87240A1FD47}">
          <p14:sldIdLst>
            <p14:sldId id="258"/>
            <p14:sldId id="591"/>
          </p14:sldIdLst>
        </p14:section>
        <p14:section name="Review" id="{8791D988-F68F-5B41-B606-18F757906487}">
          <p14:sldIdLst>
            <p14:sldId id="653"/>
            <p14:sldId id="601"/>
            <p14:sldId id="608"/>
            <p14:sldId id="625"/>
            <p14:sldId id="619"/>
            <p14:sldId id="614"/>
            <p14:sldId id="667"/>
            <p14:sldId id="643"/>
            <p14:sldId id="647"/>
            <p14:sldId id="668"/>
            <p14:sldId id="652"/>
          </p14:sldIdLst>
        </p14:section>
        <p14:section name="User's conceptual model" id="{67BD14B6-436A-FB42-99FA-041E3BC15AAA}">
          <p14:sldIdLst>
            <p14:sldId id="654"/>
            <p14:sldId id="655"/>
            <p14:sldId id="656"/>
            <p14:sldId id="657"/>
            <p14:sldId id="658"/>
            <p14:sldId id="661"/>
            <p14:sldId id="664"/>
            <p14:sldId id="665"/>
            <p14:sldId id="663"/>
            <p14:sldId id="659"/>
          </p14:sldIdLst>
        </p14:section>
        <p14:section name="Recap" id="{6C88E941-3EA1-1E43-BF21-EE214A3399DA}">
          <p14:sldIdLst>
            <p14:sldId id="670"/>
            <p14:sldId id="671"/>
          </p14:sldIdLst>
        </p14:section>
        <p14:section name="Seven stages of action" id="{0CE02F97-0414-DC4C-B10A-61D256CD40A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00"/>
    <p:restoredTop sz="95782"/>
  </p:normalViewPr>
  <p:slideViewPr>
    <p:cSldViewPr snapToGrid="0" snapToObjects="1">
      <p:cViewPr varScale="1">
        <p:scale>
          <a:sx n="122" d="100"/>
          <a:sy n="122" d="100"/>
        </p:scale>
        <p:origin x="2112" y="208"/>
      </p:cViewPr>
      <p:guideLst/>
    </p:cSldViewPr>
  </p:slideViewPr>
  <p:outlineViewPr>
    <p:cViewPr>
      <p:scale>
        <a:sx n="33" d="100"/>
        <a:sy n="33" d="100"/>
      </p:scale>
      <p:origin x="0" y="-597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D0D6C-137D-024A-9792-1378B1392CBD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CFF83-FE40-E34E-9A43-68AFB1B4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0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welcome to engineering visual interfaces for data science.  I'm Dr </a:t>
            </a:r>
            <a:r>
              <a:rPr lang="en-US" dirty="0" err="1"/>
              <a:t>Aurisano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Thanks for finding the class on Zoom.  Hopefully we will be in person again soon.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If anyone out there is comfortable turning on their cameras, that is lovely- then I feel like I am talking to students, rather than to myself.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Here’s our plan for today: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I’m going to introduce myself, so you know a bit about 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we are going to get to know each other, in Zoom breakout rooms.  This will give us a chance to make sure that Zoom breakout rooms work, and we all know how to access them.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Then, I am going to walk through the structure, and plan for the course.  I want to make sure everyone knows how the course will work, and what to expect, and also a bit about why the course is designed this way.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I am going to introduce the class, and what the class is about.  Since this is a new class, and one of just a few classes in human centered computing here at UC, I wanted to give an overview of the topic.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I have an introductory activity, which we will do in breakout rooms, and which I think will help motivate the discussion on Wednesday, and getting into the meat of the class.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CFF83-FE40-E34E-9A43-68AFB1B451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2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CFF83-FE40-E34E-9A43-68AFB1B451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CFF83-FE40-E34E-9A43-68AFB1B451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9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3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8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4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1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2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3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4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2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1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56EC-134F-4749-B2EA-ACE3C82AE9B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17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19AC-00D8-134C-A11B-8CA9C53A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User Interface Design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8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7D68-2A13-D120-45E9-42DD165C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30" y="365125"/>
            <a:ext cx="4385441" cy="2325523"/>
          </a:xfrm>
        </p:spPr>
        <p:txBody>
          <a:bodyPr>
            <a:normAutofit fontScale="90000"/>
          </a:bodyPr>
          <a:lstStyle/>
          <a:p>
            <a:r>
              <a:rPr lang="en-US" dirty="0"/>
              <a:t>Signifiers: sometimes you need help to learn an affordance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93B492-B76E-3510-BEAE-F9D256A45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879" y="365125"/>
            <a:ext cx="3958371" cy="603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11278A-E195-20E7-2F35-F3FBD9DBB56B}"/>
              </a:ext>
            </a:extLst>
          </p:cNvPr>
          <p:cNvSpPr txBox="1"/>
          <p:nvPr/>
        </p:nvSpPr>
        <p:spPr>
          <a:xfrm>
            <a:off x="2028497" y="3878317"/>
            <a:ext cx="189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do I push? </a:t>
            </a:r>
          </a:p>
        </p:txBody>
      </p:sp>
    </p:spTree>
    <p:extLst>
      <p:ext uri="{BB962C8B-B14F-4D97-AF65-F5344CB8AC3E}">
        <p14:creationId xmlns:p14="http://schemas.microsoft.com/office/powerpoint/2010/main" val="405295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A6DE-5792-4272-0AF1-9E59884F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9CE2-DE1B-45F8-8CA5-78E2A796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 are about limiting the range of interaction possibilities for the user, to </a:t>
            </a:r>
          </a:p>
          <a:p>
            <a:pPr lvl="1"/>
            <a:r>
              <a:rPr lang="en-US" dirty="0"/>
              <a:t>Simplify the interface</a:t>
            </a:r>
          </a:p>
          <a:p>
            <a:pPr lvl="1"/>
            <a:r>
              <a:rPr lang="en-US" dirty="0"/>
              <a:t>Guide the user to the appropriate next action</a:t>
            </a:r>
          </a:p>
        </p:txBody>
      </p:sp>
      <p:pic>
        <p:nvPicPr>
          <p:cNvPr id="4" name="Picture 2" descr="Options with greyed out constraints">
            <a:extLst>
              <a:ext uri="{FF2B5EF4-FFF2-40B4-BE49-F238E27FC236}">
                <a16:creationId xmlns:a16="http://schemas.microsoft.com/office/drawing/2014/main" id="{40E9CC56-BB8E-79C3-EF94-C6EF88439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106" y="2354263"/>
            <a:ext cx="2451100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9CAF77A-0481-D4AF-178C-C1675C4F8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01" y="3468121"/>
            <a:ext cx="3403796" cy="302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4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B797-D4C2-AB77-CB40-3ACAA477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030B2-BAAD-EF7E-A857-F248FBEE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2548"/>
          </a:xfrm>
        </p:spPr>
        <p:txBody>
          <a:bodyPr/>
          <a:lstStyle/>
          <a:p>
            <a:r>
              <a:rPr lang="en-US" dirty="0"/>
              <a:t>How to communicate what an action will do</a:t>
            </a:r>
          </a:p>
          <a:p>
            <a:r>
              <a:rPr lang="en-US" dirty="0"/>
              <a:t>Considering the mapping – or relationship- from the controls and the impact real world</a:t>
            </a:r>
          </a:p>
        </p:txBody>
      </p:sp>
      <p:pic>
        <p:nvPicPr>
          <p:cNvPr id="5" name="Picture 4" descr="A picture containing text, kitchen appliance&#10;&#10;Description automatically generated">
            <a:extLst>
              <a:ext uri="{FF2B5EF4-FFF2-40B4-BE49-F238E27FC236}">
                <a16:creationId xmlns:a16="http://schemas.microsoft.com/office/drawing/2014/main" id="{4DEA4859-D91B-79E4-F030-AB58FB4AC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673" y="3429000"/>
            <a:ext cx="7117321" cy="315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12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5721-DC99-6541-FAE0-16950520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mappings</a:t>
            </a:r>
          </a:p>
        </p:txBody>
      </p:sp>
      <p:pic>
        <p:nvPicPr>
          <p:cNvPr id="2050" name="Picture 2" descr="fusebox">
            <a:extLst>
              <a:ext uri="{FF2B5EF4-FFF2-40B4-BE49-F238E27FC236}">
                <a16:creationId xmlns:a16="http://schemas.microsoft.com/office/drawing/2014/main" id="{7E9E6386-6B0B-41C4-D4AB-B399A40CE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104" y="893378"/>
            <a:ext cx="3269496" cy="596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26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A96C-01E5-8F61-6A4D-E9A4F2C0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7099-565F-4E77-A827-E6C9EF09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292" y="1837982"/>
            <a:ext cx="645228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Response- often visual, sometimes auditory- we get from performing an action</a:t>
            </a:r>
          </a:p>
          <a:p>
            <a:r>
              <a:rPr lang="en-US" dirty="0"/>
              <a:t>Serves as a confirmation that the action was performed</a:t>
            </a:r>
          </a:p>
          <a:p>
            <a:endParaRPr lang="en-US" dirty="0"/>
          </a:p>
          <a:p>
            <a:r>
              <a:rPr lang="en-US" dirty="0"/>
              <a:t>Anyone have examples of interfaces or controls with insufficient feedback</a:t>
            </a:r>
          </a:p>
          <a:p>
            <a:pPr lvl="1"/>
            <a:r>
              <a:rPr lang="en-US" dirty="0"/>
              <a:t>Did this work? </a:t>
            </a:r>
          </a:p>
          <a:p>
            <a:pPr lvl="1"/>
            <a:r>
              <a:rPr lang="en-US" dirty="0"/>
              <a:t>Did I press it?</a:t>
            </a:r>
          </a:p>
          <a:p>
            <a:pPr lvl="1"/>
            <a:r>
              <a:rPr lang="en-US" dirty="0"/>
              <a:t>Should I press it again?</a:t>
            </a:r>
          </a:p>
        </p:txBody>
      </p:sp>
      <p:pic>
        <p:nvPicPr>
          <p:cNvPr id="4" name="Picture 3" descr="Image result for facetime new ui">
            <a:extLst>
              <a:ext uri="{FF2B5EF4-FFF2-40B4-BE49-F238E27FC236}">
                <a16:creationId xmlns:a16="http://schemas.microsoft.com/office/drawing/2014/main" id="{60C5F7B9-9204-FABD-EC9F-A44AF9656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326" y="2100649"/>
            <a:ext cx="4779863" cy="353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200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94E4-EF1B-11E8-39D3-0D27333A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Now’ lets get to the user’s conceptual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57A0F-1C12-6862-A7F9-29F6358C6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44265" cy="4351338"/>
          </a:xfrm>
        </p:spPr>
        <p:txBody>
          <a:bodyPr/>
          <a:lstStyle/>
          <a:p>
            <a:r>
              <a:rPr lang="en-US" dirty="0"/>
              <a:t>Fundamental concepts about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people interact with things and discover what they do  </a:t>
            </a:r>
            <a:r>
              <a:rPr lang="en-US" dirty="0"/>
              <a:t>(Don Norman) 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Affordances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Signifiers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Constraints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Mappings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Feedback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User’s conceptual model of the system  (to cover today)</a:t>
            </a:r>
          </a:p>
          <a:p>
            <a:pPr lvl="1"/>
            <a:endParaRPr lang="en-US" dirty="0"/>
          </a:p>
        </p:txBody>
      </p:sp>
      <p:pic>
        <p:nvPicPr>
          <p:cNvPr id="3074" name="Picture 2" descr="The Design of Everyday Things 1st edition 9780465050659 0465050654">
            <a:extLst>
              <a:ext uri="{FF2B5EF4-FFF2-40B4-BE49-F238E27FC236}">
                <a16:creationId xmlns:a16="http://schemas.microsoft.com/office/drawing/2014/main" id="{C23BCA74-C73A-5032-3EE4-2F5AF848A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852" y="1476033"/>
            <a:ext cx="3332948" cy="501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669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71F2-0D41-BFB2-37CE-5A255C77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conceptual model?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5595C-002A-0C5E-5760-789A2BE21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conceptual model is an explanation (…simplified…) of how something works</a:t>
            </a:r>
          </a:p>
          <a:p>
            <a:pPr lvl="1"/>
            <a:r>
              <a:rPr lang="en-US" dirty="0"/>
              <a:t>Doesn’t need to be complete</a:t>
            </a:r>
          </a:p>
          <a:p>
            <a:pPr lvl="1"/>
            <a:r>
              <a:rPr lang="en-US" dirty="0"/>
              <a:t>Doesn’t need to be accurate</a:t>
            </a:r>
          </a:p>
          <a:p>
            <a:pPr lvl="1"/>
            <a:r>
              <a:rPr lang="en-US" dirty="0"/>
              <a:t>But- USEFUL!</a:t>
            </a:r>
          </a:p>
          <a:p>
            <a:r>
              <a:rPr lang="en-US" dirty="0"/>
              <a:t>Could also call this a mental model- it is held in our minds, and it is a simplification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51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3BFF-2AF5-4C0C-C71E-5C5C5C81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BF77-68CE-C7AF-21E4-B5670E559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files and folders and icons of little documents on our desktops</a:t>
            </a:r>
          </a:p>
          <a:p>
            <a:r>
              <a:rPr lang="en-US" dirty="0"/>
              <a:t>Are there literal folders in the computer?</a:t>
            </a:r>
          </a:p>
        </p:txBody>
      </p:sp>
    </p:spTree>
    <p:extLst>
      <p:ext uri="{BB962C8B-B14F-4D97-AF65-F5344CB8AC3E}">
        <p14:creationId xmlns:p14="http://schemas.microsoft.com/office/powerpoint/2010/main" val="972457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3BFF-2AF5-4C0C-C71E-5C5C5C81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BF77-68CE-C7AF-21E4-B5670E559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files and folders and icons of little documents on our desktops</a:t>
            </a:r>
          </a:p>
          <a:p>
            <a:r>
              <a:rPr lang="en-US" dirty="0"/>
              <a:t>Are there literal folders in the computer?</a:t>
            </a:r>
          </a:p>
          <a:p>
            <a:r>
              <a:rPr lang="en-US" dirty="0"/>
              <a:t>No!</a:t>
            </a:r>
          </a:p>
          <a:p>
            <a:r>
              <a:rPr lang="en-US" dirty="0"/>
              <a:t>This interface design is there to help people create a conceptual model of documents and folders that they can open</a:t>
            </a:r>
          </a:p>
          <a:p>
            <a:r>
              <a:rPr lang="en-US" dirty="0"/>
              <a:t>This is there to make it easier for people use the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3165836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085B-9593-12B2-A44D-656CB614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ever lead to problems?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ECC0-7462-57EF-7619-6B519D1DB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conceptual models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differ</a:t>
            </a:r>
            <a:r>
              <a:rPr lang="en-US" dirty="0"/>
              <a:t> from how the system works introduces confusion</a:t>
            </a:r>
          </a:p>
          <a:p>
            <a:r>
              <a:rPr lang="en-US" dirty="0"/>
              <a:t>Example: When on your phone online and you are reading an email, it looks like it is ‘on’ your phone</a:t>
            </a:r>
          </a:p>
          <a:p>
            <a:pPr lvl="1"/>
            <a:r>
              <a:rPr lang="en-US" dirty="0"/>
              <a:t>Conceptual model: this email is on my phone</a:t>
            </a:r>
          </a:p>
          <a:p>
            <a:pPr lvl="1"/>
            <a:r>
              <a:rPr lang="en-US" dirty="0"/>
              <a:t>System model: this email is in the cloud and retrieved for the user only when they ask for it, and when they are online</a:t>
            </a:r>
          </a:p>
          <a:p>
            <a:r>
              <a:rPr lang="en-US" dirty="0"/>
              <a:t>Conceptual models are helpful, but the assumptions that support them need to hold true</a:t>
            </a:r>
          </a:p>
        </p:txBody>
      </p:sp>
    </p:spTree>
    <p:extLst>
      <p:ext uri="{BB962C8B-B14F-4D97-AF65-F5344CB8AC3E}">
        <p14:creationId xmlns:p14="http://schemas.microsoft.com/office/powerpoint/2010/main" val="190102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31A-113F-4F49-8358-0AAB545C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Design: Monday Aug 29 (Day 4)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574D-13A6-554C-9BD2-1B8FBDA8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Jillian </a:t>
            </a:r>
            <a:r>
              <a:rPr lang="en-US" dirty="0" err="1"/>
              <a:t>Aurisano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Plan for today: </a:t>
            </a:r>
          </a:p>
          <a:p>
            <a:pPr lvl="1"/>
            <a:r>
              <a:rPr lang="en-US" dirty="0"/>
              <a:t>Reminders, course logistics</a:t>
            </a:r>
          </a:p>
          <a:p>
            <a:pPr lvl="1"/>
            <a:r>
              <a:rPr lang="en-US" dirty="0"/>
              <a:t>Review last week</a:t>
            </a:r>
          </a:p>
          <a:p>
            <a:pPr lvl="1"/>
            <a:r>
              <a:rPr lang="en-US" dirty="0"/>
              <a:t>Let’s think about the user’s goals, tasks, and concept of the system</a:t>
            </a:r>
          </a:p>
          <a:p>
            <a:pPr lvl="1"/>
            <a:r>
              <a:rPr lang="en-US" dirty="0"/>
              <a:t>Activity about the first project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81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D908-3907-EB54-8006-D3AD83C4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Thermostat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F0663-9100-62A5-9A97-6F16F35D5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59262" cy="4922016"/>
          </a:xfrm>
        </p:spPr>
        <p:txBody>
          <a:bodyPr>
            <a:normAutofit/>
          </a:bodyPr>
          <a:lstStyle/>
          <a:p>
            <a:r>
              <a:rPr lang="en-US" dirty="0"/>
              <a:t>2 conceptual models of the user: </a:t>
            </a:r>
          </a:p>
          <a:p>
            <a:pPr lvl="1"/>
            <a:r>
              <a:rPr lang="en-US" dirty="0"/>
              <a:t>Valve theory- thermostat controls how much heat comes out of the device</a:t>
            </a:r>
          </a:p>
          <a:p>
            <a:pPr lvl="2"/>
            <a:r>
              <a:rPr lang="en-US" dirty="0"/>
              <a:t>Turn it up, more heat is coming out</a:t>
            </a:r>
          </a:p>
          <a:p>
            <a:pPr lvl="2"/>
            <a:r>
              <a:rPr lang="en-US" dirty="0"/>
              <a:t>Turn it down, it’ll pump out less heat</a:t>
            </a:r>
          </a:p>
          <a:p>
            <a:pPr lvl="1"/>
            <a:r>
              <a:rPr lang="en-US" dirty="0"/>
              <a:t>Switch theory: the heat can be on, the heat can be off</a:t>
            </a:r>
          </a:p>
          <a:p>
            <a:r>
              <a:rPr lang="en-US" dirty="0"/>
              <a:t>System model: might use an internal temperature sensor to decide when to turn the heat on and off, but no variation in how much heat when it is on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communicates this? 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DA5892E-1C64-94D3-7A0D-7EE63216D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187709"/>
            <a:ext cx="2228193" cy="3403217"/>
          </a:xfrm>
          <a:prstGeom prst="rect">
            <a:avLst/>
          </a:prstGeom>
        </p:spPr>
      </p:pic>
      <p:pic>
        <p:nvPicPr>
          <p:cNvPr id="8" name="Picture 7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782B9CD8-22B7-76F0-C126-055BE79CB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546" y="3712341"/>
            <a:ext cx="18415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12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7760-CEC7-008C-5F96-526A82CA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model!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12700B83-1AE9-C2ED-02D4-21BD855A9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558" y="239658"/>
            <a:ext cx="2228193" cy="3403217"/>
          </a:xfrm>
          <a:prstGeom prst="rect">
            <a:avLst/>
          </a:prstGeom>
        </p:spPr>
      </p:pic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43324E1D-F358-0EBE-E28F-9E713458D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498" y="3768342"/>
            <a:ext cx="1841500" cy="3035300"/>
          </a:xfrm>
          <a:prstGeom prst="rect">
            <a:avLst/>
          </a:prstGeom>
        </p:spPr>
      </p:pic>
      <p:pic>
        <p:nvPicPr>
          <p:cNvPr id="7" name="Picture 6" descr="A picture containing text, device, white&#10;&#10;Description automatically generated">
            <a:extLst>
              <a:ext uri="{FF2B5EF4-FFF2-40B4-BE49-F238E27FC236}">
                <a16:creationId xmlns:a16="http://schemas.microsoft.com/office/drawing/2014/main" id="{33B3F4DF-B864-3DD9-685C-1E21926BD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386" y="2000250"/>
            <a:ext cx="2184400" cy="28575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9ED57B-29B1-FF02-3C2E-4A08D5B93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3" y="1816155"/>
            <a:ext cx="4589298" cy="4922016"/>
          </a:xfrm>
        </p:spPr>
        <p:txBody>
          <a:bodyPr>
            <a:normAutofit/>
          </a:bodyPr>
          <a:lstStyle/>
          <a:p>
            <a:r>
              <a:rPr lang="en-US" dirty="0"/>
              <a:t>Interface model sits between the user’s model and the system model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Which should it conform to?  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It depends…. It is complicated…. </a:t>
            </a:r>
          </a:p>
          <a:p>
            <a:r>
              <a:rPr lang="en-US" dirty="0"/>
              <a:t>Look at the old thermostat</a:t>
            </a:r>
          </a:p>
          <a:p>
            <a:pPr lvl="1"/>
            <a:r>
              <a:rPr lang="en-US" dirty="0"/>
              <a:t>It does convey that you set a temperature</a:t>
            </a:r>
          </a:p>
          <a:p>
            <a:pPr lvl="1"/>
            <a:r>
              <a:rPr lang="en-US" dirty="0"/>
              <a:t>But not much else</a:t>
            </a:r>
          </a:p>
        </p:txBody>
      </p:sp>
    </p:spTree>
    <p:extLst>
      <p:ext uri="{BB962C8B-B14F-4D97-AF65-F5344CB8AC3E}">
        <p14:creationId xmlns:p14="http://schemas.microsoft.com/office/powerpoint/2010/main" val="350640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7760-CEC7-008C-5F96-526A82CA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10447" cy="1325563"/>
          </a:xfrm>
        </p:spPr>
        <p:txBody>
          <a:bodyPr/>
          <a:lstStyle/>
          <a:p>
            <a:r>
              <a:rPr lang="en-US" dirty="0"/>
              <a:t>Interface model 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9ED57B-29B1-FF02-3C2E-4A08D5B93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2" y="1816155"/>
            <a:ext cx="5572891" cy="4922016"/>
          </a:xfrm>
        </p:spPr>
        <p:txBody>
          <a:bodyPr>
            <a:normAutofit/>
          </a:bodyPr>
          <a:lstStyle/>
          <a:p>
            <a:r>
              <a:rPr lang="en-US" dirty="0"/>
              <a:t>Nest interface</a:t>
            </a:r>
          </a:p>
          <a:p>
            <a:pPr lvl="1"/>
            <a:r>
              <a:rPr lang="en-US" dirty="0"/>
              <a:t>I set a desired temperature </a:t>
            </a:r>
          </a:p>
          <a:p>
            <a:pPr lvl="1"/>
            <a:r>
              <a:rPr lang="en-US" dirty="0"/>
              <a:t>It shows me how far I am from that range</a:t>
            </a:r>
          </a:p>
          <a:p>
            <a:pPr lvl="1"/>
            <a:r>
              <a:rPr lang="en-US" dirty="0"/>
              <a:t>When it is blue it is cooling.  When red it is heating. </a:t>
            </a:r>
          </a:p>
          <a:p>
            <a:pPr lvl="1"/>
            <a:r>
              <a:rPr lang="en-US" dirty="0"/>
              <a:t>It turns gray when it isn’t heating or cooling, and shows me it is at that temperature</a:t>
            </a:r>
          </a:p>
          <a:p>
            <a:r>
              <a:rPr lang="en-US" dirty="0"/>
              <a:t>It informs me about the system enough so I can operate it, but in other ways fits my mental model</a:t>
            </a:r>
          </a:p>
        </p:txBody>
      </p:sp>
      <p:pic>
        <p:nvPicPr>
          <p:cNvPr id="3" name="Picture 2" descr="Nest Thermostat Mockup Sketch freebie - Download free resource for Sketch -  Sketch App Sources">
            <a:extLst>
              <a:ext uri="{FF2B5EF4-FFF2-40B4-BE49-F238E27FC236}">
                <a16:creationId xmlns:a16="http://schemas.microsoft.com/office/drawing/2014/main" id="{7EB41323-4546-500B-3349-BDD670C67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8" t="23473" r="27396"/>
          <a:stretch/>
        </p:blipFill>
        <p:spPr bwMode="auto">
          <a:xfrm>
            <a:off x="6184675" y="1475440"/>
            <a:ext cx="3645124" cy="436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59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1BA3-967D-9EE9-F3D2-3950A8A1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models </a:t>
            </a:r>
          </a:p>
        </p:txBody>
      </p:sp>
      <p:pic>
        <p:nvPicPr>
          <p:cNvPr id="5" name="Picture 4" descr="Diagram, text&#10;&#10;Description automatically generated with medium confidence">
            <a:extLst>
              <a:ext uri="{FF2B5EF4-FFF2-40B4-BE49-F238E27FC236}">
                <a16:creationId xmlns:a16="http://schemas.microsoft.com/office/drawing/2014/main" id="{33D0A30E-33EA-299F-6475-A24BA2FF5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381" y="326268"/>
            <a:ext cx="7772400" cy="299871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4FFD71-BAFC-5E18-7C77-965CA791D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17" y="3647090"/>
            <a:ext cx="10515600" cy="2845786"/>
          </a:xfrm>
        </p:spPr>
        <p:txBody>
          <a:bodyPr>
            <a:normAutofit/>
          </a:bodyPr>
          <a:lstStyle/>
          <a:p>
            <a:r>
              <a:rPr lang="en-US" dirty="0"/>
              <a:t>System model: how the system works</a:t>
            </a:r>
          </a:p>
          <a:p>
            <a:r>
              <a:rPr lang="en-US" dirty="0"/>
              <a:t>User model: their conceptual model of the system</a:t>
            </a:r>
          </a:p>
          <a:p>
            <a:r>
              <a:rPr lang="en-US" dirty="0"/>
              <a:t>Interface model: sits in between  </a:t>
            </a:r>
          </a:p>
          <a:p>
            <a:pPr lvl="1"/>
            <a:r>
              <a:rPr lang="en-US" dirty="0"/>
              <a:t>It shouldn’t be ‘the system model’, because this may not make sense to me</a:t>
            </a:r>
          </a:p>
          <a:p>
            <a:pPr lvl="1"/>
            <a:r>
              <a:rPr lang="en-US" dirty="0"/>
              <a:t>It should reflect the user model somewhat, so I can find it intuitive to use</a:t>
            </a:r>
          </a:p>
          <a:p>
            <a:pPr lvl="1"/>
            <a:r>
              <a:rPr lang="en-US" dirty="0"/>
              <a:t>BUT- should bridge the gap, where it matters</a:t>
            </a:r>
          </a:p>
        </p:txBody>
      </p:sp>
    </p:spTree>
    <p:extLst>
      <p:ext uri="{BB962C8B-B14F-4D97-AF65-F5344CB8AC3E}">
        <p14:creationId xmlns:p14="http://schemas.microsoft.com/office/powerpoint/2010/main" val="450094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7582-E5B2-D997-5508-9B8E273B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solar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357D5-D467-3C19-B7F1-984D4E64A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Solar power: My conceptual model</a:t>
            </a:r>
          </a:p>
          <a:p>
            <a:pPr lvl="1"/>
            <a:r>
              <a:rPr lang="en-US" dirty="0"/>
              <a:t>Sun shines on the panels, and makes electricity.  </a:t>
            </a:r>
          </a:p>
          <a:p>
            <a:pPr lvl="1"/>
            <a:r>
              <a:rPr lang="en-US" dirty="0"/>
              <a:t>When I turn on the lightbulb, it draws from this power- think of flowing water.  </a:t>
            </a:r>
          </a:p>
          <a:p>
            <a:pPr lvl="1"/>
            <a:r>
              <a:rPr lang="en-US" dirty="0"/>
              <a:t>If I generate more power than I am using right now, it goes into ‘the grid’ (flowing water image) and powers someone else’s light bulb.  </a:t>
            </a:r>
          </a:p>
          <a:p>
            <a:pPr lvl="1"/>
            <a:r>
              <a:rPr lang="en-US" dirty="0"/>
              <a:t>They’ll monitor this flow and will then allow me to draw that same amount of flow at night.  I have to pay for the rest.  </a:t>
            </a:r>
          </a:p>
          <a:p>
            <a:r>
              <a:rPr lang="en-US" dirty="0"/>
              <a:t>Problem with my conceptual model:</a:t>
            </a:r>
          </a:p>
          <a:p>
            <a:pPr lvl="1"/>
            <a:r>
              <a:rPr lang="en-US" dirty="0"/>
              <a:t>In a blackout, why isn’t my power working? </a:t>
            </a:r>
          </a:p>
          <a:p>
            <a:r>
              <a:rPr lang="en-US" dirty="0"/>
              <a:t>Interface should help bridge this gap</a:t>
            </a:r>
          </a:p>
        </p:txBody>
      </p:sp>
    </p:spTree>
    <p:extLst>
      <p:ext uri="{BB962C8B-B14F-4D97-AF65-F5344CB8AC3E}">
        <p14:creationId xmlns:p14="http://schemas.microsoft.com/office/powerpoint/2010/main" val="2756980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FFDD-D0C0-59A2-EC53-653D25AAB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(or discovering) how to use an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2DB40-277F-A666-B0A0-C589BA888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we discover the operation of something: </a:t>
            </a:r>
          </a:p>
          <a:p>
            <a:r>
              <a:rPr lang="en-US" dirty="0"/>
              <a:t>Affordances</a:t>
            </a:r>
          </a:p>
          <a:p>
            <a:r>
              <a:rPr lang="en-US" dirty="0"/>
              <a:t>Signifiers</a:t>
            </a:r>
          </a:p>
          <a:p>
            <a:r>
              <a:rPr lang="en-US" dirty="0"/>
              <a:t>Constraints</a:t>
            </a:r>
          </a:p>
          <a:p>
            <a:r>
              <a:rPr lang="en-US" dirty="0"/>
              <a:t>Mappings</a:t>
            </a:r>
          </a:p>
          <a:p>
            <a:r>
              <a:rPr lang="en-US" dirty="0"/>
              <a:t>Feedback</a:t>
            </a:r>
          </a:p>
          <a:p>
            <a:r>
              <a:rPr lang="en-US" dirty="0"/>
              <a:t>User’s conceptual model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r>
              <a:rPr lang="en-US" dirty="0"/>
              <a:t>Users learn by doing, trying to accomplish a task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09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D0E1-DCB4-7606-F561-76FAFE81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0C136-7DAE-6ACC-1F2F-FB37E08A0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Gulf of execution and evaluation</a:t>
            </a:r>
          </a:p>
          <a:p>
            <a:r>
              <a:rPr lang="en-US" dirty="0"/>
              <a:t>Seven stages of action</a:t>
            </a:r>
          </a:p>
          <a:p>
            <a:r>
              <a:rPr lang="en-US" dirty="0"/>
              <a:t>Human-centered design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now…. Let’s do some brainstorming for the first project</a:t>
            </a:r>
          </a:p>
        </p:txBody>
      </p:sp>
    </p:spTree>
    <p:extLst>
      <p:ext uri="{BB962C8B-B14F-4D97-AF65-F5344CB8AC3E}">
        <p14:creationId xmlns:p14="http://schemas.microsoft.com/office/powerpoint/2010/main" val="136998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2917-6F69-D2EF-398E-B9CBD470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F406-87B9-D3F5-0B1C-A0070D505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3995AA-9097-56B5-F9F0-E2B0AB657A3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Homework: </a:t>
            </a:r>
          </a:p>
          <a:p>
            <a:pPr lvl="1"/>
            <a:r>
              <a:rPr lang="en-US" dirty="0"/>
              <a:t>Still open- turn it in!  </a:t>
            </a:r>
          </a:p>
          <a:p>
            <a:r>
              <a:rPr lang="en-US" dirty="0"/>
              <a:t>Syllabus: </a:t>
            </a:r>
          </a:p>
          <a:p>
            <a:pPr lvl="1"/>
            <a:r>
              <a:rPr lang="en-US" dirty="0"/>
              <a:t>Questions? </a:t>
            </a:r>
          </a:p>
          <a:p>
            <a:r>
              <a:rPr lang="en-US" dirty="0"/>
              <a:t>This week:</a:t>
            </a:r>
          </a:p>
          <a:p>
            <a:pPr lvl="1"/>
            <a:r>
              <a:rPr lang="en-US" dirty="0"/>
              <a:t>Building our 1</a:t>
            </a:r>
            <a:r>
              <a:rPr lang="en-US" baseline="30000" dirty="0"/>
              <a:t>st</a:t>
            </a:r>
            <a:r>
              <a:rPr lang="en-US" dirty="0"/>
              <a:t> project requirements together</a:t>
            </a:r>
          </a:p>
          <a:p>
            <a:pPr lvl="1"/>
            <a:r>
              <a:rPr lang="en-US" dirty="0"/>
              <a:t>Bring a sketchbook or sketching device</a:t>
            </a:r>
          </a:p>
          <a:p>
            <a:r>
              <a:rPr lang="en-US" dirty="0"/>
              <a:t>Next week:</a:t>
            </a:r>
          </a:p>
          <a:p>
            <a:pPr lvl="1"/>
            <a:r>
              <a:rPr lang="en-US" dirty="0"/>
              <a:t>Let’s get technical- html,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8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EF1B-522F-AF89-A512-C8A201EE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346D-5D2B-1B4A-9BEF-25CE2C979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=yY96hTb8WgI</a:t>
            </a:r>
          </a:p>
        </p:txBody>
      </p:sp>
    </p:spTree>
    <p:extLst>
      <p:ext uri="{BB962C8B-B14F-4D97-AF65-F5344CB8AC3E}">
        <p14:creationId xmlns:p14="http://schemas.microsoft.com/office/powerpoint/2010/main" val="256676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259E-569E-1FFD-0B69-7C2CD3FA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users learn by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B9F08-E6D7-E612-BDE3-5F8D981C6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Users don’t start using a system to learn it</a:t>
            </a:r>
          </a:p>
          <a:p>
            <a:r>
              <a:rPr lang="en-US" dirty="0"/>
              <a:t>User’s typically try to do what they want to do, they have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goal</a:t>
            </a:r>
            <a:r>
              <a:rPr lang="en-US" dirty="0"/>
              <a:t> in mind</a:t>
            </a:r>
          </a:p>
          <a:p>
            <a:r>
              <a:rPr lang="en-US" dirty="0"/>
              <a:t>They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explore</a:t>
            </a:r>
            <a:r>
              <a:rPr lang="en-US" dirty="0"/>
              <a:t> the interface to see if they can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figure out how to do it</a:t>
            </a:r>
            <a:r>
              <a:rPr lang="en-US" dirty="0"/>
              <a:t>.  </a:t>
            </a:r>
          </a:p>
          <a:p>
            <a:r>
              <a:rPr lang="en-US" dirty="0"/>
              <a:t>Users are more interested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achieving their goal </a:t>
            </a:r>
            <a:r>
              <a:rPr lang="en-US" dirty="0"/>
              <a:t>than in learning your interface</a:t>
            </a:r>
          </a:p>
          <a:p>
            <a:r>
              <a:rPr lang="en-US" dirty="0"/>
              <a:t>As a UI designer your job is to clearly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communicate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to use the UI, through the design</a:t>
            </a:r>
            <a:r>
              <a:rPr lang="en-US" dirty="0"/>
              <a:t>, and help the user achieve their first goal </a:t>
            </a:r>
          </a:p>
          <a:p>
            <a:r>
              <a:rPr lang="en-US" dirty="0"/>
              <a:t>User expectation: getting things done, not learning the interface.   </a:t>
            </a:r>
          </a:p>
        </p:txBody>
      </p:sp>
    </p:spTree>
    <p:extLst>
      <p:ext uri="{BB962C8B-B14F-4D97-AF65-F5344CB8AC3E}">
        <p14:creationId xmlns:p14="http://schemas.microsoft.com/office/powerpoint/2010/main" val="359280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ADCD-976A-4F2A-007E-C728B21E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for UI Designers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BFD85-E85D-26E4-C4DF-3B2AEF3F7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want to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match the design to the user’s goals </a:t>
            </a:r>
          </a:p>
          <a:p>
            <a:pPr marL="0" indent="0">
              <a:buNone/>
            </a:pPr>
            <a:r>
              <a:rPr lang="en-US" dirty="0"/>
              <a:t>So, we need to:</a:t>
            </a:r>
          </a:p>
          <a:p>
            <a:r>
              <a:rPr lang="en-US" dirty="0"/>
              <a:t>Know who the users are</a:t>
            </a:r>
          </a:p>
          <a:p>
            <a:r>
              <a:rPr lang="en-US" dirty="0"/>
              <a:t>Know the users’ goals when you design</a:t>
            </a:r>
          </a:p>
          <a:p>
            <a:endParaRPr lang="en-US" dirty="0"/>
          </a:p>
          <a:p>
            <a:r>
              <a:rPr lang="en-US" dirty="0"/>
              <a:t>Process for collecting this information -&gt;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centered design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0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0CCD-B984-AF82-FD04-A04E10B2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before we understand our users’ goals….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91E07-CE0F-F485-E7E7-7BE2E1EA5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1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94E4-EF1B-11E8-39D3-0D27333A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before we understand our users’ goals….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57A0F-1C12-6862-A7F9-29F6358C6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44265" cy="4351338"/>
          </a:xfrm>
        </p:spPr>
        <p:txBody>
          <a:bodyPr/>
          <a:lstStyle/>
          <a:p>
            <a:r>
              <a:rPr lang="en-US" dirty="0"/>
              <a:t>Fundamental concepts about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people interact with things and discover what they do  </a:t>
            </a:r>
            <a:r>
              <a:rPr lang="en-US" dirty="0"/>
              <a:t>(Don Norman) 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Affordances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Signifiers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Constraints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Mappings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Feedback</a:t>
            </a:r>
          </a:p>
          <a:p>
            <a:pPr lvl="1"/>
            <a:r>
              <a:rPr lang="en-US" dirty="0"/>
              <a:t>User’s conceptual model</a:t>
            </a:r>
          </a:p>
          <a:p>
            <a:pPr lvl="1"/>
            <a:endParaRPr lang="en-US" dirty="0"/>
          </a:p>
        </p:txBody>
      </p:sp>
      <p:pic>
        <p:nvPicPr>
          <p:cNvPr id="3074" name="Picture 2" descr="The Design of Everyday Things 1st edition 9780465050659 0465050654">
            <a:extLst>
              <a:ext uri="{FF2B5EF4-FFF2-40B4-BE49-F238E27FC236}">
                <a16:creationId xmlns:a16="http://schemas.microsoft.com/office/drawing/2014/main" id="{C23BCA74-C73A-5032-3EE4-2F5AF848A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852" y="1476033"/>
            <a:ext cx="3332948" cy="501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82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6150-D5DA-1D55-8F75-7066AE4F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Affordance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114C3-5CA8-CA42-834F-6A48F41D2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Affordances are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perceivable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action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possibilities</a:t>
            </a:r>
            <a:endParaRPr lang="en-US" dirty="0"/>
          </a:p>
          <a:p>
            <a:r>
              <a:rPr lang="en-US" dirty="0"/>
              <a:t>Affordance refers to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perceived and actual properties of a thing that determine how it is operated</a:t>
            </a:r>
          </a:p>
          <a:p>
            <a:r>
              <a:rPr lang="en-US" dirty="0"/>
              <a:t>Affordances are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an interface communicates non-verbally</a:t>
            </a:r>
            <a:r>
              <a:rPr lang="en-US" dirty="0"/>
              <a:t>, telling you how to operate it</a:t>
            </a:r>
          </a:p>
          <a:p>
            <a:endParaRPr lang="en-US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766D4978-A185-0BB7-17F5-63B8DA50ADB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56691" y="4122711"/>
            <a:ext cx="2385848" cy="1954923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06BDBF-5B9C-A4A3-71A1-8AC7FB86021F}"/>
              </a:ext>
            </a:extLst>
          </p:cNvPr>
          <p:cNvSpPr txBox="1"/>
          <p:nvPr/>
        </p:nvSpPr>
        <p:spPr>
          <a:xfrm>
            <a:off x="4171574" y="6064004"/>
            <a:ext cx="3259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Scrollbars have the affordance of continuous scrolling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C99C3-9D5A-405B-9F9C-24ED2F64B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4130863"/>
            <a:ext cx="1805476" cy="18390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924DAC-E607-B938-760E-B52072F0A917}"/>
              </a:ext>
            </a:extLst>
          </p:cNvPr>
          <p:cNvSpPr txBox="1"/>
          <p:nvPr/>
        </p:nvSpPr>
        <p:spPr>
          <a:xfrm>
            <a:off x="838199" y="6077634"/>
            <a:ext cx="303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Handles have the affordance of being pullable</a:t>
            </a:r>
          </a:p>
        </p:txBody>
      </p:sp>
    </p:spTree>
    <p:extLst>
      <p:ext uri="{BB962C8B-B14F-4D97-AF65-F5344CB8AC3E}">
        <p14:creationId xmlns:p14="http://schemas.microsoft.com/office/powerpoint/2010/main" val="428612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8767</TotalTime>
  <Words>1427</Words>
  <Application>Microsoft Macintosh PowerPoint</Application>
  <PresentationFormat>Widescreen</PresentationFormat>
  <Paragraphs>166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 User Interface Design  </vt:lpstr>
      <vt:lpstr>UI Design: Monday Aug 29 (Day 4) </vt:lpstr>
      <vt:lpstr>Course logistics</vt:lpstr>
      <vt:lpstr>PowerPoint Presentation</vt:lpstr>
      <vt:lpstr>Most users learn by doing</vt:lpstr>
      <vt:lpstr>Lessons for UI Designers</vt:lpstr>
      <vt:lpstr>But before we understand our users’ goals….</vt:lpstr>
      <vt:lpstr>But before we understand our users’ goals….</vt:lpstr>
      <vt:lpstr>Affordance</vt:lpstr>
      <vt:lpstr>Signifiers: sometimes you need help to learn an affordance </vt:lpstr>
      <vt:lpstr>What are constraints</vt:lpstr>
      <vt:lpstr>Mappings</vt:lpstr>
      <vt:lpstr>Bad mappings</vt:lpstr>
      <vt:lpstr>Feedback</vt:lpstr>
      <vt:lpstr>Now’ lets get to the user’s conceptual model</vt:lpstr>
      <vt:lpstr>What is a conceptual model? </vt:lpstr>
      <vt:lpstr>Conceptual model example </vt:lpstr>
      <vt:lpstr>Conceptual model example </vt:lpstr>
      <vt:lpstr>Does this ever lead to problems? </vt:lpstr>
      <vt:lpstr>Example: Thermostat</vt:lpstr>
      <vt:lpstr>Interface model!</vt:lpstr>
      <vt:lpstr>Interface model example</vt:lpstr>
      <vt:lpstr>3 models </vt:lpstr>
      <vt:lpstr>Example: solar power</vt:lpstr>
      <vt:lpstr>Learning (or discovering) how to use an interface</vt:lpstr>
      <vt:lpstr>Next class…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Aurisano, Jillian M</dc:creator>
  <cp:lastModifiedBy>Aurisano, Jillian M</cp:lastModifiedBy>
  <cp:revision>92</cp:revision>
  <dcterms:created xsi:type="dcterms:W3CDTF">2022-01-10T03:51:18Z</dcterms:created>
  <dcterms:modified xsi:type="dcterms:W3CDTF">2022-08-31T18:06:05Z</dcterms:modified>
</cp:coreProperties>
</file>