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8"/>
  </p:notesMasterIdLst>
  <p:sldIdLst>
    <p:sldId id="257" r:id="rId2"/>
    <p:sldId id="616" r:id="rId3"/>
    <p:sldId id="651" r:id="rId4"/>
    <p:sldId id="802" r:id="rId5"/>
    <p:sldId id="824" r:id="rId6"/>
    <p:sldId id="846" r:id="rId7"/>
    <p:sldId id="847" r:id="rId8"/>
    <p:sldId id="848" r:id="rId9"/>
    <p:sldId id="849" r:id="rId10"/>
    <p:sldId id="850" r:id="rId11"/>
    <p:sldId id="851" r:id="rId12"/>
    <p:sldId id="852" r:id="rId13"/>
    <p:sldId id="853" r:id="rId14"/>
    <p:sldId id="854" r:id="rId15"/>
    <p:sldId id="883" r:id="rId16"/>
    <p:sldId id="825" r:id="rId17"/>
    <p:sldId id="826" r:id="rId18"/>
    <p:sldId id="827" r:id="rId19"/>
    <p:sldId id="828" r:id="rId20"/>
    <p:sldId id="829" r:id="rId21"/>
    <p:sldId id="830" r:id="rId22"/>
    <p:sldId id="831" r:id="rId23"/>
    <p:sldId id="832" r:id="rId24"/>
    <p:sldId id="833" r:id="rId25"/>
    <p:sldId id="834" r:id="rId26"/>
    <p:sldId id="835" r:id="rId27"/>
    <p:sldId id="837" r:id="rId28"/>
    <p:sldId id="836" r:id="rId29"/>
    <p:sldId id="838" r:id="rId30"/>
    <p:sldId id="839" r:id="rId31"/>
    <p:sldId id="840" r:id="rId32"/>
    <p:sldId id="841" r:id="rId33"/>
    <p:sldId id="875" r:id="rId34"/>
    <p:sldId id="842" r:id="rId35"/>
    <p:sldId id="843" r:id="rId36"/>
    <p:sldId id="872" r:id="rId37"/>
    <p:sldId id="873" r:id="rId38"/>
    <p:sldId id="874" r:id="rId39"/>
    <p:sldId id="877" r:id="rId40"/>
    <p:sldId id="876" r:id="rId41"/>
    <p:sldId id="878" r:id="rId42"/>
    <p:sldId id="879" r:id="rId43"/>
    <p:sldId id="880" r:id="rId44"/>
    <p:sldId id="881" r:id="rId45"/>
    <p:sldId id="882" r:id="rId46"/>
    <p:sldId id="8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651"/>
            <p14:sldId id="802"/>
          </p14:sldIdLst>
        </p14:section>
        <p14:section name="people" id="{037B12E3-E472-874F-A030-F055C1C79AD7}">
          <p14:sldIdLst>
            <p14:sldId id="824"/>
          </p14:sldIdLst>
        </p14:section>
        <p14:section name="reading" id="{6E7718C7-1FC6-E942-8531-FD1562F317C4}">
          <p14:sldIdLst>
            <p14:sldId id="846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influence" id="{626CA71E-7B9B-DB41-9B13-C056EA275977}">
          <p14:sldIdLst>
            <p14:sldId id="883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7"/>
            <p14:sldId id="836"/>
            <p14:sldId id="838"/>
            <p14:sldId id="839"/>
            <p14:sldId id="840"/>
            <p14:sldId id="841"/>
            <p14:sldId id="875"/>
            <p14:sldId id="842"/>
            <p14:sldId id="843"/>
            <p14:sldId id="872"/>
            <p14:sldId id="873"/>
            <p14:sldId id="874"/>
            <p14:sldId id="877"/>
            <p14:sldId id="876"/>
            <p14:sldId id="878"/>
            <p14:sldId id="879"/>
            <p14:sldId id="880"/>
            <p14:sldId id="881"/>
            <p14:sldId id="882"/>
            <p14:sldId id="884"/>
          </p14:sldIdLst>
        </p14:section>
        <p14:section name="motivation" id="{D19990B4-7D9D-4844-940B-F71A7A665BD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943"/>
  </p:normalViewPr>
  <p:slideViewPr>
    <p:cSldViewPr snapToGrid="0" snapToObjects="1">
      <p:cViewPr varScale="1">
        <p:scale>
          <a:sx n="153" d="100"/>
          <a:sy n="153" d="100"/>
        </p:scale>
        <p:origin x="1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F59E2-5870-6840-8E6F-913135309460}"/>
              </a:ext>
            </a:extLst>
          </p:cNvPr>
          <p:cNvSpPr txBox="1"/>
          <p:nvPr/>
        </p:nvSpPr>
        <p:spPr>
          <a:xfrm>
            <a:off x="10686361" y="6290631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62CBC-8CC5-7461-EFF5-186036495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27" y="2124128"/>
            <a:ext cx="8622535" cy="373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DC28-BD8D-6663-EE9D-37F9E5A7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A0A3-FC59-528F-8B84-90EE67D1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Song and Schwarz (2008)</a:t>
            </a:r>
          </a:p>
          <a:p>
            <a:r>
              <a:rPr lang="en-US" dirty="0"/>
              <a:t>Two groups of participants were given a series of instructions which differed only in the font that was used</a:t>
            </a:r>
          </a:p>
          <a:p>
            <a:r>
              <a:rPr lang="en-US" dirty="0"/>
              <a:t>One font was easy to read, the other was long</a:t>
            </a:r>
          </a:p>
          <a:p>
            <a:r>
              <a:rPr lang="en-US" dirty="0"/>
              <a:t>Participants were asked to estimate how long it would take to complete the instructions</a:t>
            </a:r>
          </a:p>
          <a:p>
            <a:r>
              <a:rPr lang="en-US" dirty="0"/>
              <a:t>The easy font group estimated 8 min</a:t>
            </a:r>
          </a:p>
          <a:p>
            <a:r>
              <a:rPr lang="en-US" dirty="0"/>
              <a:t>The hard font group estimated 15 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E9E1-9CF6-ECDA-C47D-1DE5245D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discussed the value of using hierarchy to help people read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C40BB9-9A99-9DE3-5410-C2FD58A0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543300"/>
            <a:ext cx="6159500" cy="33147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C48BFC-D7AD-4ADB-D2C7-98916EB08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1" y="1771650"/>
            <a:ext cx="6299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2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9A9F-9AEC-A519-EE6E-47B9BFA7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read faster with long line lengths</a:t>
            </a:r>
            <a:br>
              <a:rPr lang="en-US" dirty="0"/>
            </a:br>
            <a:r>
              <a:rPr lang="en-US" dirty="0"/>
              <a:t>But prefer shorter line lengths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E8AE-8C0C-B659-348A-2625AAA2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Longer line lengths (100 characters/line) are faster to read</a:t>
            </a:r>
          </a:p>
          <a:p>
            <a:pPr lvl="1"/>
            <a:r>
              <a:rPr lang="en-US" dirty="0"/>
              <a:t>Do not require the eye to jump back over the page to the next line as often</a:t>
            </a:r>
          </a:p>
          <a:p>
            <a:r>
              <a:rPr lang="en-US" dirty="0"/>
              <a:t>But, people prefer smaller line length</a:t>
            </a:r>
          </a:p>
          <a:p>
            <a:endParaRPr lang="en-US" dirty="0"/>
          </a:p>
          <a:p>
            <a:r>
              <a:rPr lang="en-US" dirty="0"/>
              <a:t>Takeaway- is reading speed an important characteristic? If not, favor shorter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5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4C8A-2677-D9F2-D111-834CF966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scan, we don’t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A69F-4456-EC3F-C6D2-859F1E7D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We scan</a:t>
            </a:r>
          </a:p>
          <a:p>
            <a:r>
              <a:rPr lang="en-US" dirty="0"/>
              <a:t>We look for things that catch our eye</a:t>
            </a:r>
          </a:p>
          <a:p>
            <a:r>
              <a:rPr lang="en-US" dirty="0"/>
              <a:t>We don’t want to waste time and effort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Essential Eye-Tracking Visualizations and Metrics – MeasuringU">
            <a:extLst>
              <a:ext uri="{FF2B5EF4-FFF2-40B4-BE49-F238E27FC236}">
                <a16:creationId xmlns:a16="http://schemas.microsoft.com/office/drawing/2014/main" id="{7209FE7F-53E2-EAB6-C41C-7CA2747AE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227990" cy="30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1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F6A-2F2F-CE02-E82B-711DFEC8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3C91-D13E-6BE0-0B2A-77661724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reading as effortless as possible</a:t>
            </a:r>
          </a:p>
          <a:p>
            <a:endParaRPr lang="en-US" dirty="0"/>
          </a:p>
          <a:p>
            <a:r>
              <a:rPr lang="en-US" dirty="0"/>
              <a:t>Use an easily readable font</a:t>
            </a:r>
          </a:p>
          <a:p>
            <a:r>
              <a:rPr lang="en-US" dirty="0"/>
              <a:t>Use a clear and consistent layout of text</a:t>
            </a:r>
          </a:p>
          <a:p>
            <a:r>
              <a:rPr lang="en-US" dirty="0"/>
              <a:t>Use plain language</a:t>
            </a:r>
          </a:p>
          <a:p>
            <a:r>
              <a:rPr lang="en-US" dirty="0"/>
              <a:t>Omit needless words</a:t>
            </a:r>
          </a:p>
          <a:p>
            <a:r>
              <a:rPr lang="en-US" dirty="0"/>
              <a:t>Do you really need a long welcome with informational overviews</a:t>
            </a:r>
          </a:p>
          <a:p>
            <a:r>
              <a:rPr lang="en-US" dirty="0"/>
              <a:t>Minimize instructions that need to be read</a:t>
            </a:r>
          </a:p>
        </p:txBody>
      </p:sp>
    </p:spTree>
    <p:extLst>
      <p:ext uri="{BB962C8B-B14F-4D97-AF65-F5344CB8AC3E}">
        <p14:creationId xmlns:p14="http://schemas.microsoft.com/office/powerpoint/2010/main" val="389332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820F-A979-885F-ADF0-316B678D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F547-5B93-A8FE-4E3B-C31DCF5E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DD1F-A4CC-57B7-9E1F-5B717074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down an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6C32-3C43-C99D-17FF-81FBC7B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95"/>
            <a:ext cx="10765221" cy="3344891"/>
          </a:xfrm>
        </p:spPr>
        <p:txBody>
          <a:bodyPr>
            <a:normAutofit/>
          </a:bodyPr>
          <a:lstStyle/>
          <a:p>
            <a:r>
              <a:rPr lang="en-US" dirty="0"/>
              <a:t>Influence: exert some effect on people so that they are more likely to favor one outcome over another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think?</a:t>
            </a:r>
          </a:p>
          <a:p>
            <a:pPr marL="0" indent="0">
              <a:buNone/>
            </a:pPr>
            <a:r>
              <a:rPr lang="en-US" dirty="0"/>
              <a:t>Q1 : How easily are people, in general, influenced? </a:t>
            </a:r>
          </a:p>
          <a:p>
            <a:pPr lvl="1"/>
            <a:r>
              <a:rPr lang="en-US" dirty="0"/>
              <a:t>How easy is it to get people to favor one outcome over another?</a:t>
            </a:r>
          </a:p>
          <a:p>
            <a:pPr marL="0" indent="0">
              <a:buNone/>
            </a:pPr>
            <a:r>
              <a:rPr lang="en-US" dirty="0"/>
              <a:t>Q2: How easily are you influenced? 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B4A756EA-AFF0-61D0-71CD-D9B76EC4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90" y="5070393"/>
            <a:ext cx="6999888" cy="1787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B655A-8670-3DEB-37E6-B45139F31A2D}"/>
              </a:ext>
            </a:extLst>
          </p:cNvPr>
          <p:cNvSpPr txBox="1"/>
          <p:nvPr/>
        </p:nvSpPr>
        <p:spPr>
          <a:xfrm>
            <a:off x="147144" y="5208505"/>
            <a:ext cx="4719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0: impossible to influence &lt;people, you&gt;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1: certain: &lt;people, you&gt; are influenced all the time</a:t>
            </a:r>
          </a:p>
        </p:txBody>
      </p:sp>
    </p:spTree>
    <p:extLst>
      <p:ext uri="{BB962C8B-B14F-4D97-AF65-F5344CB8AC3E}">
        <p14:creationId xmlns:p14="http://schemas.microsoft.com/office/powerpoint/2010/main" val="83964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812E-89D0-3E85-9953-55E6483D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6E03-82AC-5F11-0405-C0181480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1974 study</a:t>
            </a:r>
          </a:p>
          <a:p>
            <a:r>
              <a:rPr lang="en-US" dirty="0"/>
              <a:t>2 groups of high school students</a:t>
            </a:r>
          </a:p>
          <a:p>
            <a:r>
              <a:rPr lang="en-US" dirty="0"/>
              <a:t>Gave them 5 seconds to answer a complex mathematical question</a:t>
            </a:r>
          </a:p>
          <a:p>
            <a:pPr lvl="1"/>
            <a:r>
              <a:rPr lang="en-US" dirty="0"/>
              <a:t>Can’t solve it, but need to estimate</a:t>
            </a:r>
          </a:p>
          <a:p>
            <a:r>
              <a:rPr lang="en-US" dirty="0"/>
              <a:t>We are going to try this in class!  </a:t>
            </a:r>
          </a:p>
          <a:p>
            <a:r>
              <a:rPr lang="en-US" dirty="0"/>
              <a:t>Everyone on one half of the room close your eyes.  </a:t>
            </a:r>
          </a:p>
        </p:txBody>
      </p:sp>
    </p:spTree>
    <p:extLst>
      <p:ext uri="{BB962C8B-B14F-4D97-AF65-F5344CB8AC3E}">
        <p14:creationId xmlns:p14="http://schemas.microsoft.com/office/powerpoint/2010/main" val="391268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812E-89D0-3E85-9953-55E6483D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6E03-82AC-5F11-0405-C0181480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1974 study</a:t>
            </a:r>
          </a:p>
          <a:p>
            <a:r>
              <a:rPr lang="en-US" dirty="0"/>
              <a:t>2 groups of high school students</a:t>
            </a:r>
          </a:p>
          <a:p>
            <a:r>
              <a:rPr lang="en-US" dirty="0"/>
              <a:t>Gave them 5 seconds to answer a complex mathematical question</a:t>
            </a:r>
          </a:p>
          <a:p>
            <a:pPr lvl="1"/>
            <a:r>
              <a:rPr lang="en-US" dirty="0"/>
              <a:t>Can’t solve it, but need to estimate</a:t>
            </a:r>
          </a:p>
          <a:p>
            <a:r>
              <a:rPr lang="en-US" dirty="0"/>
              <a:t>We are going to try this in class!  </a:t>
            </a:r>
          </a:p>
          <a:p>
            <a:r>
              <a:rPr lang="en-US" dirty="0"/>
              <a:t>Everyone on one half of the room close your eyes. </a:t>
            </a:r>
          </a:p>
          <a:p>
            <a:r>
              <a:rPr lang="en-US" dirty="0"/>
              <a:t>Group 1: 1x2x3x4x5x6x7x8 </a:t>
            </a:r>
          </a:p>
          <a:p>
            <a:pPr lvl="1"/>
            <a:r>
              <a:rPr lang="en-US" dirty="0"/>
              <a:t>Quick estimate</a:t>
            </a:r>
          </a:p>
        </p:txBody>
      </p:sp>
    </p:spTree>
    <p:extLst>
      <p:ext uri="{BB962C8B-B14F-4D97-AF65-F5344CB8AC3E}">
        <p14:creationId xmlns:p14="http://schemas.microsoft.com/office/powerpoint/2010/main" val="101427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812E-89D0-3E85-9953-55E6483D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6E03-82AC-5F11-0405-C0181480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1974 study</a:t>
            </a:r>
          </a:p>
          <a:p>
            <a:r>
              <a:rPr lang="en-US" dirty="0"/>
              <a:t>2 groups of high school students</a:t>
            </a:r>
          </a:p>
          <a:p>
            <a:r>
              <a:rPr lang="en-US" dirty="0"/>
              <a:t>Gave them 5 seconds to answer a complex mathematical question</a:t>
            </a:r>
          </a:p>
          <a:p>
            <a:pPr lvl="1"/>
            <a:r>
              <a:rPr lang="en-US" dirty="0"/>
              <a:t>Can’t solve it, but need to estimate</a:t>
            </a:r>
          </a:p>
          <a:p>
            <a:r>
              <a:rPr lang="en-US" dirty="0"/>
              <a:t>We are going to try this in class!  </a:t>
            </a:r>
          </a:p>
          <a:p>
            <a:r>
              <a:rPr lang="en-US" dirty="0"/>
              <a:t>Everyone on one half of the room close your eyes. </a:t>
            </a:r>
          </a:p>
          <a:p>
            <a:r>
              <a:rPr lang="en-US" dirty="0"/>
              <a:t>Group 2: 8x7x6x5x4x3x2x1</a:t>
            </a:r>
          </a:p>
          <a:p>
            <a:r>
              <a:rPr lang="en-US" dirty="0">
                <a:solidFill>
                  <a:schemeClr val="bg1"/>
                </a:solidFill>
              </a:rPr>
              <a:t>Group 1: 1x2x3x4x5x6x7x8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 seconds!  </a:t>
            </a:r>
          </a:p>
          <a:p>
            <a:r>
              <a:rPr lang="en-US" dirty="0">
                <a:solidFill>
                  <a:schemeClr val="bg1"/>
                </a:solidFill>
              </a:rPr>
              <a:t>Group 2: 8x7x6x5x4x3x2x1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Quick estimate! </a:t>
            </a:r>
          </a:p>
        </p:txBody>
      </p:sp>
    </p:spTree>
    <p:extLst>
      <p:ext uri="{BB962C8B-B14F-4D97-AF65-F5344CB8AC3E}">
        <p14:creationId xmlns:p14="http://schemas.microsoft.com/office/powerpoint/2010/main" val="259650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1"/>
            <a:r>
              <a:rPr lang="en-US" dirty="0"/>
              <a:t>People- part 2</a:t>
            </a:r>
          </a:p>
          <a:p>
            <a:pPr lvl="1"/>
            <a:r>
              <a:rPr lang="en-US" dirty="0"/>
              <a:t>Activity- project activity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99DD-7B08-4D94-6CBB-2A404E27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DAD2-A65A-8E51-3893-0F551A48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 </a:t>
            </a:r>
          </a:p>
          <a:p>
            <a:pPr lvl="1"/>
            <a:r>
              <a:rPr lang="en-US" dirty="0"/>
              <a:t>400, 546, 1024, 1200, 2000, 5000, 40,000, </a:t>
            </a:r>
          </a:p>
          <a:p>
            <a:r>
              <a:rPr lang="en-US" dirty="0"/>
              <a:t>Group 2:</a:t>
            </a:r>
          </a:p>
          <a:p>
            <a:pPr lvl="1"/>
            <a:r>
              <a:rPr lang="en-US" dirty="0"/>
              <a:t>1000, 1800, 20000, 40320, </a:t>
            </a:r>
          </a:p>
          <a:p>
            <a:pPr lvl="1"/>
            <a:endParaRPr lang="en-US" dirty="0"/>
          </a:p>
          <a:p>
            <a:r>
              <a:rPr lang="en-US" dirty="0"/>
              <a:t>Did we replicate the study?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3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99DD-7B08-4D94-6CBB-2A404E27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DAD2-A65A-8E51-3893-0F551A48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Group 1: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Group 2:</a:t>
            </a:r>
          </a:p>
          <a:p>
            <a:pPr lvl="1"/>
            <a:r>
              <a:rPr lang="en-US" dirty="0"/>
              <a:t>…. </a:t>
            </a:r>
          </a:p>
          <a:p>
            <a:pPr lvl="1"/>
            <a:endParaRPr lang="en-US" dirty="0"/>
          </a:p>
          <a:p>
            <a:r>
              <a:rPr lang="en-US" dirty="0"/>
              <a:t>Did we replicate the study? </a:t>
            </a:r>
          </a:p>
          <a:p>
            <a:pPr lvl="1"/>
            <a:r>
              <a:rPr lang="en-US" dirty="0"/>
              <a:t>1x2x3x4x5x6x7x8</a:t>
            </a:r>
          </a:p>
          <a:p>
            <a:pPr lvl="1"/>
            <a:r>
              <a:rPr lang="en-US" dirty="0"/>
              <a:t>8x7x6x5x4x3x2x1</a:t>
            </a:r>
          </a:p>
          <a:p>
            <a:pPr lvl="1"/>
            <a:r>
              <a:rPr lang="en-US" dirty="0"/>
              <a:t>Same answer: 40,320</a:t>
            </a:r>
          </a:p>
          <a:p>
            <a:r>
              <a:rPr lang="en-US" dirty="0"/>
              <a:t>Median guess of the first group: 512</a:t>
            </a:r>
          </a:p>
          <a:p>
            <a:r>
              <a:rPr lang="en-US" dirty="0"/>
              <a:t>Median guess of the second group: 2,250</a:t>
            </a:r>
          </a:p>
          <a:p>
            <a:r>
              <a:rPr lang="en-US" dirty="0"/>
              <a:t>Why?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1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E74-2E79-EE07-FC72-055C8C15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6E85-CB99-1E59-D367-36FA4151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bias</a:t>
            </a:r>
          </a:p>
          <a:p>
            <a:pPr lvl="1"/>
            <a:r>
              <a:rPr lang="en-US" dirty="0"/>
              <a:t>An initial piece of information *the anchor* impacts your subsequent thought process and decision making</a:t>
            </a:r>
          </a:p>
          <a:p>
            <a:pPr lvl="1"/>
            <a:r>
              <a:rPr lang="en-US" dirty="0"/>
              <a:t>Once set, future estimates, decisions, negotiations are conducted relative to the anchor value</a:t>
            </a:r>
          </a:p>
          <a:p>
            <a:pPr lvl="1"/>
            <a:r>
              <a:rPr lang="en-US" dirty="0"/>
              <a:t>Aspects that align with the anchor tend to further strengthen the anchoring effect</a:t>
            </a:r>
          </a:p>
          <a:p>
            <a:pPr lvl="1"/>
            <a:r>
              <a:rPr lang="en-US" dirty="0"/>
              <a:t>Aspects that are dissonate or less related tend to be more readily ignored or devalued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2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761-5C35-5B60-8775-DC35DD10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Anchoring is used all the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26A-F3A1-38F0-1775-5A937DDC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in marketing</a:t>
            </a:r>
          </a:p>
          <a:p>
            <a:pPr lvl="1"/>
            <a:r>
              <a:rPr lang="en-US" dirty="0"/>
              <a:t>Display original and discounted prices together</a:t>
            </a:r>
          </a:p>
          <a:p>
            <a:pPr lvl="1"/>
            <a:r>
              <a:rPr lang="en-US" dirty="0"/>
              <a:t>Providing a suggested value for a donation</a:t>
            </a:r>
          </a:p>
          <a:p>
            <a:pPr lvl="1"/>
            <a:r>
              <a:rPr lang="en-US" dirty="0"/>
              <a:t>Listing the most expensive option first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erson posing next to a personnequin&#10;&#10;Description automatically generated with medium confidence">
            <a:extLst>
              <a:ext uri="{FF2B5EF4-FFF2-40B4-BE49-F238E27FC236}">
                <a16:creationId xmlns:a16="http://schemas.microsoft.com/office/drawing/2014/main" id="{639AE948-FFA4-F7E3-AFD9-86B6B916E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88" y="3690445"/>
            <a:ext cx="2616200" cy="29337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A30C555-EE9C-6039-51CC-4D3C8A91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76" y="3690445"/>
            <a:ext cx="4406900" cy="28321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08879C-9566-49E2-1257-4B6D5BFD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650" y="40480"/>
            <a:ext cx="2884305" cy="34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83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639F-AD93-6902-3B34-4D68CD19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Surprising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D099-15F3-4E31-F121-B3D060D4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also influenced by anchors that seem irrelevant. Things that we would not expect to influence our decision</a:t>
            </a:r>
          </a:p>
          <a:p>
            <a:r>
              <a:rPr lang="en-US" dirty="0"/>
              <a:t>1998 study (</a:t>
            </a:r>
            <a:r>
              <a:rPr lang="en-US" dirty="0" err="1"/>
              <a:t>Waksink</a:t>
            </a:r>
            <a:r>
              <a:rPr lang="en-US" dirty="0"/>
              <a:t>) conducted an experiment selling soup</a:t>
            </a:r>
          </a:p>
          <a:p>
            <a:pPr lvl="1"/>
            <a:r>
              <a:rPr lang="en-US" dirty="0"/>
              <a:t>Modest reduction in </a:t>
            </a:r>
            <a:r>
              <a:rPr lang="en-US" dirty="0" err="1"/>
              <a:t>prece</a:t>
            </a:r>
            <a:r>
              <a:rPr lang="en-US" dirty="0"/>
              <a:t> was set alongside three different restrictions on the number of cans that can be purchased</a:t>
            </a:r>
          </a:p>
          <a:p>
            <a:pPr lvl="2"/>
            <a:r>
              <a:rPr lang="en-US" dirty="0"/>
              <a:t>(max 4 cans) (max 12 cans) (unlimited cans)</a:t>
            </a:r>
          </a:p>
          <a:p>
            <a:pPr lvl="1"/>
            <a:r>
              <a:rPr lang="en-US" dirty="0"/>
              <a:t>What do you think happened?  Which resulted in the most purchases?</a:t>
            </a:r>
          </a:p>
        </p:txBody>
      </p:sp>
    </p:spTree>
    <p:extLst>
      <p:ext uri="{BB962C8B-B14F-4D97-AF65-F5344CB8AC3E}">
        <p14:creationId xmlns:p14="http://schemas.microsoft.com/office/powerpoint/2010/main" val="254338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FEBC-E4B1-10E1-E666-45DAA94D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2715-230B-4F18-DB97-46036100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9873" cy="4351338"/>
          </a:xfrm>
        </p:spPr>
        <p:txBody>
          <a:bodyPr>
            <a:normAutofit/>
          </a:bodyPr>
          <a:lstStyle/>
          <a:p>
            <a:r>
              <a:rPr lang="en-US" dirty="0"/>
              <a:t>The larger the anchor value for the purchase limit, the more people bought</a:t>
            </a:r>
          </a:p>
          <a:p>
            <a:r>
              <a:rPr lang="en-US" dirty="0"/>
              <a:t>We might have expected that having a low limit suggests high demand and high value</a:t>
            </a:r>
          </a:p>
          <a:p>
            <a:pPr lvl="1"/>
            <a:r>
              <a:rPr lang="en-US" dirty="0"/>
              <a:t>Oh we can only buy 4?  People must really want this soup.</a:t>
            </a:r>
          </a:p>
          <a:p>
            <a:r>
              <a:rPr lang="en-US" dirty="0"/>
              <a:t>But the opposite was true</a:t>
            </a:r>
          </a:p>
          <a:p>
            <a:r>
              <a:rPr lang="en-US" dirty="0"/>
              <a:t>This anchor did have an impact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1AEC99E-9ECC-8550-A4EA-7FC4F9F8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06" y="4255417"/>
            <a:ext cx="6083507" cy="21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2BBF-559A-19E6-D2AA-BB13E1BF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6D1C-649B-8196-426B-9FE735EA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Everyone think to yourself- what is the last 2 digits of your social security number.  You can write it down if you want to.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7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2BBF-559A-19E6-D2AA-BB13E1BF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6D1C-649B-8196-426B-9FE735EA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would you pay for this bottle of wine.  Write down a number.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hristie's selling a space-aged wine that could fetch $1 million">
            <a:extLst>
              <a:ext uri="{FF2B5EF4-FFF2-40B4-BE49-F238E27FC236}">
                <a16:creationId xmlns:a16="http://schemas.microsoft.com/office/drawing/2014/main" id="{58353AF0-9067-3490-6848-08DA8556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78" y="2505919"/>
            <a:ext cx="4486277" cy="38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6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2BBF-559A-19E6-D2AA-BB13E1BF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6D1C-649B-8196-426B-9FE735EA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similar to a study done in 2003 (</a:t>
            </a:r>
            <a:r>
              <a:rPr lang="en-US" dirty="0" err="1"/>
              <a:t>Ariely</a:t>
            </a:r>
            <a:r>
              <a:rPr lang="en-US" dirty="0"/>
              <a:t>) </a:t>
            </a:r>
          </a:p>
          <a:p>
            <a:r>
              <a:rPr lang="en-US" dirty="0"/>
              <a:t>Participants asked to recall the last 2 digits of their social security number</a:t>
            </a:r>
          </a:p>
          <a:p>
            <a:r>
              <a:rPr lang="en-US" dirty="0"/>
              <a:t>After this, they were shown a bottle of wine and asked how much they would be willing to pay for it</a:t>
            </a:r>
          </a:p>
          <a:p>
            <a:r>
              <a:rPr lang="en-US" dirty="0"/>
              <a:t>The last 2 digits of your social security number strongly influenced how much people were willing to pay</a:t>
            </a:r>
          </a:p>
          <a:p>
            <a:r>
              <a:rPr lang="en-US" dirty="0"/>
              <a:t>Lowest 20% of social security numbers, offered $8.64</a:t>
            </a:r>
          </a:p>
          <a:p>
            <a:r>
              <a:rPr lang="en-US" dirty="0"/>
              <a:t>Top 20% of social security numbers, offered $27.91</a:t>
            </a:r>
          </a:p>
        </p:txBody>
      </p:sp>
      <p:pic>
        <p:nvPicPr>
          <p:cNvPr id="2050" name="Picture 2" descr="Christie's selling a space-aged wine that could fetch $1 million">
            <a:extLst>
              <a:ext uri="{FF2B5EF4-FFF2-40B4-BE49-F238E27FC236}">
                <a16:creationId xmlns:a16="http://schemas.microsoft.com/office/drawing/2014/main" id="{58353AF0-9067-3490-6848-08DA8556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961" y="144433"/>
            <a:ext cx="1907049" cy="16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04C5DFA-AA20-6370-ED58-67788311E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810" y="6019800"/>
            <a:ext cx="591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5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5E66-5D8A-B7C1-A1EF-D6DAD3E7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6E1E-A9CA-87DE-1873-2A7BA639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1996 study (John </a:t>
            </a:r>
            <a:r>
              <a:rPr lang="en-US" dirty="0" err="1"/>
              <a:t>Bargh</a:t>
            </a:r>
            <a:r>
              <a:rPr lang="en-US" dirty="0"/>
              <a:t>)</a:t>
            </a:r>
          </a:p>
          <a:p>
            <a:r>
              <a:rPr lang="en-US" dirty="0"/>
              <a:t>Given a task to unscramble sets of words to make short sentences</a:t>
            </a:r>
          </a:p>
          <a:p>
            <a:pPr lvl="1"/>
            <a:r>
              <a:rPr lang="en-US" dirty="0"/>
              <a:t>She Belfast lives in </a:t>
            </a:r>
            <a:r>
              <a:rPr lang="en-US" dirty="0">
                <a:sym typeface="Wingdings" pitchFamily="2" charset="2"/>
              </a:rPr>
              <a:t> She lives in Belfast</a:t>
            </a:r>
          </a:p>
          <a:p>
            <a:r>
              <a:rPr lang="en-US" dirty="0">
                <a:sym typeface="Wingdings" pitchFamily="2" charset="2"/>
              </a:rPr>
              <a:t>Some people were given sets of words that contained words associated with being old (retired, elderly…)</a:t>
            </a:r>
          </a:p>
          <a:p>
            <a:r>
              <a:rPr lang="en-US" dirty="0">
                <a:sym typeface="Wingdings" pitchFamily="2" charset="2"/>
              </a:rPr>
              <a:t>Some people were given sets of words that contained words associated with being young (youth, energetic….)</a:t>
            </a:r>
          </a:p>
          <a:p>
            <a:r>
              <a:rPr lang="en-US" dirty="0">
                <a:sym typeface="Wingdings" pitchFamily="2" charset="2"/>
              </a:rPr>
              <a:t>After unscrambling the words they were told the experiment was done, and sent on their way.  </a:t>
            </a:r>
          </a:p>
          <a:p>
            <a:r>
              <a:rPr lang="en-US" dirty="0">
                <a:sym typeface="Wingdings" pitchFamily="2" charset="2"/>
              </a:rPr>
              <a:t>But they measured how fast participants from each group walked down the hallway after the study</a:t>
            </a:r>
          </a:p>
          <a:p>
            <a:r>
              <a:rPr lang="en-US" dirty="0"/>
              <a:t>Those exposed to ‘old’ words walked much more slowly than those exposed to ‘young’ words.</a:t>
            </a:r>
          </a:p>
          <a:p>
            <a:r>
              <a:rPr lang="en-US" dirty="0"/>
              <a:t>They were asked if they felt influenced by the words in their sentences, and they say no</a:t>
            </a:r>
          </a:p>
          <a:p>
            <a:r>
              <a:rPr lang="en-US" dirty="0"/>
              <a:t>But of course, they were influenced</a:t>
            </a:r>
          </a:p>
        </p:txBody>
      </p:sp>
    </p:spTree>
    <p:extLst>
      <p:ext uri="{BB962C8B-B14F-4D97-AF65-F5344CB8AC3E}">
        <p14:creationId xmlns:p14="http://schemas.microsoft.com/office/powerpoint/2010/main" val="1341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160-7187-FC0B-A93A-E79B68E9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deadline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C378-F9EF-F813-C6E0-D2106460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54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96C9-C43E-185C-1AED-D1217994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initial pieces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9A41-583E-55F7-D453-0DEF2B45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or unrelated pieces of information</a:t>
            </a:r>
          </a:p>
          <a:p>
            <a:r>
              <a:rPr lang="en-US" dirty="0"/>
              <a:t>You may think- well this doesn’t apply to you</a:t>
            </a:r>
          </a:p>
          <a:p>
            <a:pPr lvl="1"/>
            <a:r>
              <a:rPr lang="en-US" dirty="0"/>
              <a:t>Third person effect</a:t>
            </a:r>
          </a:p>
          <a:p>
            <a:r>
              <a:rPr lang="en-US" dirty="0"/>
              <a:t>Why don’t we think we can be influenced? </a:t>
            </a:r>
          </a:p>
        </p:txBody>
      </p:sp>
    </p:spTree>
    <p:extLst>
      <p:ext uri="{BB962C8B-B14F-4D97-AF65-F5344CB8AC3E}">
        <p14:creationId xmlns:p14="http://schemas.microsoft.com/office/powerpoint/2010/main" val="294008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E446-E451-13BD-E5F7-40BF3236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things impact our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3986-46D2-2BCE-5A25-B85EE6A8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 on this: </a:t>
            </a:r>
          </a:p>
        </p:txBody>
      </p:sp>
      <p:pic>
        <p:nvPicPr>
          <p:cNvPr id="5122" name="Picture 2" descr="Thinking, Fast and Slow: Kahneman, Daniel: 8601200766745: Amazon.com: Books">
            <a:extLst>
              <a:ext uri="{FF2B5EF4-FFF2-40B4-BE49-F238E27FC236}">
                <a16:creationId xmlns:a16="http://schemas.microsoft.com/office/drawing/2014/main" id="{75DB58C3-1763-6079-98CD-3ECEAD0D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537" y="3276600"/>
            <a:ext cx="2273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book cover&#10;&#10;Description automatically generated with medium confidence">
            <a:extLst>
              <a:ext uri="{FF2B5EF4-FFF2-40B4-BE49-F238E27FC236}">
                <a16:creationId xmlns:a16="http://schemas.microsoft.com/office/drawing/2014/main" id="{7D0875A8-534B-E78C-57EC-F518F3CE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41" y="3850728"/>
            <a:ext cx="2044159" cy="3007272"/>
          </a:xfrm>
          <a:prstGeom prst="rect">
            <a:avLst/>
          </a:prstGeom>
        </p:spPr>
      </p:pic>
      <p:pic>
        <p:nvPicPr>
          <p:cNvPr id="5124" name="Picture 4" descr="Amazon.com: Predictably Irrational, Revised and Expanded Edition: The  Hidden Forces That Shape Our Decisions eBook : Ariely, Dan: Kindle Store">
            <a:extLst>
              <a:ext uri="{FF2B5EF4-FFF2-40B4-BE49-F238E27FC236}">
                <a16:creationId xmlns:a16="http://schemas.microsoft.com/office/drawing/2014/main" id="{3B09FDDA-A8CB-9619-58AA-0450A36C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514" y="3276600"/>
            <a:ext cx="2324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431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C93B-C76B-782C-061A-C3C6B681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9AE4-A62B-4CF5-ACB1-21A52643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Anchoring effect is one cognitive bias, There are lots of others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Cognitive biases exist to help us think fast</a:t>
            </a:r>
          </a:p>
          <a:p>
            <a:r>
              <a:rPr lang="en-US" dirty="0"/>
              <a:t>We often aren’t making slow, rational decisions based on a complete understanding of the facts</a:t>
            </a:r>
          </a:p>
          <a:p>
            <a:r>
              <a:rPr lang="en-US" dirty="0"/>
              <a:t>We use shortcuts to help us make fast decisions</a:t>
            </a:r>
          </a:p>
          <a:p>
            <a:pPr lvl="1"/>
            <a:r>
              <a:rPr lang="en-US" dirty="0"/>
              <a:t>Heuristics- are one way, rules informed by experience which help us make decisions</a:t>
            </a:r>
          </a:p>
          <a:p>
            <a:pPr lvl="1"/>
            <a:r>
              <a:rPr lang="en-US" dirty="0"/>
              <a:t>Some of these can lead to errors in thinking- cognitive biases</a:t>
            </a:r>
          </a:p>
        </p:txBody>
      </p:sp>
    </p:spTree>
    <p:extLst>
      <p:ext uri="{BB962C8B-B14F-4D97-AF65-F5344CB8AC3E}">
        <p14:creationId xmlns:p14="http://schemas.microsoft.com/office/powerpoint/2010/main" val="1509325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EC3-7B48-3379-E1D1-FCC88C34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biases- for good, not for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C1CD-E410-8E32-C0F9-A612DBB52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Lots of the examples I found were in contexts where you wanted to get someone to spend money</a:t>
            </a:r>
          </a:p>
          <a:p>
            <a:r>
              <a:rPr lang="en-US" dirty="0"/>
              <a:t>Let’s just keep in mind, this effect could also be used for other goals</a:t>
            </a:r>
          </a:p>
          <a:p>
            <a:r>
              <a:rPr lang="en-US" dirty="0"/>
              <a:t>Getting people to….</a:t>
            </a:r>
          </a:p>
          <a:p>
            <a:pPr lvl="1"/>
            <a:r>
              <a:rPr lang="en-US" dirty="0"/>
              <a:t>Reach their goals</a:t>
            </a:r>
          </a:p>
          <a:p>
            <a:pPr lvl="1"/>
            <a:r>
              <a:rPr lang="en-US" dirty="0"/>
              <a:t>Care for others</a:t>
            </a:r>
          </a:p>
          <a:p>
            <a:pPr lvl="1"/>
            <a:r>
              <a:rPr lang="en-US" dirty="0"/>
              <a:t>Take care of themselves</a:t>
            </a:r>
          </a:p>
          <a:p>
            <a:r>
              <a:rPr lang="en-US" dirty="0"/>
              <a:t>Can we come up with an example of using anchoring effect in a UI to help someone:</a:t>
            </a:r>
          </a:p>
          <a:p>
            <a:pPr lvl="1"/>
            <a:r>
              <a:rPr lang="en-US" dirty="0"/>
              <a:t>Get more exercise</a:t>
            </a:r>
          </a:p>
          <a:p>
            <a:pPr lvl="1"/>
            <a:r>
              <a:rPr lang="en-US" dirty="0"/>
              <a:t>Find more time to study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4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46FE-A937-FDA0-D32B-44086EDB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cognitive bias: sunk cost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F40F-4078-EC93-C9CA-753FD44E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already invested resources in something, we’re going to keep investing more</a:t>
            </a:r>
          </a:p>
          <a:p>
            <a:r>
              <a:rPr lang="en-US" dirty="0"/>
              <a:t>We don’t want our efforts to go to waste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Finishing a bad movie</a:t>
            </a:r>
          </a:p>
          <a:p>
            <a:pPr lvl="1"/>
            <a:r>
              <a:rPr lang="en-US" dirty="0"/>
              <a:t>Continuing to poor time and money into a project we don’t think is working out</a:t>
            </a:r>
          </a:p>
          <a:p>
            <a:r>
              <a:rPr lang="en-US" dirty="0"/>
              <a:t>Related to loss aversion</a:t>
            </a:r>
          </a:p>
          <a:p>
            <a:pPr lvl="1"/>
            <a:r>
              <a:rPr lang="en-US" dirty="0"/>
              <a:t>Losing $100 hurts more than gaining $100 satisfies</a:t>
            </a:r>
          </a:p>
          <a:p>
            <a:r>
              <a:rPr lang="en-US" dirty="0"/>
              <a:t>How does this relate to UI design</a:t>
            </a:r>
          </a:p>
        </p:txBody>
      </p:sp>
    </p:spTree>
    <p:extLst>
      <p:ext uri="{BB962C8B-B14F-4D97-AF65-F5344CB8AC3E}">
        <p14:creationId xmlns:p14="http://schemas.microsoft.com/office/powerpoint/2010/main" val="1779116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6022-043C-95B7-AC56-E5B49BD3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Sunk cost fallacy and 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F3D8-2F0B-E3EB-D70B-B2332386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18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sunk cost bias may be part of the user flow</a:t>
            </a:r>
          </a:p>
          <a:p>
            <a:r>
              <a:rPr lang="en-US" dirty="0"/>
              <a:t>Suppose you are signing up for a service or making a purchase</a:t>
            </a:r>
          </a:p>
          <a:p>
            <a:r>
              <a:rPr lang="en-US" dirty="0"/>
              <a:t>Progress bar: encourage users to complete their actions</a:t>
            </a:r>
          </a:p>
          <a:p>
            <a:pPr lvl="1"/>
            <a:r>
              <a:rPr lang="en-US" dirty="0"/>
              <a:t>Suppose you want them to finish making the purchase</a:t>
            </a:r>
          </a:p>
          <a:p>
            <a:pPr lvl="1"/>
            <a:r>
              <a:rPr lang="en-US" dirty="0"/>
              <a:t>Show them this is the last step of the process</a:t>
            </a:r>
          </a:p>
          <a:p>
            <a:r>
              <a:rPr lang="en-US" dirty="0"/>
              <a:t>Once again- let’s think about how we could use this for helping someone….</a:t>
            </a:r>
          </a:p>
        </p:txBody>
      </p:sp>
      <p:pic>
        <p:nvPicPr>
          <p:cNvPr id="9218" name="Picture 2" descr="Progress bar is important thing">
            <a:extLst>
              <a:ext uri="{FF2B5EF4-FFF2-40B4-BE49-F238E27FC236}">
                <a16:creationId xmlns:a16="http://schemas.microsoft.com/office/drawing/2014/main" id="{98495C2C-BB7E-5057-4B70-DB4AB06E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16" y="2158052"/>
            <a:ext cx="5791199" cy="292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25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99CD-5B84-1036-1EDD-A86FE9E2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Sunk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828C-A1E9-1908-893F-C4396705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Loyalty programs, sunk rewards encourage the user to stick to your product</a:t>
            </a:r>
          </a:p>
          <a:p>
            <a:r>
              <a:rPr lang="en-US" dirty="0"/>
              <a:t>“I don’t want to lose these potential rewards”</a:t>
            </a:r>
          </a:p>
        </p:txBody>
      </p:sp>
    </p:spTree>
    <p:extLst>
      <p:ext uri="{BB962C8B-B14F-4D97-AF65-F5344CB8AC3E}">
        <p14:creationId xmlns:p14="http://schemas.microsoft.com/office/powerpoint/2010/main" val="414301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6B30-0E12-90BA-A660-F3B4148D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to self- sunk cost fallacy applies to our work too…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A757-86E9-8E15-BBE2-3279C7CD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tend to stick to a less than great design because of the sunk cost fallacy</a:t>
            </a:r>
          </a:p>
          <a:p>
            <a:r>
              <a:rPr lang="en-US" dirty="0"/>
              <a:t>I’ve already put so much into this feature! </a:t>
            </a:r>
          </a:p>
          <a:p>
            <a:r>
              <a:rPr lang="en-US" dirty="0"/>
              <a:t>I can’t give up on it now! </a:t>
            </a:r>
          </a:p>
        </p:txBody>
      </p:sp>
    </p:spTree>
    <p:extLst>
      <p:ext uri="{BB962C8B-B14F-4D97-AF65-F5344CB8AC3E}">
        <p14:creationId xmlns:p14="http://schemas.microsoft.com/office/powerpoint/2010/main" val="1424646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ACE9-54BF-7CFD-8347-7C8A23DA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proof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829D-ABF2-7ABB-CD60-90E034C9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5938" cy="4501603"/>
          </a:xfrm>
        </p:spPr>
        <p:txBody>
          <a:bodyPr>
            <a:normAutofit/>
          </a:bodyPr>
          <a:lstStyle/>
          <a:p>
            <a:r>
              <a:rPr lang="en-US" dirty="0"/>
              <a:t>We are guided by the behavior of others</a:t>
            </a:r>
          </a:p>
          <a:p>
            <a:r>
              <a:rPr lang="en-US" dirty="0"/>
              <a:t>This bias serves an important pro-social function</a:t>
            </a:r>
          </a:p>
          <a:p>
            <a:r>
              <a:rPr lang="en-US" dirty="0"/>
              <a:t>Example: Reviews </a:t>
            </a:r>
          </a:p>
          <a:p>
            <a:pPr lvl="1"/>
            <a:r>
              <a:rPr lang="en-US" dirty="0"/>
              <a:t>We think- other people want it and like it, it must be good </a:t>
            </a:r>
          </a:p>
          <a:p>
            <a:endParaRPr lang="en-US" dirty="0"/>
          </a:p>
        </p:txBody>
      </p:sp>
      <p:pic>
        <p:nvPicPr>
          <p:cNvPr id="10242" name="Picture 2" descr="customer reviews">
            <a:extLst>
              <a:ext uri="{FF2B5EF4-FFF2-40B4-BE49-F238E27FC236}">
                <a16:creationId xmlns:a16="http://schemas.microsoft.com/office/drawing/2014/main" id="{2B1B7DEC-DEB9-A266-7E82-2C30CAE2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135" y="1008555"/>
            <a:ext cx="7282728" cy="55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9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5810-DE42-6CF7-5B5B-37713626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proof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9A63-955B-F27B-D13D-8FA19153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3386" cy="1411561"/>
          </a:xfrm>
        </p:spPr>
        <p:txBody>
          <a:bodyPr>
            <a:normAutofit/>
          </a:bodyPr>
          <a:lstStyle/>
          <a:p>
            <a:r>
              <a:rPr lang="en-US" dirty="0"/>
              <a:t>Other people who viewed this, also viewed</a:t>
            </a:r>
          </a:p>
        </p:txBody>
      </p:sp>
      <p:pic>
        <p:nvPicPr>
          <p:cNvPr id="11266" name="Picture 2" descr="social filters">
            <a:extLst>
              <a:ext uri="{FF2B5EF4-FFF2-40B4-BE49-F238E27FC236}">
                <a16:creationId xmlns:a16="http://schemas.microsoft.com/office/drawing/2014/main" id="{6E2570CF-0995-B293-9F22-C17260AF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85" y="1460500"/>
            <a:ext cx="659567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9C59-E568-E18A-A6CC-D7C93E0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Clarifying the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2DE4-D41F-10BA-5A2B-12DB71FD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a ‘C-level’ basic interface vs ‘More complex inputs’ (one of the A/B options)</a:t>
            </a:r>
          </a:p>
          <a:p>
            <a:r>
              <a:rPr lang="en-US" dirty="0"/>
              <a:t>How to go deeper on data or user profiles</a:t>
            </a:r>
          </a:p>
          <a:p>
            <a:pPr lvl="1"/>
            <a:r>
              <a:rPr lang="en-US" dirty="0"/>
              <a:t>No expectation that you develop complex data visualizations</a:t>
            </a:r>
          </a:p>
          <a:p>
            <a:pPr lvl="1"/>
            <a:r>
              <a:rPr lang="en-US" dirty="0"/>
              <a:t>But, you are free to use external visualization libraries</a:t>
            </a:r>
          </a:p>
          <a:p>
            <a:pPr lvl="1"/>
            <a:r>
              <a:rPr lang="en-US" dirty="0"/>
              <a:t>Or use </a:t>
            </a:r>
            <a:r>
              <a:rPr lang="en-US" dirty="0" err="1"/>
              <a:t>svg</a:t>
            </a:r>
            <a:r>
              <a:rPr lang="en-US" dirty="0"/>
              <a:t> to make simple graphics </a:t>
            </a:r>
          </a:p>
          <a:p>
            <a:r>
              <a:rPr lang="en-US" dirty="0"/>
              <a:t>How to simulate </a:t>
            </a:r>
          </a:p>
          <a:p>
            <a:pPr lvl="1"/>
            <a:r>
              <a:rPr lang="en-US" dirty="0"/>
              <a:t>Think of this as a test of your UI</a:t>
            </a:r>
          </a:p>
          <a:p>
            <a:pPr lvl="1"/>
            <a:r>
              <a:rPr lang="en-US" dirty="0"/>
              <a:t>It is ok to use a simplified example </a:t>
            </a:r>
          </a:p>
          <a:p>
            <a:pPr lvl="2"/>
            <a:r>
              <a:rPr lang="en-US" dirty="0"/>
              <a:t>Ex. Grocery store is a rectangle, with 50 products along that rectangle, user has a list of 5 items</a:t>
            </a:r>
          </a:p>
          <a:p>
            <a:r>
              <a:rPr lang="en-US" dirty="0"/>
              <a:t>Run under localhost, not served on your documentation portfolio site (</a:t>
            </a:r>
            <a:r>
              <a:rPr lang="en-US" dirty="0" err="1"/>
              <a:t>wix</a:t>
            </a:r>
            <a:r>
              <a:rPr lang="en-US" dirty="0"/>
              <a:t>, google sites)</a:t>
            </a:r>
          </a:p>
          <a:p>
            <a:r>
              <a:rPr lang="en-US" dirty="0"/>
              <a:t>Please keep asking questions!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5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E9E5-63D0-52C8-5664-195E074F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proof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B7F1-2BC8-A73A-6B1A-7A452F4A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6669" cy="4351338"/>
          </a:xfrm>
        </p:spPr>
        <p:txBody>
          <a:bodyPr/>
          <a:lstStyle/>
          <a:p>
            <a:r>
              <a:rPr lang="en-US" dirty="0"/>
              <a:t>Laugh track</a:t>
            </a:r>
          </a:p>
          <a:p>
            <a:r>
              <a:rPr lang="en-US" dirty="0"/>
              <a:t>We all think we hate it</a:t>
            </a:r>
          </a:p>
          <a:p>
            <a:r>
              <a:rPr lang="en-US" dirty="0"/>
              <a:t>But people laugh more and rate the material as more funny with a laugh track </a:t>
            </a:r>
          </a:p>
        </p:txBody>
      </p:sp>
      <p:pic>
        <p:nvPicPr>
          <p:cNvPr id="12290" name="Picture 2" descr="In Defense of the Laugh Track">
            <a:extLst>
              <a:ext uri="{FF2B5EF4-FFF2-40B4-BE49-F238E27FC236}">
                <a16:creationId xmlns:a16="http://schemas.microsoft.com/office/drawing/2014/main" id="{9CDDB44C-8858-630D-8445-C6B2895C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427" y="1500350"/>
            <a:ext cx="6254595" cy="35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13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5450-5D32-9256-CED2-56D47FB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Bandwagon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8F1-E0E0-DB84-07C9-3BA440AA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r>
              <a:rPr lang="en-US" dirty="0"/>
              <a:t>Herd behavior</a:t>
            </a:r>
          </a:p>
          <a:p>
            <a:r>
              <a:rPr lang="en-US" dirty="0"/>
              <a:t>Tendency to do or believe things many other people do or believe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30D5CE5-6AB3-16A9-118A-E7F03DF6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7" y="1133780"/>
            <a:ext cx="6631152" cy="339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92C2513-3146-7F49-8E4F-0E652C68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1" y="2016946"/>
            <a:ext cx="4929352" cy="1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92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0FC7-8A68-11C5-E56F-42A68054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shaming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5B7AAFB-86C7-186D-D510-738DBCF21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92" y="1404446"/>
            <a:ext cx="8925856" cy="502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AFA47-855C-6F17-ACA6-387F5E5FFE96}"/>
              </a:ext>
            </a:extLst>
          </p:cNvPr>
          <p:cNvSpPr txBox="1"/>
          <p:nvPr/>
        </p:nvSpPr>
        <p:spPr>
          <a:xfrm>
            <a:off x="693683" y="2522483"/>
            <a:ext cx="1923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people feel like they aren’t in the ‘cool group’.  They are missing out, not doing what others are doing…. </a:t>
            </a:r>
          </a:p>
        </p:txBody>
      </p:sp>
    </p:spTree>
    <p:extLst>
      <p:ext uri="{BB962C8B-B14F-4D97-AF65-F5344CB8AC3E}">
        <p14:creationId xmlns:p14="http://schemas.microsoft.com/office/powerpoint/2010/main" val="3878651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76C1-6990-A40B-BF18-6D8EED31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8D62-2B8C-D9B7-3B20-32D2B5AA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presented with new information, we tend to only selectively pay attention to information that confirms what we already think</a:t>
            </a:r>
          </a:p>
          <a:p>
            <a:r>
              <a:rPr lang="en-US" dirty="0"/>
              <a:t>You see this a lot in the news: If you present people with news articles that fit with their current entrenched beliefs, they are more likely to remember it</a:t>
            </a:r>
          </a:p>
          <a:p>
            <a:pPr lvl="1"/>
            <a:r>
              <a:rPr lang="en-US" dirty="0"/>
              <a:t>Everyone suffers from this… </a:t>
            </a:r>
          </a:p>
        </p:txBody>
      </p:sp>
    </p:spTree>
    <p:extLst>
      <p:ext uri="{BB962C8B-B14F-4D97-AF65-F5344CB8AC3E}">
        <p14:creationId xmlns:p14="http://schemas.microsoft.com/office/powerpoint/2010/main" val="3387658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2501-D099-95D7-0EFB-497187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bias and UI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DA6438A-9041-1BA1-8D84-EC809CD0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7" y="1828799"/>
            <a:ext cx="3505400" cy="45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A32C8-7AB4-B841-383D-312B9C7A617E}"/>
              </a:ext>
            </a:extLst>
          </p:cNvPr>
          <p:cNvSpPr txBox="1"/>
          <p:nvPr/>
        </p:nvSpPr>
        <p:spPr>
          <a:xfrm>
            <a:off x="4246179" y="2722179"/>
            <a:ext cx="10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do!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22141952-E304-6274-31CE-983384CA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912" y="1690688"/>
            <a:ext cx="377306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9863AE-1C6F-40A3-FA04-DB50596314F0}"/>
              </a:ext>
            </a:extLst>
          </p:cNvPr>
          <p:cNvSpPr txBox="1"/>
          <p:nvPr/>
        </p:nvSpPr>
        <p:spPr>
          <a:xfrm>
            <a:off x="10659020" y="2669627"/>
            <a:ext cx="1141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I do hate health insurance</a:t>
            </a:r>
          </a:p>
        </p:txBody>
      </p:sp>
    </p:spTree>
    <p:extLst>
      <p:ext uri="{BB962C8B-B14F-4D97-AF65-F5344CB8AC3E}">
        <p14:creationId xmlns:p14="http://schemas.microsoft.com/office/powerpoint/2010/main" val="1015718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1D30-5E01-C7B0-A003-02CCF273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issue in the design of personalized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F0EF-551F-3917-B709-BC972288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want to inform people? </a:t>
            </a:r>
          </a:p>
          <a:p>
            <a:r>
              <a:rPr lang="en-US" dirty="0"/>
              <a:t>Are you just feeding people things they already believe?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can discuss this more later…</a:t>
            </a:r>
          </a:p>
        </p:txBody>
      </p:sp>
    </p:spTree>
    <p:extLst>
      <p:ext uri="{BB962C8B-B14F-4D97-AF65-F5344CB8AC3E}">
        <p14:creationId xmlns:p14="http://schemas.microsoft.com/office/powerpoint/2010/main" val="1263724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064D-5AA1-63DD-CA21-01D7374B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B850-8135-2D8E-8747-891BEDAE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your plan for the weekend</a:t>
            </a:r>
          </a:p>
          <a:p>
            <a:pPr marL="0" indent="0">
              <a:buNone/>
            </a:pPr>
            <a:r>
              <a:rPr lang="en-US" dirty="0"/>
              <a:t>Which B or A goal might you try to accomplish? </a:t>
            </a:r>
          </a:p>
          <a:p>
            <a:pPr marL="0" indent="0">
              <a:buNone/>
            </a:pPr>
            <a:r>
              <a:rPr lang="en-US" dirty="0"/>
              <a:t>What is hard right now</a:t>
            </a:r>
            <a:r>
              <a:rPr lang="en-US"/>
              <a:t>?  </a:t>
            </a:r>
          </a:p>
          <a:p>
            <a:pPr marL="0" indent="0">
              <a:buNone/>
            </a:pPr>
            <a:r>
              <a:rPr lang="en-US"/>
              <a:t>What </a:t>
            </a:r>
            <a:r>
              <a:rPr lang="en-US" dirty="0"/>
              <a:t>is </a:t>
            </a:r>
            <a:r>
              <a:rPr lang="en-US"/>
              <a:t>going well?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577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5BD6-2CA7-F9EF-2CA0-A3CA76FC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our discussion of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AA2C-BD2A-D4F9-B2F1-E792ECF8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talked about perception and attention </a:t>
            </a:r>
          </a:p>
          <a:p>
            <a:r>
              <a:rPr lang="en-US" dirty="0"/>
              <a:t>Let’s continue with processes that sit between low-level, unconscious perception and cognition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bit more about reading</a:t>
            </a:r>
          </a:p>
          <a:p>
            <a:r>
              <a:rPr lang="en-US" dirty="0"/>
              <a:t>Influence</a:t>
            </a:r>
          </a:p>
          <a:p>
            <a:endParaRPr lang="en-US" dirty="0"/>
          </a:p>
          <a:p>
            <a:r>
              <a:rPr lang="en-US" dirty="0"/>
              <a:t>More on people to come… </a:t>
            </a:r>
          </a:p>
        </p:txBody>
      </p:sp>
    </p:spTree>
    <p:extLst>
      <p:ext uri="{BB962C8B-B14F-4D97-AF65-F5344CB8AC3E}">
        <p14:creationId xmlns:p14="http://schemas.microsoft.com/office/powerpoint/2010/main" val="279281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71C4-8728-592A-463D-94E9A9AB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E885-D790-3CCC-D656-B17F224F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3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0AE8-1A37-B0A6-6017-AFAD19FD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is unnatural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E89E-059C-841A-ADA4-5A0593E5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wired with an innate ability to develop speech and understand spoken language</a:t>
            </a:r>
          </a:p>
          <a:p>
            <a:r>
              <a:rPr lang="en-US" dirty="0"/>
              <a:t>We are not wired to read</a:t>
            </a:r>
          </a:p>
          <a:p>
            <a:r>
              <a:rPr lang="en-US" dirty="0"/>
              <a:t>Reading and writing comes from practice and instruction</a:t>
            </a:r>
          </a:p>
          <a:p>
            <a:r>
              <a:rPr lang="en-US" dirty="0"/>
              <a:t>Reading requires some degree of conscious attention and effort</a:t>
            </a:r>
          </a:p>
          <a:p>
            <a:endParaRPr lang="en-US" dirty="0"/>
          </a:p>
          <a:p>
            <a:r>
              <a:rPr lang="en-US" dirty="0"/>
              <a:t>Reading requires more cognitive effort than other processes</a:t>
            </a:r>
          </a:p>
          <a:p>
            <a:r>
              <a:rPr lang="en-US" dirty="0"/>
              <a:t>We want to make this as easy as possible</a:t>
            </a:r>
          </a:p>
        </p:txBody>
      </p:sp>
    </p:spTree>
    <p:extLst>
      <p:ext uri="{BB962C8B-B14F-4D97-AF65-F5344CB8AC3E}">
        <p14:creationId xmlns:p14="http://schemas.microsoft.com/office/powerpoint/2010/main" val="290501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09E8-AA3A-1C8A-68DA-D5DF16E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seeing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A52F-546C-4108-3AB0-DB15CFBC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81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read, our eyes alternate between brief periods of fixation (250ms), and jumping between words (saccades)</a:t>
            </a:r>
          </a:p>
          <a:p>
            <a:r>
              <a:rPr lang="en-US" dirty="0"/>
              <a:t>During a saccade we can’t see words</a:t>
            </a:r>
          </a:p>
          <a:p>
            <a:r>
              <a:rPr lang="en-US" dirty="0"/>
              <a:t>Most saccades jump forward (over one or several words)</a:t>
            </a:r>
          </a:p>
          <a:p>
            <a:r>
              <a:rPr lang="en-US" dirty="0"/>
              <a:t>10-15% of the time saccades jump back, to reread or refocus on letters/words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ADD19-3321-26AC-319D-CCC2C955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952" y="1484571"/>
            <a:ext cx="5602437" cy="2130988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FDA8E947-5677-DCA0-B8F7-1DE9CAEE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52" y="4027034"/>
            <a:ext cx="6028264" cy="14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5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1D1F-CDFB-4F74-D134-140CB950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letters and words in different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6709-FFBA-04E5-36E8-31264F67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fonts can be used to shape the association or mood within a piece of text</a:t>
            </a:r>
          </a:p>
          <a:p>
            <a:pPr lvl="1"/>
            <a:r>
              <a:rPr lang="en-US" dirty="0"/>
              <a:t>Classical, modern, serious, playful</a:t>
            </a:r>
          </a:p>
          <a:p>
            <a:r>
              <a:rPr lang="en-US" dirty="0"/>
              <a:t>When choosing a font it is important to select one that doesn’t meaningfully interfere with the brain’s ability to recognize and group symbols, and thereby identify words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Aside- serif and sans-serif fonts are not much different in terms of interpretability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0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32956</TotalTime>
  <Words>2352</Words>
  <Application>Microsoft Macintosh PowerPoint</Application>
  <PresentationFormat>Widescreen</PresentationFormat>
  <Paragraphs>276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User interface design</vt:lpstr>
      <vt:lpstr>UI Design:</vt:lpstr>
      <vt:lpstr>Project deadline updates</vt:lpstr>
      <vt:lpstr>Clarifying the project goals</vt:lpstr>
      <vt:lpstr>Continue our discussion of people</vt:lpstr>
      <vt:lpstr>How we read</vt:lpstr>
      <vt:lpstr>Reading is unnatural</vt:lpstr>
      <vt:lpstr>Process of seeing words</vt:lpstr>
      <vt:lpstr>Identifying letters and words in different fonts</vt:lpstr>
      <vt:lpstr>Study</vt:lpstr>
      <vt:lpstr>We discussed the value of using hierarchy to help people read</vt:lpstr>
      <vt:lpstr>People read faster with long line lengths But prefer shorter line lengths </vt:lpstr>
      <vt:lpstr>We scan, we don’t read</vt:lpstr>
      <vt:lpstr>Take-aways</vt:lpstr>
      <vt:lpstr>Influence</vt:lpstr>
      <vt:lpstr>Write down an answer</vt:lpstr>
      <vt:lpstr>Let’s look at some examples</vt:lpstr>
      <vt:lpstr>Let’s look at some examples</vt:lpstr>
      <vt:lpstr>Let’s look at some examples</vt:lpstr>
      <vt:lpstr>Answers</vt:lpstr>
      <vt:lpstr>Answers</vt:lpstr>
      <vt:lpstr>Anchoring bias</vt:lpstr>
      <vt:lpstr>Anchoring is used all the time</vt:lpstr>
      <vt:lpstr>Surprising anchors</vt:lpstr>
      <vt:lpstr>Results</vt:lpstr>
      <vt:lpstr>Another example</vt:lpstr>
      <vt:lpstr>Another example</vt:lpstr>
      <vt:lpstr>Another example</vt:lpstr>
      <vt:lpstr>Another example</vt:lpstr>
      <vt:lpstr>Impact of initial pieces of information</vt:lpstr>
      <vt:lpstr>Lots of things impact our thinking </vt:lpstr>
      <vt:lpstr>Cognitive biases</vt:lpstr>
      <vt:lpstr>Cognitive biases- for good, not for profit</vt:lpstr>
      <vt:lpstr>Another cognitive bias: sunk cost fallacy</vt:lpstr>
      <vt:lpstr>Sunk cost fallacy and UI design</vt:lpstr>
      <vt:lpstr>Sunk rewards</vt:lpstr>
      <vt:lpstr>Note to self- sunk cost fallacy applies to our work too…</vt:lpstr>
      <vt:lpstr>Social proof bias</vt:lpstr>
      <vt:lpstr>Social proof bias</vt:lpstr>
      <vt:lpstr>Social proof bias</vt:lpstr>
      <vt:lpstr>Bandwagon Effect</vt:lpstr>
      <vt:lpstr>Confirm shaming</vt:lpstr>
      <vt:lpstr>Confirmation bias</vt:lpstr>
      <vt:lpstr>Confirmation bias and UI </vt:lpstr>
      <vt:lpstr>BIG issue in the design of personalized content</vt:lpstr>
      <vt:lpstr>Project work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164</cp:revision>
  <dcterms:created xsi:type="dcterms:W3CDTF">2022-01-10T03:51:18Z</dcterms:created>
  <dcterms:modified xsi:type="dcterms:W3CDTF">2022-10-10T14:56:32Z</dcterms:modified>
</cp:coreProperties>
</file>