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7"/>
  </p:notesMasterIdLst>
  <p:sldIdLst>
    <p:sldId id="257" r:id="rId2"/>
    <p:sldId id="616" r:id="rId3"/>
    <p:sldId id="802" r:id="rId4"/>
    <p:sldId id="900" r:id="rId5"/>
    <p:sldId id="901" r:id="rId6"/>
    <p:sldId id="824" r:id="rId7"/>
    <p:sldId id="855" r:id="rId8"/>
    <p:sldId id="902" r:id="rId9"/>
    <p:sldId id="856" r:id="rId10"/>
    <p:sldId id="857" r:id="rId11"/>
    <p:sldId id="858" r:id="rId12"/>
    <p:sldId id="859" r:id="rId13"/>
    <p:sldId id="860" r:id="rId14"/>
    <p:sldId id="862" r:id="rId15"/>
    <p:sldId id="864" r:id="rId16"/>
    <p:sldId id="865" r:id="rId17"/>
    <p:sldId id="883" r:id="rId18"/>
    <p:sldId id="866" r:id="rId19"/>
    <p:sldId id="867" r:id="rId20"/>
    <p:sldId id="884" r:id="rId21"/>
    <p:sldId id="885" r:id="rId22"/>
    <p:sldId id="886" r:id="rId23"/>
    <p:sldId id="868" r:id="rId24"/>
    <p:sldId id="908" r:id="rId25"/>
    <p:sldId id="894" r:id="rId26"/>
    <p:sldId id="895" r:id="rId27"/>
    <p:sldId id="896" r:id="rId28"/>
    <p:sldId id="897" r:id="rId29"/>
    <p:sldId id="898" r:id="rId30"/>
    <p:sldId id="903" r:id="rId31"/>
    <p:sldId id="904" r:id="rId32"/>
    <p:sldId id="844" r:id="rId33"/>
    <p:sldId id="845" r:id="rId34"/>
    <p:sldId id="905" r:id="rId35"/>
    <p:sldId id="891" r:id="rId36"/>
    <p:sldId id="892" r:id="rId37"/>
    <p:sldId id="906" r:id="rId38"/>
    <p:sldId id="893" r:id="rId39"/>
    <p:sldId id="907" r:id="rId40"/>
    <p:sldId id="909" r:id="rId41"/>
    <p:sldId id="899" r:id="rId42"/>
    <p:sldId id="887" r:id="rId43"/>
    <p:sldId id="888" r:id="rId44"/>
    <p:sldId id="889" r:id="rId45"/>
    <p:sldId id="89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802"/>
            <p14:sldId id="900"/>
            <p14:sldId id="901"/>
          </p14:sldIdLst>
        </p14:section>
        <p14:section name="people" id="{037B12E3-E472-874F-A030-F055C1C79AD7}">
          <p14:sldIdLst>
            <p14:sldId id="824"/>
          </p14:sldIdLst>
        </p14:section>
        <p14:section name="Remember" id="{214A54C8-4735-5B49-89B2-43D16D7F2B06}">
          <p14:sldIdLst>
            <p14:sldId id="855"/>
            <p14:sldId id="902"/>
            <p14:sldId id="856"/>
            <p14:sldId id="857"/>
            <p14:sldId id="858"/>
            <p14:sldId id="859"/>
            <p14:sldId id="860"/>
          </p14:sldIdLst>
        </p14:section>
        <p14:section name="Thinking" id="{F740B58A-DFDA-AD43-BBA7-8EBA625A09D0}">
          <p14:sldIdLst>
            <p14:sldId id="862"/>
            <p14:sldId id="864"/>
            <p14:sldId id="865"/>
            <p14:sldId id="883"/>
            <p14:sldId id="866"/>
            <p14:sldId id="867"/>
            <p14:sldId id="884"/>
            <p14:sldId id="885"/>
            <p14:sldId id="886"/>
            <p14:sldId id="868"/>
          </p14:sldIdLst>
        </p14:section>
        <p14:section name="Decision making" id="{2087DC97-ADAF-8144-8077-AC9F75263C92}">
          <p14:sldIdLst>
            <p14:sldId id="908"/>
            <p14:sldId id="894"/>
            <p14:sldId id="895"/>
            <p14:sldId id="896"/>
            <p14:sldId id="897"/>
            <p14:sldId id="898"/>
          </p14:sldIdLst>
        </p14:section>
        <p14:section name="Motivation" id="{D19990B4-7D9D-4844-940B-F71A7A665BD0}">
          <p14:sldIdLst>
            <p14:sldId id="903"/>
            <p14:sldId id="904"/>
            <p14:sldId id="844"/>
            <p14:sldId id="845"/>
            <p14:sldId id="905"/>
            <p14:sldId id="891"/>
            <p14:sldId id="892"/>
            <p14:sldId id="906"/>
            <p14:sldId id="893"/>
            <p14:sldId id="907"/>
            <p14:sldId id="909"/>
          </p14:sldIdLst>
        </p14:section>
        <p14:section name="Summary" id="{5BE6621E-3D6F-1545-8F12-54CA4586E577}">
          <p14:sldIdLst>
            <p14:sldId id="899"/>
          </p14:sldIdLst>
        </p14:section>
        <p14:section name="Attention" id="{C2CF5DE4-9BCE-F34F-93B5-DCB3B7A4C645}">
          <p14:sldIdLst>
            <p14:sldId id="887"/>
            <p14:sldId id="888"/>
            <p14:sldId id="889"/>
            <p14:sldId id="8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5047"/>
  </p:normalViewPr>
  <p:slideViewPr>
    <p:cSldViewPr snapToGrid="0" snapToObjects="1">
      <p:cViewPr varScale="1">
        <p:scale>
          <a:sx n="141" d="100"/>
          <a:sy n="141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F59E2-5870-6840-8E6F-913135309460}"/>
              </a:ext>
            </a:extLst>
          </p:cNvPr>
          <p:cNvSpPr txBox="1"/>
          <p:nvPr/>
        </p:nvSpPr>
        <p:spPr>
          <a:xfrm>
            <a:off x="10686361" y="6290631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6A4A-ADDA-6873-D8F7-CB06A249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Minimize how much we require users to hold things in their working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710E-69B2-78F1-803F-8CF2C5EA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Example- remembering settings or values between pages</a:t>
            </a:r>
          </a:p>
          <a:p>
            <a:r>
              <a:rPr lang="en-US" dirty="0"/>
              <a:t>If users must remember information, don’t ask them to do anything else until the task has been completed</a:t>
            </a:r>
          </a:p>
          <a:p>
            <a:r>
              <a:rPr lang="en-US" dirty="0"/>
              <a:t>Any tasks that are likely to be stressful to the user should not require the user to rely upon their working memory</a:t>
            </a:r>
          </a:p>
          <a:p>
            <a:pPr lvl="1"/>
            <a:r>
              <a:rPr lang="en-US" dirty="0"/>
              <a:t>Stress impairs the effectiveness of working memory</a:t>
            </a:r>
          </a:p>
          <a:p>
            <a:pPr lvl="2"/>
            <a:r>
              <a:rPr lang="en-US" dirty="0"/>
              <a:t>Transferring money</a:t>
            </a:r>
          </a:p>
          <a:p>
            <a:pPr lvl="2"/>
            <a:r>
              <a:rPr lang="en-US" dirty="0"/>
              <a:t>Dealing with a medical issue…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4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FF4C-BBBF-1B40-6EF0-8169C4B0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memory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E14C-FA93-0A66-8099-39A0A051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1276" cy="4351338"/>
          </a:xfrm>
        </p:spPr>
        <p:txBody>
          <a:bodyPr/>
          <a:lstStyle/>
          <a:p>
            <a:r>
              <a:rPr lang="en-US" dirty="0"/>
              <a:t>Working memory recall is limited and imperfect</a:t>
            </a:r>
          </a:p>
          <a:p>
            <a:r>
              <a:rPr lang="en-US" dirty="0"/>
              <a:t>The more information we try to hold, the worse our recall is</a:t>
            </a:r>
          </a:p>
          <a:p>
            <a:r>
              <a:rPr lang="en-US" dirty="0"/>
              <a:t>As a good rule of thumb, we can’t hold more than 4 things in working memory</a:t>
            </a:r>
          </a:p>
          <a:p>
            <a:r>
              <a:rPr lang="en-US" dirty="0"/>
              <a:t>We often rely upon aids (notes, lists, </a:t>
            </a:r>
            <a:r>
              <a:rPr lang="en-US" dirty="0" err="1"/>
              <a:t>etc</a:t>
            </a:r>
            <a:r>
              <a:rPr lang="en-US" dirty="0"/>
              <a:t>) to overcome the limitations of our working memory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Discrete capacity limits in visual working memory">
            <a:extLst>
              <a:ext uri="{FF2B5EF4-FFF2-40B4-BE49-F238E27FC236}">
                <a16:creationId xmlns:a16="http://schemas.microsoft.com/office/drawing/2014/main" id="{41A05E83-518E-F080-4D4A-0BDFCB0C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33" y="1475607"/>
            <a:ext cx="3697904" cy="470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36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B77-F17C-01D7-9EAB-D27F096B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beats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D3CE-BA6A-5C40-4360-CC4F231B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Displayed information that is visually available will always be easier for people to access than information they have to recall in their memory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Think about how it feels to switch between tabs in your browser</a:t>
            </a:r>
          </a:p>
          <a:p>
            <a:pPr lvl="1"/>
            <a:r>
              <a:rPr lang="en-US" dirty="0"/>
              <a:t>vs working with an external monitor where you can display more than one window next to each other</a:t>
            </a:r>
          </a:p>
          <a:p>
            <a:r>
              <a:rPr lang="en-US" dirty="0"/>
              <a:t>There is always a trade-off between the amount of space you have to work with as a designer, and this need to ensure people can ‘see’ the information they need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D350-0C25-E0F6-3EF7-97C6045C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help us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A652-1268-11AB-9879-4A8A1034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Concrete words can be remembered more easily (cat, tree) than abstract words (freedom, justice)</a:t>
            </a:r>
          </a:p>
          <a:p>
            <a:r>
              <a:rPr lang="en-US" dirty="0"/>
              <a:t>Easier to remember visual items than words</a:t>
            </a:r>
          </a:p>
          <a:p>
            <a:endParaRPr lang="en-US" dirty="0"/>
          </a:p>
          <a:p>
            <a:r>
              <a:rPr lang="en-US" dirty="0"/>
              <a:t>So- if you want someone to remember something, it might be better to use visuals and concrete terms where possible </a:t>
            </a:r>
          </a:p>
        </p:txBody>
      </p:sp>
    </p:spTree>
    <p:extLst>
      <p:ext uri="{BB962C8B-B14F-4D97-AF65-F5344CB8AC3E}">
        <p14:creationId xmlns:p14="http://schemas.microsoft.com/office/powerpoint/2010/main" val="310211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8BF7-415E-598D-2402-4CB47FE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0E89-5AA3-8256-ED78-1CAA05C6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0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B847-76FB-FD17-A17A-29583D52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D468-00D9-409C-8DB5-AA1B5C2C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Mental models encapsulate our thoughts around how something will behave, react or work</a:t>
            </a:r>
          </a:p>
          <a:p>
            <a:r>
              <a:rPr lang="en-US" dirty="0"/>
              <a:t>Our mental models shape our actions and behavior in terms of how we approach situations and interact with others</a:t>
            </a:r>
          </a:p>
          <a:p>
            <a:r>
              <a:rPr lang="en-US" dirty="0"/>
              <a:t>We refer to mental models when we interact with new interfaces</a:t>
            </a:r>
          </a:p>
          <a:p>
            <a:r>
              <a:rPr lang="en-US" dirty="0"/>
              <a:t>We create these models quickly based on prior experiences and assumptions</a:t>
            </a:r>
          </a:p>
          <a:p>
            <a:r>
              <a:rPr lang="en-US" dirty="0"/>
              <a:t>These can change</a:t>
            </a:r>
          </a:p>
          <a:p>
            <a:r>
              <a:rPr lang="en-US" dirty="0"/>
              <a:t>And they differ between individuals </a:t>
            </a:r>
          </a:p>
        </p:txBody>
      </p:sp>
    </p:spTree>
    <p:extLst>
      <p:ext uri="{BB962C8B-B14F-4D97-AF65-F5344CB8AC3E}">
        <p14:creationId xmlns:p14="http://schemas.microsoft.com/office/powerpoint/2010/main" val="418658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53E3-81E4-AE24-5540-A71777C9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design using conceptual (Represented)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264E-A501-34F8-CE51-4EE1BC5A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try to design using a conceptual model of how the user will interact</a:t>
            </a:r>
          </a:p>
          <a:p>
            <a:r>
              <a:rPr lang="en-US" dirty="0"/>
              <a:t>Conceptual models may differ from a particular user’s mental model</a:t>
            </a:r>
          </a:p>
          <a:p>
            <a:r>
              <a:rPr lang="en-US" dirty="0"/>
              <a:t>If there is a mismatch between the conceptual model the designer is using, and the mental model the user has, this will produce usability problems</a:t>
            </a:r>
          </a:p>
          <a:p>
            <a:r>
              <a:rPr lang="en-US" dirty="0"/>
              <a:t>We want to try to understand what kinds of mental models users are likely to use</a:t>
            </a:r>
          </a:p>
          <a:p>
            <a:r>
              <a:rPr lang="en-US" dirty="0"/>
              <a:t>To do this- we may want to model their goals, get into their personas, etc. </a:t>
            </a:r>
          </a:p>
          <a:p>
            <a:r>
              <a:rPr lang="en-US" dirty="0"/>
              <a:t>Novel products may need to have more training to shape and influence the development of a user’s mental model </a:t>
            </a:r>
          </a:p>
        </p:txBody>
      </p:sp>
    </p:spTree>
    <p:extLst>
      <p:ext uri="{BB962C8B-B14F-4D97-AF65-F5344CB8AC3E}">
        <p14:creationId xmlns:p14="http://schemas.microsoft.com/office/powerpoint/2010/main" val="210344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F76A-6EA3-E0E1-0445-04CD564F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from earlier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9640-4C21-1342-CAB5-CAE34C42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2692"/>
          </a:xfrm>
        </p:spPr>
        <p:txBody>
          <a:bodyPr/>
          <a:lstStyle/>
          <a:p>
            <a:r>
              <a:rPr lang="en-US" dirty="0"/>
              <a:t>Mental model of a thermostat and heating system</a:t>
            </a:r>
          </a:p>
          <a:p>
            <a:r>
              <a:rPr lang="en-US" dirty="0"/>
              <a:t>When I turn this nob, does more heat come out? </a:t>
            </a:r>
          </a:p>
          <a:p>
            <a:r>
              <a:rPr lang="en-US" dirty="0"/>
              <a:t>OR, when I turn this nob, does the heat come on at a higher temperature, so it won’t let it go below a higher temperature</a:t>
            </a:r>
          </a:p>
        </p:txBody>
      </p:sp>
      <p:pic>
        <p:nvPicPr>
          <p:cNvPr id="16386" name="Picture 2" descr="Honeywell TH4110U2005/U T4 Pro Program Mable Thermostat, White: Amazon.com:  Tools &amp; Home Improvement">
            <a:extLst>
              <a:ext uri="{FF2B5EF4-FFF2-40B4-BE49-F238E27FC236}">
                <a16:creationId xmlns:a16="http://schemas.microsoft.com/office/drawing/2014/main" id="{154537D4-3A05-A768-8F26-005EE31D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862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Google Nest Learning Thermostat 3rd Generation - Works with Google  Assistant and Alexa - Stainless Steel | Dell USA">
            <a:extLst>
              <a:ext uri="{FF2B5EF4-FFF2-40B4-BE49-F238E27FC236}">
                <a16:creationId xmlns:a16="http://schemas.microsoft.com/office/drawing/2014/main" id="{D1171D0B-7E01-7509-2218-01B1F69B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67" y="378227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6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5770-07F2-B408-7BE8-FB4D7E9C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0F2E-3031-74AC-D67D-7B16ACC4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users interact with software, they do a range of activities</a:t>
            </a:r>
          </a:p>
          <a:p>
            <a:pPr lvl="1"/>
            <a:r>
              <a:rPr lang="en-US" dirty="0"/>
              <a:t>Cognitive activities- thinking about something, remembering something</a:t>
            </a:r>
          </a:p>
          <a:p>
            <a:pPr lvl="1"/>
            <a:r>
              <a:rPr lang="en-US" dirty="0"/>
              <a:t>Visual activities- looking to find a particular piece of information</a:t>
            </a:r>
          </a:p>
          <a:p>
            <a:pPr lvl="1"/>
            <a:r>
              <a:rPr lang="en-US" dirty="0"/>
              <a:t>Motor activities- moving a pointing, pushing a button</a:t>
            </a:r>
          </a:p>
          <a:p>
            <a:r>
              <a:rPr lang="en-US" dirty="0"/>
              <a:t>Each type of activity requires mental effort, which varies depending on the tasks</a:t>
            </a:r>
          </a:p>
          <a:p>
            <a:r>
              <a:rPr lang="en-US" dirty="0"/>
              <a:t>Cognitive tasks are more demanding than visual tasks followed by motor tasks</a:t>
            </a:r>
          </a:p>
          <a:p>
            <a:r>
              <a:rPr lang="en-US" dirty="0"/>
              <a:t>We want to minimize the overall cognitive load on the user</a:t>
            </a:r>
          </a:p>
          <a:p>
            <a:r>
              <a:rPr lang="en-US" dirty="0"/>
              <a:t>Example- requiring more mouse clicks (motor tasks) in order to minimize their thought and memory, might be a good tradeoff</a:t>
            </a:r>
          </a:p>
        </p:txBody>
      </p:sp>
    </p:spTree>
    <p:extLst>
      <p:ext uri="{BB962C8B-B14F-4D97-AF65-F5344CB8AC3E}">
        <p14:creationId xmlns:p14="http://schemas.microsoft.com/office/powerpoint/2010/main" val="341932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0608-B672-9C0F-D99D-C9F00B85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E399-FDAE-32E0-0703-E40083DC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Progressive disclosure involves only providing information when it is needed or relevant</a:t>
            </a:r>
          </a:p>
          <a:p>
            <a:r>
              <a:rPr lang="en-US" dirty="0"/>
              <a:t>Avoid the risks of information overload</a:t>
            </a:r>
          </a:p>
          <a:p>
            <a:r>
              <a:rPr lang="en-US" dirty="0"/>
              <a:t>But, from a design point of view, the designer must understand and predict what the user will need at each particular stage </a:t>
            </a:r>
          </a:p>
        </p:txBody>
      </p:sp>
    </p:spTree>
    <p:extLst>
      <p:ext uri="{BB962C8B-B14F-4D97-AF65-F5344CB8AC3E}">
        <p14:creationId xmlns:p14="http://schemas.microsoft.com/office/powerpoint/2010/main" val="55230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1"/>
            <a:r>
              <a:rPr lang="en-US" dirty="0"/>
              <a:t>People- part 3</a:t>
            </a:r>
          </a:p>
          <a:p>
            <a:pPr lvl="1"/>
            <a:r>
              <a:rPr lang="en-US" dirty="0"/>
              <a:t>Activity- project activity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532F-12D1-9107-7E89-5A03A33B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disclosure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3839-BDF9-B3C7-FB84-2D92227F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3285"/>
          </a:xfrm>
        </p:spPr>
        <p:txBody>
          <a:bodyPr/>
          <a:lstStyle/>
          <a:p>
            <a:r>
              <a:rPr lang="en-US" dirty="0"/>
              <a:t>Game: Mini-motorways</a:t>
            </a:r>
          </a:p>
        </p:txBody>
      </p:sp>
      <p:pic>
        <p:nvPicPr>
          <p:cNvPr id="17410" name="Picture 2" descr="Image">
            <a:extLst>
              <a:ext uri="{FF2B5EF4-FFF2-40B4-BE49-F238E27FC236}">
                <a16:creationId xmlns:a16="http://schemas.microsoft.com/office/drawing/2014/main" id="{BB42591B-D257-D5FE-9383-A6434BFF0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9296"/>
            <a:ext cx="4322017" cy="32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Screenshot of game Mini Motorways">
            <a:extLst>
              <a:ext uri="{FF2B5EF4-FFF2-40B4-BE49-F238E27FC236}">
                <a16:creationId xmlns:a16="http://schemas.microsoft.com/office/drawing/2014/main" id="{61719FC8-C483-6F43-A7FE-D13275B1A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35" y="2448910"/>
            <a:ext cx="5013434" cy="383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839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BD90-3349-3BE2-290C-53D98FCE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12D2-B637-A635-705F-F0B026E5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0858"/>
          </a:xfrm>
        </p:spPr>
        <p:txBody>
          <a:bodyPr/>
          <a:lstStyle/>
          <a:p>
            <a:r>
              <a:rPr lang="en-US" dirty="0"/>
              <a:t>Don’t start with creating the whole map, or all the functionalities and all the game play mechanisms</a:t>
            </a:r>
          </a:p>
          <a:p>
            <a:r>
              <a:rPr lang="en-US" dirty="0"/>
              <a:t>But, start with a few core steps</a:t>
            </a:r>
          </a:p>
          <a:p>
            <a:pPr lvl="1"/>
            <a:r>
              <a:rPr lang="en-US" dirty="0"/>
              <a:t>Create roads</a:t>
            </a:r>
          </a:p>
          <a:p>
            <a:pPr lvl="1"/>
            <a:r>
              <a:rPr lang="en-US" dirty="0"/>
              <a:t>Delete roads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490CE11-3FFB-5830-7EA4-C64DD42A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8999"/>
            <a:ext cx="6653048" cy="34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11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533E-FC4B-6CFF-7C5C-BDEFB320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2003-A7DD-5E9D-067C-42323C66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1662" cy="4585685"/>
          </a:xfrm>
        </p:spPr>
        <p:txBody>
          <a:bodyPr>
            <a:normAutofit/>
          </a:bodyPr>
          <a:lstStyle/>
          <a:p>
            <a:r>
              <a:rPr lang="en-US" dirty="0"/>
              <a:t>Then teach the next step</a:t>
            </a:r>
          </a:p>
          <a:p>
            <a:r>
              <a:rPr lang="en-US" dirty="0"/>
              <a:t> And the next</a:t>
            </a:r>
          </a:p>
          <a:p>
            <a:r>
              <a:rPr lang="en-US" dirty="0"/>
              <a:t>Build a little area</a:t>
            </a:r>
          </a:p>
          <a:p>
            <a:r>
              <a:rPr lang="en-US" dirty="0"/>
              <a:t>Then they have the building blocks to play</a:t>
            </a:r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22CA6B8D-8549-A91A-053B-29DA7555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10" y="1207156"/>
            <a:ext cx="6588234" cy="54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4F08-E3AD-E521-5238-9CA9F46E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minds wander a 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9AA9-C062-4754-4841-B53245A0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Mind wandering is like day-dreaming</a:t>
            </a:r>
          </a:p>
          <a:p>
            <a:r>
              <a:rPr lang="en-US" dirty="0"/>
              <a:t>It arises when we stop doing a task and start thinking about something unrelated to that task</a:t>
            </a:r>
          </a:p>
          <a:p>
            <a:r>
              <a:rPr lang="en-US" dirty="0"/>
              <a:t>We ALL do this – studies have suggested we can only focus on something deeply for 10 minutes or so, before our minds wander</a:t>
            </a:r>
          </a:p>
          <a:p>
            <a:endParaRPr lang="en-US" dirty="0"/>
          </a:p>
          <a:p>
            <a:r>
              <a:rPr lang="en-US" dirty="0"/>
              <a:t>What should we do- we need to make sure we include elements that help the users orient themselves quickly</a:t>
            </a:r>
          </a:p>
          <a:p>
            <a:pPr lvl="1"/>
            <a:r>
              <a:rPr lang="en-US" dirty="0"/>
              <a:t>They open an application, get distracted and go on their phones, and then come back</a:t>
            </a:r>
          </a:p>
          <a:p>
            <a:pPr lvl="1"/>
            <a:r>
              <a:rPr lang="en-US" dirty="0"/>
              <a:t>Can they reorient?</a:t>
            </a:r>
          </a:p>
          <a:p>
            <a:r>
              <a:rPr lang="en-US" dirty="0"/>
              <a:t>More on attention later…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5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E083-7EC5-DB00-52F4-B81C465E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C560-87A6-2DD3-1CFB-882CD763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2151-BDDC-66B6-043C-7E9D6B5F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and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60BA-EDC8-D32C-D1D5-096A873C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like to feel that we are in control</a:t>
            </a:r>
          </a:p>
          <a:p>
            <a:r>
              <a:rPr lang="en-US" dirty="0"/>
              <a:t>We think choice equates control</a:t>
            </a:r>
          </a:p>
          <a:p>
            <a:r>
              <a:rPr lang="en-US" dirty="0"/>
              <a:t>We favor having more options, even if this makes it more difficult to make an optimal (or satisfactory) choice</a:t>
            </a:r>
          </a:p>
          <a:p>
            <a:endParaRPr lang="en-US" dirty="0"/>
          </a:p>
          <a:p>
            <a:r>
              <a:rPr lang="en-US" dirty="0"/>
              <a:t>What presenting to the user how something will be done, good to offer some choice of approaches</a:t>
            </a:r>
          </a:p>
          <a:p>
            <a:r>
              <a:rPr lang="en-US" dirty="0"/>
              <a:t>Avoid taking choices away from users, even if there is an improved way of accomplishing a task</a:t>
            </a:r>
          </a:p>
          <a:p>
            <a:pPr lvl="1"/>
            <a:r>
              <a:rPr lang="en-US" dirty="0"/>
              <a:t>Can present a default, but don’t remove choices</a:t>
            </a:r>
          </a:p>
        </p:txBody>
      </p:sp>
    </p:spTree>
    <p:extLst>
      <p:ext uri="{BB962C8B-B14F-4D97-AF65-F5344CB8AC3E}">
        <p14:creationId xmlns:p14="http://schemas.microsoft.com/office/powerpoint/2010/main" val="4114532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5CF8-9B5F-C729-1513-36CA9A40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choice?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7F09-778F-D117-9B45-8DA6AE00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think that more choice is desirable compared to less choice</a:t>
            </a:r>
          </a:p>
          <a:p>
            <a:r>
              <a:rPr lang="en-US" dirty="0"/>
              <a:t>But too many choices can overwhelm our ability to make a decision</a:t>
            </a:r>
          </a:p>
          <a:p>
            <a:r>
              <a:rPr lang="en-US" dirty="0"/>
              <a:t>Iyengar and Lepper (2000) study</a:t>
            </a:r>
          </a:p>
          <a:p>
            <a:pPr lvl="1"/>
            <a:r>
              <a:rPr lang="en-US" dirty="0"/>
              <a:t>If asked to choose between 6 different jams or 24 different jams</a:t>
            </a:r>
          </a:p>
          <a:p>
            <a:pPr lvl="1"/>
            <a:r>
              <a:rPr lang="en-US" dirty="0"/>
              <a:t>Less choice-&gt; greater sales</a:t>
            </a:r>
          </a:p>
          <a:p>
            <a:r>
              <a:rPr lang="en-US" dirty="0"/>
              <a:t>Limiting choices can actually make people happier</a:t>
            </a:r>
          </a:p>
          <a:p>
            <a:r>
              <a:rPr lang="en-US" dirty="0"/>
              <a:t>Progressive disclosure is one approach to limiting choices</a:t>
            </a:r>
          </a:p>
          <a:p>
            <a:pPr lvl="1"/>
            <a:r>
              <a:rPr lang="en-US" dirty="0"/>
              <a:t>Initial selection from a broad category, then a more narrow category </a:t>
            </a:r>
          </a:p>
        </p:txBody>
      </p:sp>
    </p:spTree>
    <p:extLst>
      <p:ext uri="{BB962C8B-B14F-4D97-AF65-F5344CB8AC3E}">
        <p14:creationId xmlns:p14="http://schemas.microsoft.com/office/powerpoint/2010/main" val="288107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C737-96B0-D7A1-897E-4D3E658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Uncertainty-&gt; follow advice of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5923-20AF-ABC2-AD4E-F3404382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opinion of others can influence our decisions, especially when uncertain</a:t>
            </a:r>
          </a:p>
          <a:p>
            <a:r>
              <a:rPr lang="en-US" dirty="0"/>
              <a:t>Approaches to harness this: recommended options, reviews, testimonials</a:t>
            </a:r>
          </a:p>
        </p:txBody>
      </p:sp>
    </p:spTree>
    <p:extLst>
      <p:ext uri="{BB962C8B-B14F-4D97-AF65-F5344CB8AC3E}">
        <p14:creationId xmlns:p14="http://schemas.microsoft.com/office/powerpoint/2010/main" val="136220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BF69-E800-7D04-CB2C-71A1B62B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settle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D8AA-AF79-57F8-135E-5F69C395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time (not always) we “satisfice” (satisfaction + sufficient)</a:t>
            </a:r>
          </a:p>
          <a:p>
            <a:pPr lvl="1"/>
            <a:r>
              <a:rPr lang="en-US" dirty="0"/>
              <a:t>When we are satisficing, we get a feel for the number of options, and then we feel content ‘ok there is a reasonable amount of choice’</a:t>
            </a:r>
          </a:p>
          <a:p>
            <a:pPr lvl="1"/>
            <a:r>
              <a:rPr lang="en-US" dirty="0"/>
              <a:t>Then we just go for something that is satisfactory and sufficient</a:t>
            </a:r>
          </a:p>
          <a:p>
            <a:r>
              <a:rPr lang="en-US" dirty="0"/>
              <a:t>Evolutionary perspective- making optional decisions can take time and require lots of cognition, but good </a:t>
            </a:r>
            <a:r>
              <a:rPr lang="en-US" dirty="0" err="1"/>
              <a:t>enough+fast</a:t>
            </a:r>
            <a:r>
              <a:rPr lang="en-US" dirty="0"/>
              <a:t> decisions require less time and effort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53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B3BA-F2EA-C426-7D69-9B0DE8BD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from design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D4FE-E0BF-6EE4-62FC-7BEAE2F5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will scan the screen and pick options that look ok</a:t>
            </a:r>
          </a:p>
          <a:p>
            <a:r>
              <a:rPr lang="en-US" dirty="0"/>
              <a:t>They will probably not read instructions</a:t>
            </a:r>
          </a:p>
          <a:p>
            <a:r>
              <a:rPr lang="en-US" dirty="0"/>
              <a:t>We want to make sure we have an idea for how users scan the screen </a:t>
            </a:r>
          </a:p>
        </p:txBody>
      </p:sp>
    </p:spTree>
    <p:extLst>
      <p:ext uri="{BB962C8B-B14F-4D97-AF65-F5344CB8AC3E}">
        <p14:creationId xmlns:p14="http://schemas.microsoft.com/office/powerpoint/2010/main" val="164579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9C59-E568-E18A-A6CC-D7C93E0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on what was submitted on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2DE4-D41F-10BA-5A2B-12DB71FD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offered some suggestions in my feedback</a:t>
            </a:r>
          </a:p>
          <a:p>
            <a:r>
              <a:rPr lang="en-US" dirty="0"/>
              <a:t>Not intended to derail you or lead to stress</a:t>
            </a:r>
          </a:p>
          <a:p>
            <a:pPr lvl="1"/>
            <a:r>
              <a:rPr lang="en-US" dirty="0"/>
              <a:t>If you can address these comments, that’s great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5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BA27-F767-B711-59D9-4438CAAF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motivated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6B35-A408-16D8-A7E9-5A576D65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58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61CD-8DE4-4CC3-2179-AFC7E01A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motivation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1C0A-AF83-7C4B-CC08-AA13C1C6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designers of interfaces we sometimes want to motivate specific behaviors or actions in our users</a:t>
            </a:r>
          </a:p>
          <a:p>
            <a:r>
              <a:rPr lang="en-US" dirty="0"/>
              <a:t>Also, lots of interests in tools that motivate people to reach their goals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think of some interfaces we have interacted with that aim to motivate us in different direction…. </a:t>
            </a:r>
          </a:p>
        </p:txBody>
      </p:sp>
    </p:spTree>
    <p:extLst>
      <p:ext uri="{BB962C8B-B14F-4D97-AF65-F5344CB8AC3E}">
        <p14:creationId xmlns:p14="http://schemas.microsoft.com/office/powerpoint/2010/main" val="4207361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78B8-A2EB-E961-EBE6-4B23F526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motivated?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AB27-30F6-4700-E469-3035D871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3" y="1825625"/>
            <a:ext cx="646649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Intrinsic rewards- internal to the individual </a:t>
            </a:r>
          </a:p>
          <a:p>
            <a:pPr lvl="1"/>
            <a:r>
              <a:rPr lang="en-US" dirty="0"/>
              <a:t>I am motivated because I want to master this</a:t>
            </a:r>
          </a:p>
          <a:p>
            <a:r>
              <a:rPr lang="en-US" dirty="0"/>
              <a:t>Extrinsic rewards- external rewards you get for doing the task</a:t>
            </a:r>
          </a:p>
          <a:p>
            <a:pPr lvl="1"/>
            <a:r>
              <a:rPr lang="en-US" dirty="0"/>
              <a:t>Points, badges</a:t>
            </a:r>
          </a:p>
          <a:p>
            <a:r>
              <a:rPr lang="en-US" dirty="0"/>
              <a:t>Which is better? </a:t>
            </a:r>
          </a:p>
          <a:p>
            <a:pPr lvl="1"/>
            <a:r>
              <a:rPr lang="en-US" dirty="0"/>
              <a:t>Intrinsic motivation is a stronger long-term motivator</a:t>
            </a:r>
          </a:p>
          <a:p>
            <a:pPr lvl="1"/>
            <a:r>
              <a:rPr lang="en-US" dirty="0"/>
              <a:t>Better to care about mastery, rather than ‘points’</a:t>
            </a:r>
          </a:p>
          <a:p>
            <a:pPr lvl="1"/>
            <a:r>
              <a:rPr lang="en-US" dirty="0"/>
              <a:t>Think about how you learn when you want to master a skill vs when you just want a grade </a:t>
            </a:r>
          </a:p>
          <a:p>
            <a:r>
              <a:rPr lang="en-US" dirty="0"/>
              <a:t>Ideally, if your goal is to motivate, we want to encourage intrinsic rewards (mastery, new capabilities, curiosity)</a:t>
            </a:r>
          </a:p>
          <a:p>
            <a:pPr lvl="1"/>
            <a:r>
              <a:rPr lang="en-US" dirty="0"/>
              <a:t>More solid foundation for encouraging behavior</a:t>
            </a:r>
          </a:p>
        </p:txBody>
      </p:sp>
      <p:pic>
        <p:nvPicPr>
          <p:cNvPr id="6146" name="Picture 2" descr="Intrinsic vs Extrinsic Motivation | Motivation and Engagement">
            <a:extLst>
              <a:ext uri="{FF2B5EF4-FFF2-40B4-BE49-F238E27FC236}">
                <a16:creationId xmlns:a16="http://schemas.microsoft.com/office/drawing/2014/main" id="{A2245CB5-E1D5-4201-DA63-91C1DB27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51" y="3263022"/>
            <a:ext cx="4849036" cy="34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2- Intrinsic vs Extrinsic Motivation - KNILT">
            <a:extLst>
              <a:ext uri="{FF2B5EF4-FFF2-40B4-BE49-F238E27FC236}">
                <a16:creationId xmlns:a16="http://schemas.microsoft.com/office/drawing/2014/main" id="{89355CBE-42AB-774F-C394-D79E5A73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49" y="131381"/>
            <a:ext cx="5081533" cy="271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966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ACD5-12D6-2F7B-1E02-58EC9B30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Progress, mastery and control are good motivators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40A3-FB2C-29CD-3EED-9D159664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0374" cy="4351338"/>
          </a:xfrm>
        </p:spPr>
        <p:txBody>
          <a:bodyPr/>
          <a:lstStyle/>
          <a:p>
            <a:r>
              <a:rPr lang="en-US" dirty="0"/>
              <a:t>Highlighting small steps that will result in increased progress or mastery</a:t>
            </a:r>
          </a:p>
          <a:p>
            <a:pPr lvl="1"/>
            <a:r>
              <a:rPr lang="en-US" dirty="0"/>
              <a:t>If it feels ‘big’, it is harder to motivate than if it feels small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E91D7C-8021-94AC-48F4-575FC4F4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08" y="1313656"/>
            <a:ext cx="2655943" cy="26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8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ACD5-12D6-2F7B-1E02-58EC9B30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Progress, mastery and control are good motivators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40A3-FB2C-29CD-3EED-9D159664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0374" cy="4351338"/>
          </a:xfrm>
        </p:spPr>
        <p:txBody>
          <a:bodyPr>
            <a:normAutofit/>
          </a:bodyPr>
          <a:lstStyle/>
          <a:p>
            <a:r>
              <a:rPr lang="en-US" dirty="0"/>
              <a:t>If you want to encourage greater participation, it helps to: </a:t>
            </a:r>
          </a:p>
          <a:p>
            <a:pPr lvl="1"/>
            <a:r>
              <a:rPr lang="en-US" dirty="0"/>
              <a:t>enable and encourage users to set and track their own goals</a:t>
            </a:r>
          </a:p>
          <a:p>
            <a:pPr lvl="1"/>
            <a:r>
              <a:rPr lang="en-US" dirty="0"/>
              <a:t>enable them to track progress</a:t>
            </a:r>
          </a:p>
        </p:txBody>
      </p:sp>
      <p:pic>
        <p:nvPicPr>
          <p:cNvPr id="4098" name="Picture 2" descr="Fitbit Official Site for Activity Trackers &amp; More">
            <a:extLst>
              <a:ext uri="{FF2B5EF4-FFF2-40B4-BE49-F238E27FC236}">
                <a16:creationId xmlns:a16="http://schemas.microsoft.com/office/drawing/2014/main" id="{3F258A33-5338-B3CD-9B99-8F04F87B6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08" y="1258667"/>
            <a:ext cx="2982639" cy="530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68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E78C-CE87-D420-A015-5F446FC4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37A9-0749-45A3-73E5-7B1248BD6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4296" cy="4351338"/>
          </a:xfrm>
        </p:spPr>
        <p:txBody>
          <a:bodyPr>
            <a:normAutofit/>
          </a:bodyPr>
          <a:lstStyle/>
          <a:p>
            <a:r>
              <a:rPr lang="en-US" dirty="0"/>
              <a:t>We tend to focus more on what’s left to do rather than what has already been done</a:t>
            </a:r>
          </a:p>
          <a:p>
            <a:r>
              <a:rPr lang="en-US" dirty="0"/>
              <a:t>Better to highlight what’s left to do rather than what has already been done</a:t>
            </a:r>
          </a:p>
          <a:p>
            <a:r>
              <a:rPr lang="en-US" dirty="0"/>
              <a:t>The closer we get, the more motivated we are to reach it</a:t>
            </a:r>
          </a:p>
          <a:p>
            <a:pPr lvl="1"/>
            <a:r>
              <a:rPr lang="en-US" dirty="0"/>
              <a:t>Visual representations of progress and closeness to a goal are often useful</a:t>
            </a:r>
          </a:p>
          <a:p>
            <a:r>
              <a:rPr lang="en-US" dirty="0"/>
              <a:t>Note- motivation can drop once the goal has been achieved</a:t>
            </a:r>
          </a:p>
          <a:p>
            <a:pPr lvl="1"/>
            <a:r>
              <a:rPr lang="en-US" dirty="0"/>
              <a:t>How to sustain motivation following this? </a:t>
            </a:r>
          </a:p>
        </p:txBody>
      </p:sp>
      <p:pic>
        <p:nvPicPr>
          <p:cNvPr id="5122" name="Picture 2" descr="React: How to create a custom progress bar component in 5 minutes - DEV  Community 👩‍💻👨‍💻">
            <a:extLst>
              <a:ext uri="{FF2B5EF4-FFF2-40B4-BE49-F238E27FC236}">
                <a16:creationId xmlns:a16="http://schemas.microsoft.com/office/drawing/2014/main" id="{AF61F103-754A-22B4-2E6E-683EB004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52" y="227434"/>
            <a:ext cx="3804744" cy="15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22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FD7A-4387-3206-DE76-2A50C85F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# of competitors impact 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8794-3DB8-E6A3-FF39-FD610A81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Garcia and Tor (2009) study.  </a:t>
            </a:r>
          </a:p>
          <a:p>
            <a:pPr lvl="1"/>
            <a:r>
              <a:rPr lang="en-US" dirty="0"/>
              <a:t>Students brought into a private room </a:t>
            </a:r>
          </a:p>
          <a:p>
            <a:pPr lvl="1"/>
            <a:r>
              <a:rPr lang="en-US" dirty="0"/>
              <a:t>“Complete a short quiz as quickly as possible”</a:t>
            </a:r>
          </a:p>
          <a:p>
            <a:pPr lvl="1"/>
            <a:r>
              <a:rPr lang="en-US" dirty="0"/>
              <a:t>“The top 20% will get a prize”</a:t>
            </a:r>
          </a:p>
          <a:p>
            <a:pPr lvl="2"/>
            <a:r>
              <a:rPr lang="en-US" dirty="0"/>
              <a:t>Note- 20% is a relative number (if 10 students in the room, 2 students get a prize. 100,20 etc.)</a:t>
            </a:r>
          </a:p>
          <a:p>
            <a:pPr lvl="1"/>
            <a:r>
              <a:rPr lang="en-US" dirty="0"/>
              <a:t>One group was told they competed against 10 other students</a:t>
            </a:r>
          </a:p>
          <a:p>
            <a:pPr lvl="1"/>
            <a:r>
              <a:rPr lang="en-US" dirty="0"/>
              <a:t>A second group was told they competed against 100 other students</a:t>
            </a:r>
          </a:p>
          <a:p>
            <a:pPr lvl="1"/>
            <a:r>
              <a:rPr lang="en-US" dirty="0"/>
              <a:t>Which group completed the test the fastest? </a:t>
            </a:r>
          </a:p>
        </p:txBody>
      </p:sp>
    </p:spTree>
    <p:extLst>
      <p:ext uri="{BB962C8B-B14F-4D97-AF65-F5344CB8AC3E}">
        <p14:creationId xmlns:p14="http://schemas.microsoft.com/office/powerpoint/2010/main" val="3502873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FD7A-4387-3206-DE76-2A50C85F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# of competitors impact 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8794-3DB8-E6A3-FF39-FD610A81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Garcia and Tor (2009) study.  </a:t>
            </a:r>
          </a:p>
          <a:p>
            <a:pPr lvl="1"/>
            <a:r>
              <a:rPr lang="en-US" dirty="0"/>
              <a:t>Students brought into a private room </a:t>
            </a:r>
          </a:p>
          <a:p>
            <a:pPr lvl="1"/>
            <a:r>
              <a:rPr lang="en-US" dirty="0"/>
              <a:t>“Complete a short quiz as quickly as possible”</a:t>
            </a:r>
          </a:p>
          <a:p>
            <a:pPr lvl="1"/>
            <a:r>
              <a:rPr lang="en-US" dirty="0"/>
              <a:t>“The top 20% will get a prize”</a:t>
            </a:r>
          </a:p>
          <a:p>
            <a:pPr lvl="2"/>
            <a:r>
              <a:rPr lang="en-US" dirty="0"/>
              <a:t>Note- 20% is a relative number (if 10 students in the room, 2 students get a prize. 100,20 etc.)</a:t>
            </a:r>
          </a:p>
          <a:p>
            <a:pPr lvl="1"/>
            <a:r>
              <a:rPr lang="en-US" dirty="0"/>
              <a:t>One group was told they competed against 10 other students</a:t>
            </a:r>
          </a:p>
          <a:p>
            <a:pPr lvl="1"/>
            <a:r>
              <a:rPr lang="en-US" dirty="0"/>
              <a:t>A second group was told they competed against 100 other students</a:t>
            </a:r>
          </a:p>
          <a:p>
            <a:pPr lvl="1"/>
            <a:r>
              <a:rPr lang="en-US" dirty="0"/>
              <a:t>Which group completed the test the fastest?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group with fewer participants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Same chances of success… but if we feel we are up against a large number of other competitors, it lowers our motivation</a:t>
            </a:r>
          </a:p>
        </p:txBody>
      </p:sp>
    </p:spTree>
    <p:extLst>
      <p:ext uri="{BB962C8B-B14F-4D97-AF65-F5344CB8AC3E}">
        <p14:creationId xmlns:p14="http://schemas.microsoft.com/office/powerpoint/2010/main" val="2304598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17DC-1240-0BB3-2564-7907132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AA7A-4122-61DF-DA03-6CCA0C44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8164" cy="4351338"/>
          </a:xfrm>
        </p:spPr>
        <p:txBody>
          <a:bodyPr/>
          <a:lstStyle/>
          <a:p>
            <a:r>
              <a:rPr lang="en-US" dirty="0"/>
              <a:t>Gamification: Take something that is not normally a game, and turn it into a game as a motivational tool </a:t>
            </a:r>
          </a:p>
        </p:txBody>
      </p:sp>
      <p:pic>
        <p:nvPicPr>
          <p:cNvPr id="6146" name="Picture 2" descr="Monster List of Gamification Software for 2022 (40 Platforms!)">
            <a:extLst>
              <a:ext uri="{FF2B5EF4-FFF2-40B4-BE49-F238E27FC236}">
                <a16:creationId xmlns:a16="http://schemas.microsoft.com/office/drawing/2014/main" id="{2F886A5D-4E05-B38B-9E66-E47B3019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84" y="553718"/>
            <a:ext cx="6990507" cy="54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499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7219-0127-94D6-2513-38E5F1B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Gamification example: Duolingo</a:t>
            </a:r>
          </a:p>
        </p:txBody>
      </p:sp>
      <p:pic>
        <p:nvPicPr>
          <p:cNvPr id="7170" name="Picture 2" descr="duolingo's gamification elements. | Download Scientific Diagram">
            <a:extLst>
              <a:ext uri="{FF2B5EF4-FFF2-40B4-BE49-F238E27FC236}">
                <a16:creationId xmlns:a16="http://schemas.microsoft.com/office/drawing/2014/main" id="{14B5C7B7-9482-7ADE-07B1-7D80C3CC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54" y="1484123"/>
            <a:ext cx="6214789" cy="53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9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3C14-894B-E07D-1B0A-DEAE8989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Jam, Code Party- after class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7F63-D432-649F-8C2C-42D08B7D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038"/>
          </a:xfrm>
        </p:spPr>
        <p:txBody>
          <a:bodyPr/>
          <a:lstStyle/>
          <a:p>
            <a:r>
              <a:rPr lang="en-US" dirty="0"/>
              <a:t>Baldwin 643</a:t>
            </a:r>
          </a:p>
          <a:p>
            <a:pPr lvl="1"/>
            <a:r>
              <a:rPr lang="en-US" dirty="0"/>
              <a:t>Reserved until 6pm</a:t>
            </a:r>
          </a:p>
          <a:p>
            <a:r>
              <a:rPr lang="en-US" dirty="0"/>
              <a:t>I brought some snacks… I have extension cords</a:t>
            </a:r>
          </a:p>
          <a:p>
            <a:r>
              <a:rPr lang="en-US" dirty="0"/>
              <a:t>I have to leave to teach a class at 3:30… but I’ll stop back after</a:t>
            </a:r>
          </a:p>
          <a:p>
            <a:pPr lvl="1"/>
            <a:r>
              <a:rPr lang="en-US" dirty="0"/>
              <a:t>You can work together and solve problems together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20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DBBC-9F2F-1E4B-FC1F-808D690D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D8C0-3D0C-54F1-6CB3-EC4049AB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9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27D2-8691-546B-F81C-DD0DB748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DC80-C0A8-BF4F-BD29-BE1491D5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0121-141B-15B7-C35E-4FB9FC72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selective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31D7-1296-BB30-2F21-5D3F2C84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1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473-4101-E7FA-E88F-98E488F4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frequency impacts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7F02-F05B-672B-E413-FCF8501A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42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E213-E3B9-0517-E43F-252F751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Sustained attention lasts 10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2A16-8184-AE1D-0587-EB4C029F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0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E29A-4A6A-4B62-060C-DD7FEFE8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can’t multitask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78D4-3838-6A07-8069-06F17729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9B8C-D4A1-DF75-391C-E6237BE5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250D-1DC7-6BCB-2E0A-3D88BDCF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Friday- Code is due</a:t>
            </a:r>
          </a:p>
          <a:p>
            <a:r>
              <a:rPr lang="en-US" dirty="0"/>
              <a:t>Sunday- Documentation is due</a:t>
            </a:r>
          </a:p>
          <a:p>
            <a:pPr lvl="1"/>
            <a:r>
              <a:rPr lang="en-US" dirty="0"/>
              <a:t>Includes the design work</a:t>
            </a:r>
          </a:p>
          <a:p>
            <a:pPr lvl="1"/>
            <a:r>
              <a:rPr lang="en-US" dirty="0"/>
              <a:t>AND- descriptions of your final UI, screenshots (don’t forget to use screenshots !!!!), a demo video</a:t>
            </a:r>
          </a:p>
          <a:p>
            <a:r>
              <a:rPr lang="en-US" dirty="0"/>
              <a:t>Next week- presentations VIRTUAL (via Zoom) </a:t>
            </a:r>
          </a:p>
          <a:p>
            <a:pPr lvl="1"/>
            <a:r>
              <a:rPr lang="en-US" dirty="0"/>
              <a:t>Next Monday and Wednesday (and if necessary the next Monday)</a:t>
            </a:r>
          </a:p>
          <a:p>
            <a:pPr lvl="1"/>
            <a:r>
              <a:rPr lang="en-US" dirty="0"/>
              <a:t>I am posting a sign-up sheet</a:t>
            </a:r>
          </a:p>
          <a:p>
            <a:pPr lvl="1"/>
            <a:r>
              <a:rPr lang="en-US" dirty="0"/>
              <a:t>3 minute talks, I’ll post more details on Canvas</a:t>
            </a:r>
          </a:p>
          <a:p>
            <a:r>
              <a:rPr lang="en-US" dirty="0"/>
              <a:t>Note: Next Friday will be an asynchronous class.  Details to follow.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5BD6-2CA7-F9EF-2CA0-A3CA76FC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our discussion of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AA2C-BD2A-D4F9-B2F1-E792ECF8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Remembering</a:t>
            </a:r>
          </a:p>
          <a:p>
            <a:r>
              <a:rPr lang="en-US" dirty="0"/>
              <a:t>Thinking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12EF-F1AF-E9D9-EC10-69304A9B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1E15-A092-F6FA-F3CF-EB26E761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9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13F-90AF-F4DE-3EBF-949AE0C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memory work?</a:t>
            </a:r>
          </a:p>
        </p:txBody>
      </p:sp>
      <p:pic>
        <p:nvPicPr>
          <p:cNvPr id="2050" name="Picture 2" descr="Helping Students to “Work” Their Working Memory - Noba Blog | Noba">
            <a:extLst>
              <a:ext uri="{FF2B5EF4-FFF2-40B4-BE49-F238E27FC236}">
                <a16:creationId xmlns:a16="http://schemas.microsoft.com/office/drawing/2014/main" id="{00D9AFD8-C8B5-F5DE-5D9E-A069422F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02" y="1690688"/>
            <a:ext cx="7053992" cy="406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0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289-0F98-665A-FCD6-6138AF17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5" y="365125"/>
            <a:ext cx="10515600" cy="1325563"/>
          </a:xfrm>
        </p:spPr>
        <p:txBody>
          <a:bodyPr/>
          <a:lstStyle/>
          <a:p>
            <a:r>
              <a:rPr lang="en-US" dirty="0"/>
              <a:t>Working (short term)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F315-6BCA-EF7D-3094-A9A9AA70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08" y="1909708"/>
            <a:ext cx="69986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focus your attention on certain pieces of information, you hold the information in your working memory </a:t>
            </a:r>
          </a:p>
          <a:p>
            <a:r>
              <a:rPr lang="en-US" dirty="0"/>
              <a:t>Working memory</a:t>
            </a:r>
          </a:p>
          <a:p>
            <a:pPr lvl="1"/>
            <a:r>
              <a:rPr lang="en-US" dirty="0"/>
              <a:t>Operates over a few seconds</a:t>
            </a:r>
          </a:p>
          <a:p>
            <a:pPr lvl="1"/>
            <a:r>
              <a:rPr lang="en-US" dirty="0"/>
              <a:t>Has a limited capacity- often measured by asking people to recall lists of numbers or words</a:t>
            </a:r>
          </a:p>
          <a:p>
            <a:r>
              <a:rPr lang="en-US" dirty="0"/>
              <a:t>When your attention gets directed elsewhere, whatever is held in working memory is unlikely to be retained.  </a:t>
            </a:r>
          </a:p>
          <a:p>
            <a:pPr lvl="1"/>
            <a:r>
              <a:rPr lang="en-US" dirty="0"/>
              <a:t>You will forget that number or that random word, unless you continue to direct effort toward them</a:t>
            </a:r>
          </a:p>
          <a:p>
            <a:pPr lvl="1"/>
            <a:endParaRPr lang="en-US" dirty="0"/>
          </a:p>
        </p:txBody>
      </p:sp>
      <p:pic>
        <p:nvPicPr>
          <p:cNvPr id="3074" name="Picture 2" descr="short term memory vs long term memory Visit us on goimprovememory.com Via  google images #memory #memorys #memoryla… | Improve memory, Memories,  Readers workshop">
            <a:extLst>
              <a:ext uri="{FF2B5EF4-FFF2-40B4-BE49-F238E27FC236}">
                <a16:creationId xmlns:a16="http://schemas.microsoft.com/office/drawing/2014/main" id="{62D1C1FC-E2BC-C55B-E4DF-CDDD725A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28" y="1909708"/>
            <a:ext cx="4737888" cy="330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1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29670</TotalTime>
  <Words>2245</Words>
  <Application>Microsoft Macintosh PowerPoint</Application>
  <PresentationFormat>Widescreen</PresentationFormat>
  <Paragraphs>223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User interface design</vt:lpstr>
      <vt:lpstr>UI Design:</vt:lpstr>
      <vt:lpstr>Feedback on what was submitted on Monday</vt:lpstr>
      <vt:lpstr>Code Jam, Code Party- after class today</vt:lpstr>
      <vt:lpstr>Coming up</vt:lpstr>
      <vt:lpstr>Continue our discussion of people</vt:lpstr>
      <vt:lpstr>How we remember</vt:lpstr>
      <vt:lpstr>How does memory work?</vt:lpstr>
      <vt:lpstr>Working (short term) memory</vt:lpstr>
      <vt:lpstr>Goal: Minimize how much we require users to hold things in their working memory</vt:lpstr>
      <vt:lpstr>Working memory capacity</vt:lpstr>
      <vt:lpstr>Seeing beats memory </vt:lpstr>
      <vt:lpstr>What can help us remember</vt:lpstr>
      <vt:lpstr>How we think</vt:lpstr>
      <vt:lpstr>Mental models</vt:lpstr>
      <vt:lpstr>We design using conceptual (Represented) models</vt:lpstr>
      <vt:lpstr>Example – from earlier</vt:lpstr>
      <vt:lpstr>Cognitive load</vt:lpstr>
      <vt:lpstr>Progressive disclosure</vt:lpstr>
      <vt:lpstr>Progressive disclosure example</vt:lpstr>
      <vt:lpstr>Progressive disclosure</vt:lpstr>
      <vt:lpstr>Progressive disclosure</vt:lpstr>
      <vt:lpstr>Our minds wander a lot</vt:lpstr>
      <vt:lpstr>How we decide</vt:lpstr>
      <vt:lpstr>Choice and control </vt:lpstr>
      <vt:lpstr>How much choice?</vt:lpstr>
      <vt:lpstr>Uncertainty-&gt; follow advice of others</vt:lpstr>
      <vt:lpstr>We settle</vt:lpstr>
      <vt:lpstr>What this means from design perspective</vt:lpstr>
      <vt:lpstr>How are we motivated</vt:lpstr>
      <vt:lpstr>Why motivation matters</vt:lpstr>
      <vt:lpstr>How are we motivated? </vt:lpstr>
      <vt:lpstr>Progress, mastery and control are good motivators</vt:lpstr>
      <vt:lpstr>Progress, mastery and control are good motivators</vt:lpstr>
      <vt:lpstr>Distance to our goal</vt:lpstr>
      <vt:lpstr>How does # of competitors impact motivation?</vt:lpstr>
      <vt:lpstr>How does # of competitors impact motivation?</vt:lpstr>
      <vt:lpstr>Gamification </vt:lpstr>
      <vt:lpstr>Gamification example: Duolingo</vt:lpstr>
      <vt:lpstr>Activity </vt:lpstr>
      <vt:lpstr>PowerPoint Presentation</vt:lpstr>
      <vt:lpstr>Attention is selective</vt:lpstr>
      <vt:lpstr>Expectation of frequency impacts attention</vt:lpstr>
      <vt:lpstr>Sustained attention lasts 10 minutes</vt:lpstr>
      <vt:lpstr>People can’t multitask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166</cp:revision>
  <dcterms:created xsi:type="dcterms:W3CDTF">2022-01-10T03:51:18Z</dcterms:created>
  <dcterms:modified xsi:type="dcterms:W3CDTF">2022-10-12T17:24:53Z</dcterms:modified>
</cp:coreProperties>
</file>