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d23ed30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d23ed30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9d23ed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9d23ed3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d23ed3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d23ed3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d23ed30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d23ed30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9d23ed30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9d23ed30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d23ed3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d23ed3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d23ed30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d23ed3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d23ed3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d23ed3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d23ed30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d23ed30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70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Building Generative Adversarial Networks</a:t>
            </a:r>
            <a:endParaRPr/>
          </a:p>
        </p:txBody>
      </p:sp>
      <p:sp>
        <p:nvSpPr>
          <p:cNvPr id="55" name="Google Shape;55;p13"/>
          <p:cNvSpPr txBox="1"/>
          <p:nvPr/>
        </p:nvSpPr>
        <p:spPr>
          <a:xfrm>
            <a:off x="725275" y="2433650"/>
            <a:ext cx="783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Project Purposes:</a:t>
            </a:r>
            <a:endParaRPr/>
          </a:p>
          <a:p>
            <a:pPr indent="-317500" lvl="0" marL="457200" rtl="0" algn="l">
              <a:spcBef>
                <a:spcPts val="0"/>
              </a:spcBef>
              <a:spcAft>
                <a:spcPts val="0"/>
              </a:spcAft>
              <a:buSzPts val="1400"/>
              <a:buChar char="●"/>
            </a:pPr>
            <a:r>
              <a:rPr lang="en"/>
              <a:t>Develop group members’ knowledge of neural networks and AI concepts</a:t>
            </a:r>
            <a:endParaRPr/>
          </a:p>
          <a:p>
            <a:pPr indent="-317500" lvl="0" marL="457200" rtl="0" algn="l">
              <a:spcBef>
                <a:spcPts val="0"/>
              </a:spcBef>
              <a:spcAft>
                <a:spcPts val="0"/>
              </a:spcAft>
              <a:buSzPts val="1400"/>
              <a:buChar char="●"/>
            </a:pPr>
            <a:r>
              <a:rPr lang="en"/>
              <a:t>Design a reliable and practical image generator</a:t>
            </a:r>
            <a:endParaRPr/>
          </a:p>
          <a:p>
            <a:pPr indent="0" lvl="0" marL="0" rtl="0" algn="l">
              <a:spcBef>
                <a:spcPts val="0"/>
              </a:spcBef>
              <a:spcAft>
                <a:spcPts val="0"/>
              </a:spcAft>
              <a:buNone/>
            </a:pPr>
            <a:r>
              <a:t/>
            </a:r>
            <a:endParaRPr/>
          </a:p>
        </p:txBody>
      </p:sp>
      <p:sp>
        <p:nvSpPr>
          <p:cNvPr id="56" name="Google Shape;56;p13"/>
          <p:cNvSpPr txBox="1"/>
          <p:nvPr/>
        </p:nvSpPr>
        <p:spPr>
          <a:xfrm>
            <a:off x="725275" y="3593750"/>
            <a:ext cx="783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Goal Statement:</a:t>
            </a:r>
            <a:endParaRPr/>
          </a:p>
          <a:p>
            <a:pPr indent="0" lvl="0" marL="457200" rtl="0" algn="l">
              <a:spcBef>
                <a:spcPts val="0"/>
              </a:spcBef>
              <a:spcAft>
                <a:spcPts val="0"/>
              </a:spcAft>
              <a:buNone/>
            </a:pPr>
            <a:r>
              <a:rPr lang="en"/>
              <a:t>Develop a functional generative adversarial network, capable of producing convincing  images of real-life phenomena.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 at Expo</a:t>
            </a:r>
            <a:endParaRPr/>
          </a:p>
        </p:txBody>
      </p:sp>
      <p:sp>
        <p:nvSpPr>
          <p:cNvPr id="127" name="Google Shape;127;p22"/>
          <p:cNvSpPr txBox="1"/>
          <p:nvPr>
            <p:ph idx="1" type="body"/>
          </p:nvPr>
        </p:nvSpPr>
        <p:spPr>
          <a:xfrm>
            <a:off x="311700" y="1364800"/>
            <a:ext cx="8520600" cy="9993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Poster with GAN-generated images, inviting viewers to guess which are real or fake.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Information about what GANs are, how they work, and where they can be applied</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Demonstration of image generation using GANs on a laptop</a:t>
            </a:r>
            <a:endParaRPr>
              <a:solidFill>
                <a:schemeClr val="dk1"/>
              </a:solidFill>
            </a:endParaRPr>
          </a:p>
        </p:txBody>
      </p:sp>
      <p:pic>
        <p:nvPicPr>
          <p:cNvPr id="128" name="Google Shape;128;p22"/>
          <p:cNvPicPr preferRelativeResize="0"/>
          <p:nvPr/>
        </p:nvPicPr>
        <p:blipFill>
          <a:blip r:embed="rId3">
            <a:alphaModFix/>
          </a:blip>
          <a:stretch>
            <a:fillRect/>
          </a:stretch>
        </p:blipFill>
        <p:spPr>
          <a:xfrm>
            <a:off x="766675" y="3050625"/>
            <a:ext cx="2888627" cy="1922824"/>
          </a:xfrm>
          <a:prstGeom prst="rect">
            <a:avLst/>
          </a:prstGeom>
          <a:noFill/>
          <a:ln>
            <a:noFill/>
          </a:ln>
        </p:spPr>
      </p:pic>
      <p:pic>
        <p:nvPicPr>
          <p:cNvPr id="129" name="Google Shape;129;p22"/>
          <p:cNvPicPr preferRelativeResize="0"/>
          <p:nvPr/>
        </p:nvPicPr>
        <p:blipFill>
          <a:blip r:embed="rId4">
            <a:alphaModFix/>
          </a:blip>
          <a:stretch>
            <a:fillRect/>
          </a:stretch>
        </p:blipFill>
        <p:spPr>
          <a:xfrm>
            <a:off x="4155527" y="3050625"/>
            <a:ext cx="4333707" cy="192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3866400" y="44123"/>
            <a:ext cx="1411200" cy="1811040"/>
          </a:xfrm>
          <a:prstGeom prst="rect">
            <a:avLst/>
          </a:prstGeom>
          <a:noFill/>
          <a:ln>
            <a:noFill/>
          </a:ln>
        </p:spPr>
      </p:pic>
      <p:cxnSp>
        <p:nvCxnSpPr>
          <p:cNvPr id="62" name="Google Shape;62;p14"/>
          <p:cNvCxnSpPr>
            <a:stCxn id="63" idx="2"/>
            <a:endCxn id="64" idx="0"/>
          </p:cNvCxnSpPr>
          <p:nvPr/>
        </p:nvCxnSpPr>
        <p:spPr>
          <a:xfrm flipH="1">
            <a:off x="2832000" y="1855250"/>
            <a:ext cx="1740000" cy="11457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14"/>
          <p:cNvCxnSpPr>
            <a:stCxn id="63" idx="2"/>
            <a:endCxn id="66" idx="0"/>
          </p:cNvCxnSpPr>
          <p:nvPr/>
        </p:nvCxnSpPr>
        <p:spPr>
          <a:xfrm>
            <a:off x="4572000" y="1855250"/>
            <a:ext cx="1782900" cy="1145700"/>
          </a:xfrm>
          <a:prstGeom prst="straightConnector1">
            <a:avLst/>
          </a:prstGeom>
          <a:noFill/>
          <a:ln cap="flat" cmpd="sng" w="9525">
            <a:solidFill>
              <a:schemeClr val="dk2"/>
            </a:solidFill>
            <a:prstDash val="solid"/>
            <a:round/>
            <a:headEnd len="med" w="med" type="none"/>
            <a:tailEnd len="med" w="med" type="none"/>
          </a:ln>
        </p:spPr>
      </p:cxnSp>
      <p:sp>
        <p:nvSpPr>
          <p:cNvPr id="64" name="Google Shape;64;p14"/>
          <p:cNvSpPr txBox="1"/>
          <p:nvPr/>
        </p:nvSpPr>
        <p:spPr>
          <a:xfrm>
            <a:off x="1588925" y="3001025"/>
            <a:ext cx="2486100" cy="615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Tim Neale</a:t>
            </a:r>
            <a:endParaRPr>
              <a:solidFill>
                <a:schemeClr val="dk1"/>
              </a:solidFill>
            </a:endParaRPr>
          </a:p>
          <a:p>
            <a:pPr indent="0" lvl="0" marL="0" rtl="0" algn="ctr">
              <a:spcBef>
                <a:spcPts val="0"/>
              </a:spcBef>
              <a:spcAft>
                <a:spcPts val="0"/>
              </a:spcAft>
              <a:buNone/>
            </a:pPr>
            <a:r>
              <a:rPr lang="en">
                <a:solidFill>
                  <a:schemeClr val="dk1"/>
                </a:solidFill>
              </a:rPr>
              <a:t>nealetw@mail.uc.edu </a:t>
            </a:r>
            <a:endParaRPr>
              <a:solidFill>
                <a:schemeClr val="dk1"/>
              </a:solidFill>
            </a:endParaRPr>
          </a:p>
        </p:txBody>
      </p:sp>
      <p:sp>
        <p:nvSpPr>
          <p:cNvPr id="66" name="Google Shape;66;p14"/>
          <p:cNvSpPr txBox="1"/>
          <p:nvPr/>
        </p:nvSpPr>
        <p:spPr>
          <a:xfrm>
            <a:off x="5111975" y="3001025"/>
            <a:ext cx="2486100" cy="615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Daniel Hackney</a:t>
            </a:r>
            <a:endParaRPr>
              <a:solidFill>
                <a:schemeClr val="dk1"/>
              </a:solidFill>
            </a:endParaRPr>
          </a:p>
          <a:p>
            <a:pPr indent="0" lvl="0" marL="0" rtl="0" algn="ctr">
              <a:spcBef>
                <a:spcPts val="0"/>
              </a:spcBef>
              <a:spcAft>
                <a:spcPts val="0"/>
              </a:spcAft>
              <a:buNone/>
            </a:pPr>
            <a:r>
              <a:rPr lang="en">
                <a:solidFill>
                  <a:schemeClr val="dk1"/>
                </a:solidFill>
              </a:rPr>
              <a:t>hacknedn@mail.uc.edu</a:t>
            </a:r>
            <a:endParaRPr>
              <a:solidFill>
                <a:schemeClr val="dk1"/>
              </a:solidFill>
            </a:endParaRPr>
          </a:p>
        </p:txBody>
      </p:sp>
      <p:sp>
        <p:nvSpPr>
          <p:cNvPr id="63" name="Google Shape;63;p14"/>
          <p:cNvSpPr txBox="1"/>
          <p:nvPr/>
        </p:nvSpPr>
        <p:spPr>
          <a:xfrm>
            <a:off x="3328950" y="1239650"/>
            <a:ext cx="2486100" cy="615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Dr. Badri Vellambi</a:t>
            </a:r>
            <a:endParaRPr/>
          </a:p>
          <a:p>
            <a:pPr indent="0" lvl="0" marL="0" rtl="0" algn="ctr">
              <a:spcBef>
                <a:spcPts val="0"/>
              </a:spcBef>
              <a:spcAft>
                <a:spcPts val="0"/>
              </a:spcAft>
              <a:buNone/>
            </a:pPr>
            <a:r>
              <a:rPr lang="en"/>
              <a:t>vellambn@ucmail.uc.edu</a:t>
            </a:r>
            <a:endParaRPr/>
          </a:p>
        </p:txBody>
      </p:sp>
      <p:sp>
        <p:nvSpPr>
          <p:cNvPr id="67" name="Google Shape;67;p14"/>
          <p:cNvSpPr txBox="1"/>
          <p:nvPr/>
        </p:nvSpPr>
        <p:spPr>
          <a:xfrm>
            <a:off x="3866400" y="2171550"/>
            <a:ext cx="141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Project Advisor</a:t>
            </a:r>
            <a:endParaRPr>
              <a:solidFill>
                <a:schemeClr val="dk1"/>
              </a:solidFill>
            </a:endParaRPr>
          </a:p>
        </p:txBody>
      </p:sp>
      <p:pic>
        <p:nvPicPr>
          <p:cNvPr id="68" name="Google Shape;68;p14"/>
          <p:cNvPicPr preferRelativeResize="0"/>
          <p:nvPr/>
        </p:nvPicPr>
        <p:blipFill rotWithShape="1">
          <a:blip r:embed="rId4">
            <a:alphaModFix/>
          </a:blip>
          <a:srcRect b="0" l="35970" r="33510" t="37075"/>
          <a:stretch/>
        </p:blipFill>
        <p:spPr>
          <a:xfrm>
            <a:off x="7252950" y="1958775"/>
            <a:ext cx="1178000" cy="3236526"/>
          </a:xfrm>
          <a:prstGeom prst="rect">
            <a:avLst/>
          </a:prstGeom>
          <a:noFill/>
          <a:ln>
            <a:noFill/>
          </a:ln>
        </p:spPr>
      </p:pic>
      <p:pic>
        <p:nvPicPr>
          <p:cNvPr id="69" name="Google Shape;69;p14"/>
          <p:cNvPicPr preferRelativeResize="0"/>
          <p:nvPr/>
        </p:nvPicPr>
        <p:blipFill>
          <a:blip r:embed="rId5">
            <a:alphaModFix/>
          </a:blip>
          <a:stretch>
            <a:fillRect/>
          </a:stretch>
        </p:blipFill>
        <p:spPr>
          <a:xfrm>
            <a:off x="26000" y="1315500"/>
            <a:ext cx="2806000" cy="3739199"/>
          </a:xfrm>
          <a:prstGeom prst="rect">
            <a:avLst/>
          </a:prstGeom>
          <a:noFill/>
          <a:ln>
            <a:noFill/>
          </a:ln>
        </p:spPr>
      </p:pic>
      <p:sp>
        <p:nvSpPr>
          <p:cNvPr id="70" name="Google Shape;70;p14"/>
          <p:cNvSpPr txBox="1"/>
          <p:nvPr>
            <p:ph type="title"/>
          </p:nvPr>
        </p:nvSpPr>
        <p:spPr>
          <a:xfrm>
            <a:off x="2832000" y="4045900"/>
            <a:ext cx="362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ShenaniGANs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Our project will utilize</a:t>
            </a:r>
            <a:r>
              <a:rPr lang="en"/>
              <a:t> </a:t>
            </a:r>
            <a:r>
              <a:rPr lang="en">
                <a:solidFill>
                  <a:srgbClr val="C27BA0"/>
                </a:solidFill>
              </a:rPr>
              <a:t>neural networks</a:t>
            </a:r>
            <a:r>
              <a:rPr lang="en"/>
              <a:t> </a:t>
            </a:r>
            <a:r>
              <a:rPr lang="en">
                <a:solidFill>
                  <a:schemeClr val="dk1"/>
                </a:solidFill>
              </a:rPr>
              <a:t>to produce data that can reliably trick a human into thinking the data is real rather than artificially generated. After setting up a</a:t>
            </a:r>
            <a:r>
              <a:rPr lang="en"/>
              <a:t> </a:t>
            </a:r>
            <a:r>
              <a:rPr lang="en">
                <a:solidFill>
                  <a:srgbClr val="93C47D"/>
                </a:solidFill>
              </a:rPr>
              <a:t>generator</a:t>
            </a:r>
            <a:r>
              <a:rPr lang="en"/>
              <a:t> </a:t>
            </a:r>
            <a:r>
              <a:rPr lang="en">
                <a:solidFill>
                  <a:schemeClr val="dk1"/>
                </a:solidFill>
              </a:rPr>
              <a:t>and</a:t>
            </a:r>
            <a:r>
              <a:rPr lang="en"/>
              <a:t> </a:t>
            </a:r>
            <a:r>
              <a:rPr lang="en">
                <a:solidFill>
                  <a:srgbClr val="E06666"/>
                </a:solidFill>
              </a:rPr>
              <a:t>discriminator</a:t>
            </a:r>
            <a:r>
              <a:rPr lang="en"/>
              <a:t> </a:t>
            </a:r>
            <a:r>
              <a:rPr lang="en">
                <a:solidFill>
                  <a:schemeClr val="dk1"/>
                </a:solidFill>
              </a:rPr>
              <a:t>model, we will be able to provide a collection of existing image and begin training them. The generator will seek out patterns to generate original images, while the discriminator will train to get better at determining whether the images it receives are real or fake. Ultimately, they will improve each other in an adversarial</a:t>
            </a:r>
            <a:r>
              <a:rPr lang="en"/>
              <a:t> "</a:t>
            </a:r>
            <a:r>
              <a:rPr lang="en">
                <a:solidFill>
                  <a:srgbClr val="3C78D8"/>
                </a:solidFill>
              </a:rPr>
              <a:t>zero-sum game</a:t>
            </a:r>
            <a:r>
              <a:rPr lang="en"/>
              <a:t>." </a:t>
            </a:r>
            <a:r>
              <a:rPr lang="en">
                <a:solidFill>
                  <a:srgbClr val="000000"/>
                </a:solidFill>
              </a:rPr>
              <a:t>Depending on the application, this kind of</a:t>
            </a:r>
            <a:r>
              <a:rPr lang="en"/>
              <a:t> </a:t>
            </a:r>
            <a:r>
              <a:rPr lang="en">
                <a:solidFill>
                  <a:srgbClr val="E69138"/>
                </a:solidFill>
              </a:rPr>
              <a:t>deep learning</a:t>
            </a:r>
            <a:r>
              <a:rPr lang="en"/>
              <a:t> </a:t>
            </a:r>
            <a:r>
              <a:rPr lang="en">
                <a:solidFill>
                  <a:schemeClr val="dk1"/>
                </a:solidFill>
              </a:rPr>
              <a:t>can be used to provide unique and realistic images, videos, text, and other types of data to users.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solidFill>
                  <a:schemeClr val="dk1"/>
                </a:solidFill>
              </a:rPr>
              <a:t>As an artist, I want </a:t>
            </a:r>
            <a:r>
              <a:rPr lang="en">
                <a:solidFill>
                  <a:schemeClr val="dk1"/>
                </a:solidFill>
              </a:rPr>
              <a:t>zoological </a:t>
            </a:r>
            <a:r>
              <a:rPr lang="en">
                <a:solidFill>
                  <a:schemeClr val="dk1"/>
                </a:solidFill>
              </a:rPr>
              <a:t>subjects to use as inspiration for paintings and sculptures.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a computer scientist, I want to demonstrate the capabilities of GANs for non-technical audiences to appreciate and remember.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a dungeon master, I want to find new and unique creatures so that my Dungeons &amp; Dragons campaign is more interesting.</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4084950" y="3700450"/>
            <a:ext cx="507600" cy="10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1509750" y="2680375"/>
            <a:ext cx="1420800" cy="10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5509100" y="2258775"/>
            <a:ext cx="1798500" cy="10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7"/>
          <p:cNvPicPr preferRelativeResize="0"/>
          <p:nvPr/>
        </p:nvPicPr>
        <p:blipFill>
          <a:blip r:embed="rId3">
            <a:alphaModFix/>
          </a:blip>
          <a:stretch>
            <a:fillRect/>
          </a:stretch>
        </p:blipFill>
        <p:spPr>
          <a:xfrm>
            <a:off x="4182575" y="1961100"/>
            <a:ext cx="5013200" cy="1476700"/>
          </a:xfrm>
          <a:prstGeom prst="rect">
            <a:avLst/>
          </a:prstGeom>
          <a:noFill/>
          <a:ln>
            <a:noFill/>
          </a:ln>
        </p:spPr>
      </p:pic>
      <p:sp>
        <p:nvSpPr>
          <p:cNvPr id="91" name="Google Shape;91;p17"/>
          <p:cNvSpPr txBox="1"/>
          <p:nvPr>
            <p:ph type="title"/>
          </p:nvPr>
        </p:nvSpPr>
        <p:spPr>
          <a:xfrm>
            <a:off x="106225" y="23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a:t>
            </a:r>
            <a:endParaRPr/>
          </a:p>
        </p:txBody>
      </p:sp>
      <p:pic>
        <p:nvPicPr>
          <p:cNvPr id="92" name="Google Shape;92;p17"/>
          <p:cNvPicPr preferRelativeResize="0"/>
          <p:nvPr/>
        </p:nvPicPr>
        <p:blipFill>
          <a:blip r:embed="rId4">
            <a:alphaModFix/>
          </a:blip>
          <a:stretch>
            <a:fillRect/>
          </a:stretch>
        </p:blipFill>
        <p:spPr>
          <a:xfrm>
            <a:off x="4764425" y="143425"/>
            <a:ext cx="4578000" cy="1678400"/>
          </a:xfrm>
          <a:prstGeom prst="rect">
            <a:avLst/>
          </a:prstGeom>
          <a:noFill/>
          <a:ln>
            <a:noFill/>
          </a:ln>
        </p:spPr>
      </p:pic>
      <p:pic>
        <p:nvPicPr>
          <p:cNvPr id="93" name="Google Shape;93;p17"/>
          <p:cNvPicPr preferRelativeResize="0"/>
          <p:nvPr/>
        </p:nvPicPr>
        <p:blipFill>
          <a:blip r:embed="rId5">
            <a:alphaModFix/>
          </a:blip>
          <a:stretch>
            <a:fillRect/>
          </a:stretch>
        </p:blipFill>
        <p:spPr>
          <a:xfrm>
            <a:off x="219896" y="812275"/>
            <a:ext cx="5064200" cy="1052625"/>
          </a:xfrm>
          <a:prstGeom prst="rect">
            <a:avLst/>
          </a:prstGeom>
          <a:noFill/>
          <a:ln>
            <a:noFill/>
          </a:ln>
        </p:spPr>
      </p:pic>
      <p:pic>
        <p:nvPicPr>
          <p:cNvPr id="94" name="Google Shape;94;p17"/>
          <p:cNvPicPr preferRelativeResize="0"/>
          <p:nvPr/>
        </p:nvPicPr>
        <p:blipFill>
          <a:blip r:embed="rId6">
            <a:alphaModFix/>
          </a:blip>
          <a:stretch>
            <a:fillRect/>
          </a:stretch>
        </p:blipFill>
        <p:spPr>
          <a:xfrm>
            <a:off x="106225" y="2470475"/>
            <a:ext cx="5548800" cy="250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Constraints</a:t>
            </a:r>
            <a:endParaRPr/>
          </a:p>
        </p:txBody>
      </p:sp>
      <p:sp>
        <p:nvSpPr>
          <p:cNvPr id="100" name="Google Shape;100;p18"/>
          <p:cNvSpPr txBox="1"/>
          <p:nvPr/>
        </p:nvSpPr>
        <p:spPr>
          <a:xfrm>
            <a:off x="214600" y="1017725"/>
            <a:ext cx="3000000" cy="256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u="sng">
                <a:solidFill>
                  <a:schemeClr val="dk1"/>
                </a:solidFill>
              </a:rPr>
              <a:t>Computing Resources</a:t>
            </a:r>
            <a:endParaRPr sz="1600" u="sng">
              <a:solidFill>
                <a:schemeClr val="dk1"/>
              </a:solidFill>
            </a:endParaRPr>
          </a:p>
          <a:p>
            <a:pPr indent="0" lvl="0" marL="0" rtl="0" algn="l">
              <a:lnSpc>
                <a:spcPct val="115000"/>
              </a:lnSpc>
              <a:spcBef>
                <a:spcPts val="0"/>
              </a:spcBef>
              <a:spcAft>
                <a:spcPts val="0"/>
              </a:spcAft>
              <a:buNone/>
            </a:pPr>
            <a:r>
              <a:rPr lang="en" sz="1200">
                <a:solidFill>
                  <a:schemeClr val="dk1"/>
                </a:solidFill>
              </a:rPr>
              <a:t>With how computationally complex neural networks are, our group </a:t>
            </a:r>
            <a:r>
              <a:rPr lang="en" sz="1200">
                <a:solidFill>
                  <a:schemeClr val="dk1"/>
                </a:solidFill>
              </a:rPr>
              <a:t>is </a:t>
            </a:r>
            <a:r>
              <a:rPr lang="en" sz="1200">
                <a:solidFill>
                  <a:schemeClr val="dk1"/>
                </a:solidFill>
                <a:highlight>
                  <a:srgbClr val="FFE599"/>
                </a:highlight>
              </a:rPr>
              <a:t>not sure whether the computers currently available to us will be able to handle our project</a:t>
            </a:r>
            <a:r>
              <a:rPr lang="en" sz="1200">
                <a:solidFill>
                  <a:schemeClr val="dk1"/>
                </a:solidFill>
              </a:rPr>
              <a:t>. This constraint </a:t>
            </a:r>
            <a:r>
              <a:rPr lang="en" sz="1200">
                <a:solidFill>
                  <a:schemeClr val="dk1"/>
                </a:solidFill>
              </a:rPr>
              <a:t>may </a:t>
            </a:r>
            <a:r>
              <a:rPr lang="en" sz="1200">
                <a:solidFill>
                  <a:schemeClr val="dk1"/>
                </a:solidFill>
              </a:rPr>
              <a:t>lower our possible outcomes and deliverable</a:t>
            </a:r>
            <a:r>
              <a:rPr lang="en" sz="1200">
                <a:solidFill>
                  <a:schemeClr val="dk1"/>
                </a:solidFill>
              </a:rPr>
              <a:t>s depending on what resources we can attain</a:t>
            </a:r>
            <a:r>
              <a:rPr lang="en" sz="1200">
                <a:solidFill>
                  <a:schemeClr val="dk1"/>
                </a:solidFill>
              </a:rPr>
              <a:t>. The threshold of </a:t>
            </a:r>
            <a:r>
              <a:rPr lang="en" sz="1200">
                <a:solidFill>
                  <a:schemeClr val="dk1"/>
                </a:solidFill>
              </a:rPr>
              <a:t>acceptability may need</a:t>
            </a:r>
            <a:r>
              <a:rPr lang="en" sz="1200">
                <a:solidFill>
                  <a:schemeClr val="dk1"/>
                </a:solidFill>
              </a:rPr>
              <a:t> to be lowered to accommodate the lack of resources in this area.</a:t>
            </a:r>
            <a:endParaRPr>
              <a:solidFill>
                <a:schemeClr val="dk1"/>
              </a:solidFill>
            </a:endParaRPr>
          </a:p>
        </p:txBody>
      </p:sp>
      <p:sp>
        <p:nvSpPr>
          <p:cNvPr id="101" name="Google Shape;101;p18"/>
          <p:cNvSpPr txBox="1"/>
          <p:nvPr/>
        </p:nvSpPr>
        <p:spPr>
          <a:xfrm>
            <a:off x="3170200" y="1017725"/>
            <a:ext cx="3000000" cy="341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u="sng">
                <a:solidFill>
                  <a:schemeClr val="dk1"/>
                </a:solidFill>
              </a:rPr>
              <a:t>Technical Knowledge</a:t>
            </a:r>
            <a:endParaRPr sz="1600" u="sng">
              <a:solidFill>
                <a:schemeClr val="dk1"/>
              </a:solidFill>
            </a:endParaRPr>
          </a:p>
          <a:p>
            <a:pPr indent="0" lvl="0" marL="0" rtl="0" algn="l">
              <a:lnSpc>
                <a:spcPct val="115000"/>
              </a:lnSpc>
              <a:spcBef>
                <a:spcPts val="0"/>
              </a:spcBef>
              <a:spcAft>
                <a:spcPts val="0"/>
              </a:spcAft>
              <a:buNone/>
            </a:pPr>
            <a:r>
              <a:rPr lang="en" sz="1200">
                <a:solidFill>
                  <a:schemeClr val="dk1"/>
                </a:solidFill>
              </a:rPr>
              <a:t>Given that our </a:t>
            </a:r>
            <a:r>
              <a:rPr lang="en" sz="1200">
                <a:solidFill>
                  <a:schemeClr val="dk1"/>
                </a:solidFill>
                <a:highlight>
                  <a:srgbClr val="FFE599"/>
                </a:highlight>
              </a:rPr>
              <a:t>experience with neural networks, machine learning, and GANs </a:t>
            </a:r>
            <a:r>
              <a:rPr lang="en" sz="1200">
                <a:solidFill>
                  <a:schemeClr val="dk1"/>
                </a:solidFill>
                <a:highlight>
                  <a:srgbClr val="FFE599"/>
                </a:highlight>
              </a:rPr>
              <a:t>are </a:t>
            </a:r>
            <a:r>
              <a:rPr lang="en" sz="1200">
                <a:solidFill>
                  <a:schemeClr val="dk1"/>
                </a:solidFill>
                <a:highlight>
                  <a:srgbClr val="FFE599"/>
                </a:highlight>
              </a:rPr>
              <a:t>extremely limited</a:t>
            </a:r>
            <a:r>
              <a:rPr lang="en" sz="1200">
                <a:solidFill>
                  <a:schemeClr val="dk1"/>
                </a:solidFill>
              </a:rPr>
              <a:t> as of the start of this project, the proficiency of our work </a:t>
            </a:r>
            <a:r>
              <a:rPr lang="en" sz="1200">
                <a:solidFill>
                  <a:schemeClr val="dk1"/>
                </a:solidFill>
              </a:rPr>
              <a:t>may be</a:t>
            </a:r>
            <a:r>
              <a:rPr lang="en" sz="1200">
                <a:solidFill>
                  <a:schemeClr val="dk1"/>
                </a:solidFill>
              </a:rPr>
              <a:t> adversely affected. A large amount of time </a:t>
            </a:r>
            <a:r>
              <a:rPr lang="en" sz="1200">
                <a:solidFill>
                  <a:schemeClr val="dk1"/>
                </a:solidFill>
              </a:rPr>
              <a:t>will need to be</a:t>
            </a:r>
            <a:r>
              <a:rPr lang="en" sz="1200">
                <a:solidFill>
                  <a:schemeClr val="dk1"/>
                </a:solidFill>
              </a:rPr>
              <a:t> dedicated towards increasing our theoretical understanding of GANs and practical usage of the software platforms used to develop and train them. A</a:t>
            </a:r>
            <a:r>
              <a:rPr lang="en" sz="1200">
                <a:solidFill>
                  <a:schemeClr val="dk1"/>
                </a:solidFill>
              </a:rPr>
              <a:t>dditional time may be required to learn the programming language we choose to use</a:t>
            </a:r>
            <a:r>
              <a:rPr lang="en" sz="1200">
                <a:solidFill>
                  <a:schemeClr val="dk1"/>
                </a:solidFill>
              </a:rPr>
              <a:t>, as well as the appropriate software libraries for it</a:t>
            </a:r>
            <a:r>
              <a:rPr lang="en" sz="1200">
                <a:solidFill>
                  <a:schemeClr val="dk1"/>
                </a:solidFill>
              </a:rPr>
              <a:t>.</a:t>
            </a:r>
            <a:endParaRPr>
              <a:solidFill>
                <a:schemeClr val="dk1"/>
              </a:solidFill>
            </a:endParaRPr>
          </a:p>
        </p:txBody>
      </p:sp>
      <p:sp>
        <p:nvSpPr>
          <p:cNvPr id="102" name="Google Shape;102;p18"/>
          <p:cNvSpPr txBox="1"/>
          <p:nvPr/>
        </p:nvSpPr>
        <p:spPr>
          <a:xfrm>
            <a:off x="6144000" y="1017725"/>
            <a:ext cx="3000000" cy="320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u="sng">
                <a:solidFill>
                  <a:schemeClr val="dk1"/>
                </a:solidFill>
              </a:rPr>
              <a:t>Project Scope</a:t>
            </a:r>
            <a:endParaRPr sz="1600" u="sng">
              <a:solidFill>
                <a:schemeClr val="dk1"/>
              </a:solidFill>
            </a:endParaRPr>
          </a:p>
          <a:p>
            <a:pPr indent="0" lvl="0" marL="0" rtl="0" algn="l">
              <a:lnSpc>
                <a:spcPct val="115000"/>
              </a:lnSpc>
              <a:spcBef>
                <a:spcPts val="0"/>
              </a:spcBef>
              <a:spcAft>
                <a:spcPts val="0"/>
              </a:spcAft>
              <a:buNone/>
            </a:pPr>
            <a:r>
              <a:rPr lang="en" sz="1200">
                <a:solidFill>
                  <a:schemeClr val="dk1"/>
                </a:solidFill>
              </a:rPr>
              <a:t>With how varied the individual components to our project are, our group members </a:t>
            </a:r>
            <a:r>
              <a:rPr lang="en" sz="1200">
                <a:solidFill>
                  <a:schemeClr val="dk1"/>
                </a:solidFill>
              </a:rPr>
              <a:t>may need</a:t>
            </a:r>
            <a:r>
              <a:rPr lang="en" sz="1200">
                <a:solidFill>
                  <a:schemeClr val="dk1"/>
                </a:solidFill>
              </a:rPr>
              <a:t> to spend a longer amount of time researching and tweaking them to work properly. </a:t>
            </a:r>
            <a:r>
              <a:rPr lang="en" sz="1200">
                <a:solidFill>
                  <a:schemeClr val="dk1"/>
                </a:solidFill>
                <a:highlight>
                  <a:srgbClr val="FFE599"/>
                </a:highlight>
              </a:rPr>
              <a:t>To ensure our group </a:t>
            </a:r>
            <a:r>
              <a:rPr lang="en" sz="1200">
                <a:solidFill>
                  <a:schemeClr val="dk1"/>
                </a:solidFill>
                <a:highlight>
                  <a:srgbClr val="FFE599"/>
                </a:highlight>
              </a:rPr>
              <a:t>does </a:t>
            </a:r>
            <a:r>
              <a:rPr lang="en" sz="1200">
                <a:solidFill>
                  <a:schemeClr val="dk1"/>
                </a:solidFill>
                <a:highlight>
                  <a:srgbClr val="FFE599"/>
                </a:highlight>
              </a:rPr>
              <a:t>not overstate a realistic scope, we </a:t>
            </a:r>
            <a:r>
              <a:rPr lang="en" sz="1200">
                <a:solidFill>
                  <a:schemeClr val="dk1"/>
                </a:solidFill>
                <a:highlight>
                  <a:srgbClr val="FFE599"/>
                </a:highlight>
              </a:rPr>
              <a:t>will most likely be</a:t>
            </a:r>
            <a:r>
              <a:rPr lang="en" sz="1200">
                <a:solidFill>
                  <a:schemeClr val="dk1"/>
                </a:solidFill>
                <a:highlight>
                  <a:srgbClr val="FFE599"/>
                </a:highlight>
              </a:rPr>
              <a:t> </a:t>
            </a:r>
            <a:r>
              <a:rPr lang="en" sz="1200">
                <a:solidFill>
                  <a:schemeClr val="dk1"/>
                </a:solidFill>
                <a:highlight>
                  <a:srgbClr val="FFE599"/>
                </a:highlight>
              </a:rPr>
              <a:t>considering </a:t>
            </a:r>
            <a:r>
              <a:rPr lang="en" sz="1200">
                <a:solidFill>
                  <a:schemeClr val="dk1"/>
                </a:solidFill>
                <a:highlight>
                  <a:srgbClr val="FFE599"/>
                </a:highlight>
              </a:rPr>
              <a:t>a</a:t>
            </a:r>
            <a:r>
              <a:rPr lang="en" sz="1200">
                <a:solidFill>
                  <a:schemeClr val="dk1"/>
                </a:solidFill>
                <a:highlight>
                  <a:srgbClr val="FFE599"/>
                </a:highlight>
              </a:rPr>
              <a:t>n</a:t>
            </a:r>
            <a:r>
              <a:rPr lang="en" sz="1200">
                <a:solidFill>
                  <a:schemeClr val="dk1"/>
                </a:solidFill>
                <a:highlight>
                  <a:srgbClr val="FFE599"/>
                </a:highlight>
              </a:rPr>
              <a:t> </a:t>
            </a:r>
            <a:r>
              <a:rPr lang="en" sz="1200">
                <a:solidFill>
                  <a:schemeClr val="dk1"/>
                </a:solidFill>
                <a:highlight>
                  <a:srgbClr val="FFE599"/>
                </a:highlight>
              </a:rPr>
              <a:t>underestimated </a:t>
            </a:r>
            <a:r>
              <a:rPr lang="en" sz="1200">
                <a:solidFill>
                  <a:schemeClr val="dk1"/>
                </a:solidFill>
                <a:highlight>
                  <a:srgbClr val="FFE599"/>
                </a:highlight>
              </a:rPr>
              <a:t>scope at the beginning of our project.</a:t>
            </a:r>
            <a:r>
              <a:rPr lang="en" sz="1200">
                <a:solidFill>
                  <a:schemeClr val="dk1"/>
                </a:solidFill>
              </a:rPr>
              <a:t> Once further research and development ha</a:t>
            </a:r>
            <a:r>
              <a:rPr lang="en" sz="1200">
                <a:solidFill>
                  <a:schemeClr val="dk1"/>
                </a:solidFill>
              </a:rPr>
              <a:t>s</a:t>
            </a:r>
            <a:r>
              <a:rPr lang="en" sz="1200">
                <a:solidFill>
                  <a:schemeClr val="dk1"/>
                </a:solidFill>
              </a:rPr>
              <a:t> been done, the scope </a:t>
            </a:r>
            <a:r>
              <a:rPr lang="en" sz="1200">
                <a:solidFill>
                  <a:schemeClr val="dk1"/>
                </a:solidFill>
              </a:rPr>
              <a:t>may be</a:t>
            </a:r>
            <a:r>
              <a:rPr lang="en" sz="1200">
                <a:solidFill>
                  <a:schemeClr val="dk1"/>
                </a:solidFill>
              </a:rPr>
              <a:t> modified to reflect how the final deliverables of the project could look like.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Project Progress</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Research has been conducted on the high level components and structure of GANs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Project scope has been thoroughly considered, and brainstorming for possible GANs has been done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Accomplishments </a:t>
            </a:r>
            <a:r>
              <a:rPr lang="en"/>
              <a:t>for</a:t>
            </a:r>
            <a:r>
              <a:rPr lang="en"/>
              <a:t> End of Term</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Prep for code generation, choose ideal language</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Code for a smaller GAN with a relaxed scope (proof of concept)</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Research image processing</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Research Neural Networks</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Research resources to train GANs effectively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Work</a:t>
            </a:r>
            <a:endParaRPr/>
          </a:p>
        </p:txBody>
      </p:sp>
      <p:pic>
        <p:nvPicPr>
          <p:cNvPr id="120" name="Google Shape;120;p21"/>
          <p:cNvPicPr preferRelativeResize="0"/>
          <p:nvPr/>
        </p:nvPicPr>
        <p:blipFill>
          <a:blip r:embed="rId3">
            <a:alphaModFix/>
          </a:blip>
          <a:stretch>
            <a:fillRect/>
          </a:stretch>
        </p:blipFill>
        <p:spPr>
          <a:xfrm>
            <a:off x="311700" y="1183500"/>
            <a:ext cx="4854225" cy="3774375"/>
          </a:xfrm>
          <a:prstGeom prst="rect">
            <a:avLst/>
          </a:prstGeom>
          <a:noFill/>
          <a:ln>
            <a:noFill/>
          </a:ln>
        </p:spPr>
      </p:pic>
      <p:pic>
        <p:nvPicPr>
          <p:cNvPr id="121" name="Google Shape;121;p21"/>
          <p:cNvPicPr preferRelativeResize="0"/>
          <p:nvPr/>
        </p:nvPicPr>
        <p:blipFill>
          <a:blip r:embed="rId4">
            <a:alphaModFix/>
          </a:blip>
          <a:stretch>
            <a:fillRect/>
          </a:stretch>
        </p:blipFill>
        <p:spPr>
          <a:xfrm>
            <a:off x="5165925" y="1346300"/>
            <a:ext cx="3673274" cy="25396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