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6"/>
  </p:notesMasterIdLst>
  <p:sldIdLst>
    <p:sldId id="256" r:id="rId2"/>
    <p:sldId id="260" r:id="rId3"/>
    <p:sldId id="262" r:id="rId4"/>
    <p:sldId id="283" r:id="rId5"/>
    <p:sldId id="270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65" autoAdjust="0"/>
  </p:normalViewPr>
  <p:slideViewPr>
    <p:cSldViewPr snapToGrid="0">
      <p:cViewPr>
        <p:scale>
          <a:sx n="100" d="100"/>
          <a:sy n="100" d="100"/>
        </p:scale>
        <p:origin x="174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CFFD8-571C-48B2-909E-9B5FE253D121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5F5ED-64BB-4C5C-A82B-3BA43ACDDE5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74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Plaatje </a:t>
            </a:r>
            <a:r>
              <a:rPr lang="nl-NL" dirty="0" err="1"/>
              <a:t>vrijstand</a:t>
            </a:r>
            <a:r>
              <a:rPr lang="nl-NL" dirty="0"/>
              <a:t> uitleggen</a:t>
            </a:r>
          </a:p>
          <a:p>
            <a:r>
              <a:rPr lang="nl-NL" dirty="0"/>
              <a:t>Kaartje huizen in de inleiding</a:t>
            </a:r>
          </a:p>
          <a:p>
            <a:r>
              <a:rPr lang="nl-NL" dirty="0"/>
              <a:t>Formule voor het uitrekenen van de state </a:t>
            </a:r>
            <a:r>
              <a:rPr lang="nl-NL" dirty="0" err="1"/>
              <a:t>space</a:t>
            </a:r>
            <a:r>
              <a:rPr lang="nl-NL" dirty="0"/>
              <a:t> </a:t>
            </a:r>
          </a:p>
          <a:p>
            <a:r>
              <a:rPr lang="nl-NL" dirty="0"/>
              <a:t>Wetenschappelijk artikel volgorde</a:t>
            </a:r>
          </a:p>
          <a:p>
            <a:r>
              <a:rPr lang="nl-NL" dirty="0"/>
              <a:t>Experimentjes </a:t>
            </a:r>
            <a:r>
              <a:rPr lang="nl-NL" dirty="0" err="1"/>
              <a:t>hilclimber</a:t>
            </a:r>
            <a:r>
              <a:rPr lang="nl-NL" dirty="0"/>
              <a:t> laten zien</a:t>
            </a:r>
          </a:p>
          <a:p>
            <a:r>
              <a:rPr lang="nl-NL" dirty="0"/>
              <a:t>Proberen uit vakjargon te blijven en het te generaliseren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5F5ED-64BB-4C5C-A82B-3BA43ACDDE5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271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212C-AA9E-471F-8F2C-79C3F1380DBD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53C4-E009-4FF3-9ABA-23BEF57F95F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2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63041-9051-4751-A7CE-4251DE9AA9F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84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5786-FA6E-416E-B448-7B8B92B4900D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C3A3-9491-486C-A8FA-8891B7468FEF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5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6DF8-8C18-42AB-A9A8-3516A991D606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97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BB696-2504-4344-B8B6-665C59FEF08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7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65A6-123E-446E-9B3D-37EB99261D03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5490-F7CC-4246-84AD-9DE580AA4DDC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F6CD-7C14-4E02-855B-CBBC06453CF1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0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CFB0-8181-4CD6-B7F1-11873F6F5E52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38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5E25-8C4F-43A9-AF71-35B991E5C636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E1443-F622-4CA7-BE04-B7B0B4534BB5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C8FF-70B3-4F4B-9701-0532BD433838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8D02-AD56-41AF-B69A-51963A96B9E1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3330-7D90-43C4-8A89-9FBABBBA65B6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7210-9113-435B-82C7-CBA2CECA4573}" type="datetime1">
              <a:rPr lang="en-US" smtClean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5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84FB-F333-4E2C-A6EE-FB17FDF9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2" y="2895833"/>
            <a:ext cx="7766936" cy="1646302"/>
          </a:xfrm>
        </p:spPr>
        <p:txBody>
          <a:bodyPr/>
          <a:lstStyle/>
          <a:p>
            <a:pPr algn="ctr"/>
            <a:r>
              <a:rPr lang="nl-NL" sz="7200" dirty="0" err="1"/>
              <a:t>Amstelhaege</a:t>
            </a:r>
            <a:br>
              <a:rPr lang="nl-NL" sz="7200" dirty="0"/>
            </a:br>
            <a:endParaRPr lang="nl-NL" sz="720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CC4032A-E48A-464D-9FA6-FAF2E332B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792" y="3631736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nl-NL" sz="2600" b="1" i="1" dirty="0">
                <a:solidFill>
                  <a:schemeClr val="accent1">
                    <a:lumMod val="75000"/>
                  </a:schemeClr>
                </a:solidFill>
              </a:rPr>
              <a:t>19-12-2018</a:t>
            </a:r>
          </a:p>
          <a:p>
            <a:pPr algn="ctr"/>
            <a:r>
              <a:rPr lang="nl-NL" i="1" dirty="0"/>
              <a:t>Corné Heijnen, Coen Mol en Eveline Tiekink</a:t>
            </a:r>
          </a:p>
          <a:p>
            <a:pPr algn="ctr"/>
            <a:r>
              <a:rPr lang="nl-NL" i="1" dirty="0"/>
              <a:t>Lekker Oké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8BEAEB8-B63E-4470-8FB5-F6765BC0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83F11-8E42-40B3-9B36-6B5FE1D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Depth First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A27776-E92A-45C2-B0A6-FD649610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DF3AEA-B338-408F-B84C-76EC43EC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2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22514-14AC-4355-BE96-ADD4BEEB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Depth First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E43CE-8C92-42CC-B176-85D23A42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431CE2-AB7D-4F99-AA1E-BEB45FE4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6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1B08A-92BE-4449-95C0-34A187D1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Hillclimber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62BA57D-D736-4E23-AA7F-E259B8388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740" y="1188970"/>
            <a:ext cx="6469856" cy="485239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E6FFAC-D106-4FB5-9B55-B03BDF63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BB2D2BF-5E1F-4107-981F-7C6745E4930C}"/>
              </a:ext>
            </a:extLst>
          </p:cNvPr>
          <p:cNvSpPr/>
          <p:nvPr/>
        </p:nvSpPr>
        <p:spPr>
          <a:xfrm>
            <a:off x="2628900" y="1762125"/>
            <a:ext cx="1676400" cy="1152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E0FC3-40C5-4583-B284-B251D818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B33903-536C-43DD-AAFA-4D6F8F305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Algoritmes scoren substantieel beter dan random functie</a:t>
            </a:r>
          </a:p>
          <a:p>
            <a:r>
              <a:rPr lang="nl-NL" dirty="0"/>
              <a:t>Combineren van een constructief en iteratief algoritme maakt betere keuzes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5275B1-B70B-4A9C-A4A5-4E26B896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7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83C0-7A6F-4241-8E0D-0E38482A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Discussie +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99E6BB-A6D3-4D77-A8BB-4F0709B7A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Water na huizen plaatsen</a:t>
            </a:r>
          </a:p>
          <a:p>
            <a:r>
              <a:rPr lang="nl-NL" dirty="0" err="1"/>
              <a:t>Hillclimber</a:t>
            </a:r>
            <a:r>
              <a:rPr lang="nl-NL" dirty="0"/>
              <a:t> omzetten naar </a:t>
            </a:r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9BBD88-9A77-405B-ADAF-A01239A9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8A62E-926B-4614-A3E9-A2CBD8DF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nl-NL" dirty="0"/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D33601-E7C0-4701-A19B-17BAB8902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851122" cy="3880773"/>
          </a:xfrm>
        </p:spPr>
        <p:txBody>
          <a:bodyPr>
            <a:normAutofit/>
          </a:bodyPr>
          <a:lstStyle/>
          <a:p>
            <a:r>
              <a:rPr lang="nl-NL" dirty="0"/>
              <a:t>Inleiding</a:t>
            </a:r>
          </a:p>
          <a:p>
            <a:r>
              <a:rPr lang="nl-NL" dirty="0"/>
              <a:t>Achtergrond: Probleemdefinitie</a:t>
            </a:r>
          </a:p>
          <a:p>
            <a:r>
              <a:rPr lang="nl-NL" dirty="0"/>
              <a:t>Methoden</a:t>
            </a:r>
          </a:p>
          <a:p>
            <a:pPr lvl="1"/>
            <a:r>
              <a:rPr lang="nl-NL" dirty="0"/>
              <a:t>Random</a:t>
            </a:r>
          </a:p>
          <a:p>
            <a:pPr lvl="1"/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Dept first</a:t>
            </a:r>
          </a:p>
          <a:p>
            <a:pPr lvl="1"/>
            <a:r>
              <a:rPr lang="nl-NL" dirty="0" err="1"/>
              <a:t>Hillclimber</a:t>
            </a:r>
            <a:endParaRPr lang="nl-NL" dirty="0"/>
          </a:p>
          <a:p>
            <a:r>
              <a:rPr lang="nl-NL" dirty="0"/>
              <a:t>Resultaten</a:t>
            </a:r>
          </a:p>
          <a:p>
            <a:r>
              <a:rPr lang="nl-NL" dirty="0"/>
              <a:t>Discussie</a:t>
            </a:r>
          </a:p>
          <a:p>
            <a:r>
              <a:rPr lang="nl-NL" dirty="0"/>
              <a:t>Conclusie</a:t>
            </a:r>
          </a:p>
          <a:p>
            <a:endParaRPr lang="nl-NL" dirty="0"/>
          </a:p>
          <a:p>
            <a:endParaRPr lang="nl-NL" dirty="0"/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9CF731E3-F383-4998-AC14-E969BDD2C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8" r="-1" b="11733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DC72B6-61E4-41BF-BC06-5C8D6892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31115-50B0-40D8-B5FC-F0964069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</a:p>
        </p:txBody>
      </p:sp>
      <p:pic>
        <p:nvPicPr>
          <p:cNvPr id="4" name="Tijdelijke aanduiding voor inhoud 5" descr="Afbeelding met circuit, elektronica&#10;&#10;Beschrijving is gegenereerd met zeer hoge betrouwbaarheid">
            <a:extLst>
              <a:ext uri="{FF2B5EF4-FFF2-40B4-BE49-F238E27FC236}">
                <a16:creationId xmlns:a16="http://schemas.microsoft.com/office/drawing/2014/main" id="{95592D96-CA19-462A-870F-F47D15E66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B7366"/>
              </a:clrFrom>
              <a:clrTo>
                <a:srgbClr val="6B7366">
                  <a:alpha val="0"/>
                </a:srgbClr>
              </a:clrTo>
            </a:clrChange>
          </a:blip>
          <a:srcRect l="11928" r="23094"/>
          <a:stretch/>
        </p:blipFill>
        <p:spPr>
          <a:xfrm>
            <a:off x="4395976" y="-89338"/>
            <a:ext cx="8025345" cy="6947338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A6751-1E7E-4FB0-945B-9AE4A1E98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woonwijk</a:t>
            </a:r>
          </a:p>
          <a:p>
            <a:endParaRPr lang="nl-NL" dirty="0"/>
          </a:p>
          <a:p>
            <a:r>
              <a:rPr lang="nl-NL" dirty="0"/>
              <a:t>20-, 40-, 60-huizenvariant</a:t>
            </a:r>
          </a:p>
          <a:p>
            <a:endParaRPr lang="nl-NL" dirty="0"/>
          </a:p>
          <a:p>
            <a:r>
              <a:rPr lang="nl-NL" dirty="0"/>
              <a:t>Vaste verdeling huizen met eigen parameters</a:t>
            </a:r>
          </a:p>
          <a:p>
            <a:endParaRPr lang="nl-NL" dirty="0"/>
          </a:p>
          <a:p>
            <a:r>
              <a:rPr lang="nl-NL" dirty="0"/>
              <a:t>Waarde maximaliseren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13983C-C4E3-4E95-AB53-37850ED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68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A18DA-36EA-4608-8FC7-D65FCC8C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Vrijstand</a:t>
            </a:r>
            <a:endParaRPr lang="en-US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1000A83D-F707-467C-BADC-6772BC4B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16" y="1179606"/>
            <a:ext cx="5324784" cy="555408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2C6022-48CA-4306-9530-D9DF050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CAE77A28-E20C-414E-A272-BF1F3FA61FF2}"/>
              </a:ext>
            </a:extLst>
          </p:cNvPr>
          <p:cNvCxnSpPr/>
          <p:nvPr/>
        </p:nvCxnSpPr>
        <p:spPr>
          <a:xfrm flipV="1">
            <a:off x="1729740" y="3070860"/>
            <a:ext cx="678180" cy="975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F1F8E57-9C8C-4022-A7DD-AEDEF5D6329C}"/>
              </a:ext>
            </a:extLst>
          </p:cNvPr>
          <p:cNvCxnSpPr/>
          <p:nvPr/>
        </p:nvCxnSpPr>
        <p:spPr>
          <a:xfrm>
            <a:off x="1744980" y="4701540"/>
            <a:ext cx="17983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2C395A6-3833-41F7-92E6-8F1289B5B5CB}"/>
              </a:ext>
            </a:extLst>
          </p:cNvPr>
          <p:cNvCxnSpPr/>
          <p:nvPr/>
        </p:nvCxnSpPr>
        <p:spPr>
          <a:xfrm flipH="1">
            <a:off x="677334" y="4594860"/>
            <a:ext cx="3056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inhoud 2">
            <a:extLst>
              <a:ext uri="{FF2B5EF4-FFF2-40B4-BE49-F238E27FC236}">
                <a16:creationId xmlns:a16="http://schemas.microsoft.com/office/drawing/2014/main" id="{9AC94BFB-0791-431D-B287-78E1C9E3273C}"/>
              </a:ext>
            </a:extLst>
          </p:cNvPr>
          <p:cNvSpPr txBox="1">
            <a:spLocks/>
          </p:cNvSpPr>
          <p:nvPr/>
        </p:nvSpPr>
        <p:spPr>
          <a:xfrm>
            <a:off x="5861540" y="1383323"/>
            <a:ext cx="4337537" cy="3767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Vrijstand = kortste vrije ruimte tussen huis en obstructie</a:t>
            </a:r>
          </a:p>
          <a:p>
            <a:r>
              <a:rPr lang="nl-NL" dirty="0"/>
              <a:t>3 mogelijke situaties:</a:t>
            </a:r>
          </a:p>
          <a:p>
            <a:pPr lvl="1"/>
            <a:r>
              <a:rPr lang="nl-NL" dirty="0"/>
              <a:t>Rechte lijn tot rand van de wijk</a:t>
            </a:r>
          </a:p>
          <a:p>
            <a:pPr lvl="1"/>
            <a:r>
              <a:rPr lang="nl-NL" dirty="0"/>
              <a:t>Rechte lijn tussen 2 muren</a:t>
            </a:r>
          </a:p>
          <a:p>
            <a:pPr lvl="1"/>
            <a:r>
              <a:rPr lang="nl-NL" dirty="0"/>
              <a:t>Diagonaal tussen 2 hoekpunten </a:t>
            </a:r>
          </a:p>
          <a:p>
            <a:r>
              <a:rPr lang="nl-NL" dirty="0"/>
              <a:t>Ieder huis heeft 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/>
              <a:t>Grotere </a:t>
            </a:r>
            <a:r>
              <a:rPr lang="nl-NL" dirty="0" err="1"/>
              <a:t>vrijstand</a:t>
            </a:r>
            <a:r>
              <a:rPr lang="nl-NL" dirty="0"/>
              <a:t> geeft relatieve waardevermeerdering, afhankelijk per huis</a:t>
            </a:r>
          </a:p>
        </p:txBody>
      </p:sp>
    </p:spTree>
    <p:extLst>
      <p:ext uri="{BB962C8B-B14F-4D97-AF65-F5344CB8AC3E}">
        <p14:creationId xmlns:p14="http://schemas.microsoft.com/office/powerpoint/2010/main" val="151571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E11E6-A131-4C80-89C8-0F807452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Achtergrond: Probleemdefinitie (20)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F00F81-1FA2-4CBC-BA87-E81EADFD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131343" cy="4492459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€7.215.000</a:t>
            </a:r>
          </a:p>
          <a:p>
            <a:pPr lvl="1"/>
            <a:r>
              <a:rPr lang="nl-NL" dirty="0"/>
              <a:t>Minimale </a:t>
            </a:r>
            <a:r>
              <a:rPr lang="nl-NL" dirty="0" err="1"/>
              <a:t>vrijstand</a:t>
            </a:r>
            <a:endParaRPr lang="nl-NL" dirty="0"/>
          </a:p>
          <a:p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Bound</a:t>
            </a:r>
            <a:r>
              <a:rPr lang="nl-NL" dirty="0"/>
              <a:t>: €163.029.000</a:t>
            </a:r>
          </a:p>
          <a:p>
            <a:pPr lvl="1"/>
            <a:r>
              <a:rPr lang="nl-NL" dirty="0"/>
              <a:t>Alle </a:t>
            </a:r>
            <a:r>
              <a:rPr lang="nl-NL" dirty="0" err="1"/>
              <a:t>vrijstand</a:t>
            </a:r>
            <a:r>
              <a:rPr lang="nl-NL" dirty="0"/>
              <a:t> maximaal gebruiken voor </a:t>
            </a:r>
            <a:r>
              <a:rPr lang="nl-NL" dirty="0" err="1"/>
              <a:t>maisons</a:t>
            </a:r>
            <a:endParaRPr lang="nl-NL" dirty="0"/>
          </a:p>
          <a:p>
            <a:r>
              <a:rPr lang="nl-NL" dirty="0"/>
              <a:t>Toestandsruimte (</a:t>
            </a:r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Relaxation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State </a:t>
            </a:r>
            <a:r>
              <a:rPr lang="nl-NL" dirty="0" err="1"/>
              <a:t>space</a:t>
            </a:r>
            <a:r>
              <a:rPr lang="nl-NL" dirty="0"/>
              <a:t> = (LENGTH * WIDTH) ^ #HOUSES = 1.54 * 10 ^89</a:t>
            </a:r>
          </a:p>
          <a:p>
            <a:pPr lvl="1"/>
            <a:r>
              <a:rPr lang="nl-NL" dirty="0"/>
              <a:t>2.57 * 10</a:t>
            </a:r>
            <a:r>
              <a:rPr lang="nl-NL" baseline="30000" dirty="0"/>
              <a:t>87</a:t>
            </a:r>
            <a:r>
              <a:rPr lang="nl-NL" baseline="-25000" dirty="0"/>
              <a:t> </a:t>
            </a:r>
            <a:r>
              <a:rPr lang="nl-NL" dirty="0"/>
              <a:t>met enkele </a:t>
            </a:r>
            <a:r>
              <a:rPr lang="nl-NL" dirty="0" err="1"/>
              <a:t>constraints</a:t>
            </a:r>
            <a:endParaRPr lang="nl-NL" dirty="0"/>
          </a:p>
          <a:p>
            <a:r>
              <a:rPr lang="en-US" dirty="0"/>
              <a:t>score = </a:t>
            </a:r>
            <a:r>
              <a:rPr lang="en-US" dirty="0" err="1"/>
              <a:t>houseWorth</a:t>
            </a:r>
            <a:r>
              <a:rPr lang="en-US" dirty="0"/>
              <a:t> * (1 + </a:t>
            </a:r>
            <a:r>
              <a:rPr lang="en-US" dirty="0" err="1"/>
              <a:t>relativeIncrease</a:t>
            </a:r>
            <a:r>
              <a:rPr lang="en-US" dirty="0"/>
              <a:t>) </a:t>
            </a:r>
            <a:r>
              <a:rPr lang="en-US" baseline="30000" dirty="0"/>
              <a:t>min((</a:t>
            </a:r>
            <a:r>
              <a:rPr lang="en-US" baseline="30000" dirty="0" err="1"/>
              <a:t>gridHeight</a:t>
            </a:r>
            <a:r>
              <a:rPr lang="en-US" baseline="30000" dirty="0"/>
              <a:t> - </a:t>
            </a:r>
            <a:r>
              <a:rPr lang="en-US" baseline="30000" dirty="0" err="1"/>
              <a:t>houseHeight</a:t>
            </a:r>
            <a:r>
              <a:rPr lang="en-US" baseline="30000" dirty="0"/>
              <a:t>)/2, (</a:t>
            </a:r>
            <a:r>
              <a:rPr lang="en-US" baseline="30000" dirty="0" err="1"/>
              <a:t>gridWidth</a:t>
            </a:r>
            <a:r>
              <a:rPr lang="en-US" baseline="30000" dirty="0"/>
              <a:t> - </a:t>
            </a:r>
            <a:r>
              <a:rPr lang="en-US" baseline="30000" dirty="0" err="1"/>
              <a:t>houseWidth</a:t>
            </a:r>
            <a:r>
              <a:rPr lang="en-US" baseline="30000" dirty="0"/>
              <a:t>)/2) - </a:t>
            </a:r>
            <a:r>
              <a:rPr lang="en-US" baseline="30000" dirty="0" err="1"/>
              <a:t>freeSpaceReq</a:t>
            </a:r>
            <a:endParaRPr lang="nl-NL" dirty="0"/>
          </a:p>
          <a:p>
            <a:r>
              <a:rPr lang="nl-NL" dirty="0" err="1"/>
              <a:t>Constraint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probleem</a:t>
            </a:r>
          </a:p>
          <a:p>
            <a:r>
              <a:rPr lang="nl-NL" dirty="0"/>
              <a:t>Pijnpunten:</a:t>
            </a:r>
          </a:p>
          <a:p>
            <a:pPr lvl="1"/>
            <a:r>
              <a:rPr lang="nl-NL" dirty="0"/>
              <a:t>Water plaatsen</a:t>
            </a:r>
          </a:p>
          <a:p>
            <a:pPr lvl="1"/>
            <a:r>
              <a:rPr lang="nl-NL" dirty="0"/>
              <a:t>Grote toestandsruimte</a:t>
            </a:r>
          </a:p>
          <a:p>
            <a:pPr lvl="1"/>
            <a:r>
              <a:rPr lang="nl-NL" dirty="0"/>
              <a:t>Ingewikkelde scorefunctie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3DC2F2-0172-4DE0-90F3-3E961D63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8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720DE-A79C-4B07-B68C-D4C9664C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Achtergrond: Verkenning state </a:t>
            </a:r>
            <a:r>
              <a:rPr lang="nl-NL" dirty="0" err="1"/>
              <a:t>space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CE4939-B7A0-4F92-BC75-E43B6627E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4611147"/>
          </a:xfrm>
        </p:spPr>
        <p:txBody>
          <a:bodyPr/>
          <a:lstStyle/>
          <a:p>
            <a:r>
              <a:rPr lang="nl-NL" dirty="0"/>
              <a:t>10.000 random runs</a:t>
            </a:r>
          </a:p>
          <a:p>
            <a:r>
              <a:rPr lang="nl-NL" dirty="0"/>
              <a:t>Uitkomsten: 8 – 10.7M (</a:t>
            </a:r>
            <a:r>
              <a:rPr lang="nl-NL" dirty="0" err="1"/>
              <a:t>median</a:t>
            </a:r>
            <a:r>
              <a:rPr lang="nl-NL" dirty="0"/>
              <a:t> 9.2 M)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Doelstelling: 3 algoritmes die een substantieel betere score opleveren</a:t>
            </a:r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6984EC-5341-4166-99E3-7387AB5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Tijdelijke aanduiding voor inhoud 9">
            <a:extLst>
              <a:ext uri="{FF2B5EF4-FFF2-40B4-BE49-F238E27FC236}">
                <a16:creationId xmlns:a16="http://schemas.microsoft.com/office/drawing/2014/main" id="{9F4EADC9-1D78-4A3A-8BF9-C0D3EBFB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2687"/>
            <a:ext cx="6356512" cy="31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F4205-E3E6-4BAA-B2D8-306A9424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(1/2)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009166-4F72-4515-839B-3651E493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Random</a:t>
            </a:r>
          </a:p>
          <a:p>
            <a:pPr lvl="1"/>
            <a:r>
              <a:rPr lang="nl-NL" dirty="0"/>
              <a:t>Willekeurig x/y – coördinaten selecteren</a:t>
            </a:r>
          </a:p>
          <a:p>
            <a:pPr lvl="1"/>
            <a:r>
              <a:rPr lang="nl-NL" dirty="0"/>
              <a:t>Controleren of deze binnen </a:t>
            </a:r>
            <a:r>
              <a:rPr lang="nl-NL" dirty="0" err="1"/>
              <a:t>constraints</a:t>
            </a:r>
            <a:r>
              <a:rPr lang="nl-NL" dirty="0"/>
              <a:t> vallen</a:t>
            </a:r>
          </a:p>
          <a:p>
            <a:pPr lvl="1"/>
            <a:r>
              <a:rPr lang="nl-NL" dirty="0"/>
              <a:t>(Beste van n aantal </a:t>
            </a:r>
            <a:r>
              <a:rPr lang="nl-NL" dirty="0" err="1"/>
              <a:t>randoms</a:t>
            </a:r>
            <a:r>
              <a:rPr lang="nl-NL" dirty="0"/>
              <a:t> opslaan)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Greedy</a:t>
            </a:r>
            <a:endParaRPr lang="nl-NL" dirty="0"/>
          </a:p>
          <a:p>
            <a:pPr lvl="1"/>
            <a:r>
              <a:rPr lang="nl-NL" dirty="0"/>
              <a:t>Random huis selecteren</a:t>
            </a:r>
          </a:p>
          <a:p>
            <a:pPr lvl="1"/>
            <a:r>
              <a:rPr lang="nl-NL" dirty="0"/>
              <a:t>Maximale </a:t>
            </a:r>
            <a:r>
              <a:rPr lang="nl-NL" dirty="0" err="1"/>
              <a:t>vrijstand</a:t>
            </a:r>
            <a:r>
              <a:rPr lang="nl-NL" dirty="0"/>
              <a:t> voor geselecteerde huis realiseren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B09365-E896-438D-8BFF-6504A28A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1EE8-A2F2-4E8C-9275-02CBFCA5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Methoden (2/2)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ABCEC-E130-4816-8DC7-9C44CC01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Depth first</a:t>
            </a:r>
            <a:endParaRPr lang="en-US" dirty="0"/>
          </a:p>
          <a:p>
            <a:endParaRPr lang="nl-NL" dirty="0"/>
          </a:p>
          <a:p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Complete uitkomst als start (random, </a:t>
            </a:r>
            <a:r>
              <a:rPr lang="nl-NL" dirty="0" err="1"/>
              <a:t>greedy</a:t>
            </a:r>
            <a:r>
              <a:rPr lang="nl-NL" dirty="0"/>
              <a:t> of </a:t>
            </a:r>
            <a:r>
              <a:rPr lang="nl-NL" dirty="0" err="1"/>
              <a:t>depth</a:t>
            </a:r>
            <a:r>
              <a:rPr lang="nl-NL" dirty="0"/>
              <a:t> first)</a:t>
            </a:r>
          </a:p>
          <a:p>
            <a:pPr lvl="1"/>
            <a:r>
              <a:rPr lang="nl-NL" dirty="0"/>
              <a:t>a keer door hele lijst </a:t>
            </a:r>
            <a:r>
              <a:rPr lang="nl-NL" dirty="0" err="1"/>
              <a:t>loopen</a:t>
            </a:r>
            <a:endParaRPr lang="nl-NL" dirty="0"/>
          </a:p>
          <a:p>
            <a:pPr lvl="1"/>
            <a:r>
              <a:rPr lang="nl-NL" dirty="0"/>
              <a:t>Coördinaten random –b tot b verplaatsen</a:t>
            </a:r>
          </a:p>
          <a:p>
            <a:pPr lvl="1"/>
            <a:r>
              <a:rPr lang="nl-NL" dirty="0"/>
              <a:t>Wijziging opslaan als het een verbetering oplevert</a:t>
            </a:r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880E82B-2D38-4B1B-A3E9-380AF59F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1D974-C0E0-4939-9462-FD441DE1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</a:t>
            </a:r>
            <a:r>
              <a:rPr lang="nl-NL" dirty="0" err="1"/>
              <a:t>Greedy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92814C-E48A-4D6F-89DE-684AAE6C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5B7F6F-45D6-4AA4-8F0A-483B3962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741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344</Words>
  <Application>Microsoft Office PowerPoint</Application>
  <PresentationFormat>Breedbeeld</PresentationFormat>
  <Paragraphs>107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Amstelhaege </vt:lpstr>
      <vt:lpstr>Inhoud</vt:lpstr>
      <vt:lpstr>Inleiding</vt:lpstr>
      <vt:lpstr>Achtergrond: Vrijstand</vt:lpstr>
      <vt:lpstr>Achtergrond: Probleemdefinitie (20)</vt:lpstr>
      <vt:lpstr>Achtergrond: Verkenning state space</vt:lpstr>
      <vt:lpstr>Methoden (1/2)</vt:lpstr>
      <vt:lpstr>Methoden (2/2)</vt:lpstr>
      <vt:lpstr>Resultaten: Greedy</vt:lpstr>
      <vt:lpstr>Resultaten: Depth First</vt:lpstr>
      <vt:lpstr>Resultaten: Depth First</vt:lpstr>
      <vt:lpstr>Resultaten: Hillclimber</vt:lpstr>
      <vt:lpstr>Conclusie</vt:lpstr>
      <vt:lpstr>Discussie +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Amstelhaege</dc:title>
  <dc:creator>Eveline Tiekink</dc:creator>
  <cp:lastModifiedBy>Corne Heijnen</cp:lastModifiedBy>
  <cp:revision>21</cp:revision>
  <dcterms:created xsi:type="dcterms:W3CDTF">2018-11-09T13:13:51Z</dcterms:created>
  <dcterms:modified xsi:type="dcterms:W3CDTF">2018-12-17T11:23:09Z</dcterms:modified>
</cp:coreProperties>
</file>