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5"/>
  </p:notesMasterIdLst>
  <p:sldIdLst>
    <p:sldId id="256" r:id="rId2"/>
    <p:sldId id="260" r:id="rId3"/>
    <p:sldId id="262" r:id="rId4"/>
    <p:sldId id="283" r:id="rId5"/>
    <p:sldId id="270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Plaatje </a:t>
            </a:r>
            <a:r>
              <a:rPr lang="nl-NL" dirty="0" err="1"/>
              <a:t>vrijstand</a:t>
            </a:r>
            <a:r>
              <a:rPr lang="nl-NL" dirty="0"/>
              <a:t> uitleggen</a:t>
            </a:r>
          </a:p>
          <a:p>
            <a:r>
              <a:rPr lang="nl-NL" dirty="0"/>
              <a:t>Kaartje huizen in de inleiding</a:t>
            </a:r>
          </a:p>
          <a:p>
            <a:r>
              <a:rPr lang="nl-NL" dirty="0"/>
              <a:t>Formule voor het uitrekenen van de state </a:t>
            </a:r>
            <a:r>
              <a:rPr lang="nl-NL" dirty="0" err="1"/>
              <a:t>space</a:t>
            </a:r>
            <a:r>
              <a:rPr lang="nl-NL" dirty="0"/>
              <a:t> </a:t>
            </a:r>
          </a:p>
          <a:p>
            <a:r>
              <a:rPr lang="nl-NL" dirty="0"/>
              <a:t>Wetenschappelijk artikel volgorde</a:t>
            </a:r>
          </a:p>
          <a:p>
            <a:r>
              <a:rPr lang="nl-NL" dirty="0"/>
              <a:t>Experimentjes </a:t>
            </a:r>
            <a:r>
              <a:rPr lang="nl-NL" dirty="0" err="1"/>
              <a:t>hilclimber</a:t>
            </a:r>
            <a:r>
              <a:rPr lang="nl-NL" dirty="0"/>
              <a:t> laten zien</a:t>
            </a:r>
          </a:p>
          <a:p>
            <a:r>
              <a:rPr lang="nl-NL" dirty="0"/>
              <a:t>Proberen uit vakjargon te blijven en het te generaliseren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7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12C-AA9E-471F-8F2C-79C3F1380DBD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53C4-E009-4FF3-9ABA-23BEF57F95FF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3041-9051-4751-A7CE-4251DE9AA9F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5786-FA6E-416E-B448-7B8B92B4900D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C3A3-9491-486C-A8FA-8891B7468FEF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DF8-8C18-42AB-A9A8-3516A991D606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B696-2504-4344-B8B6-665C59FEF08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5A6-123E-446E-9B3D-37EB99261D03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5490-F7CC-4246-84AD-9DE580AA4DDC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6CD-7C14-4E02-855B-CBBC06453CF1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FB0-8181-4CD6-B7F1-11873F6F5E52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E25-8C4F-43A9-AF71-35B991E5C636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443-F622-4CA7-BE04-B7B0B4534BB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FF-70B3-4F4B-9701-0532BD433838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8D02-AD56-41AF-B69A-51963A96B9E1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330-7D90-43C4-8A89-9FBABBBA65B6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210-9113-435B-82C7-CBA2CECA4573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19-12-2018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EAEB8-B63E-4470-8FB5-F6765BC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83F11-8E42-40B3-9B36-6B5FE1D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Depth First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A27776-E92A-45C2-B0A6-FD649610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DF3AEA-B338-408F-B84C-76EC43EC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2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1B08A-92BE-4449-95C0-34A187D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Hillclimber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6FFAC-D106-4FB5-9B55-B03BDF6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63D7E06-7452-4D69-9344-CF655B7C4B4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Score per iteratie</a:t>
            </a:r>
          </a:p>
          <a:p>
            <a:r>
              <a:rPr lang="nl-NL" dirty="0"/>
              <a:t>Eerste 500 iteraties</a:t>
            </a:r>
          </a:p>
          <a:p>
            <a:r>
              <a:rPr lang="nl-NL" dirty="0"/>
              <a:t>Verbetert </a:t>
            </a:r>
            <a:r>
              <a:rPr lang="nl-NL"/>
              <a:t>random tot +/- 50%</a:t>
            </a:r>
            <a:endParaRPr lang="en-US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6C748BC8-9386-40E0-B3A5-90F55303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888" y="2210690"/>
            <a:ext cx="3881437" cy="3881437"/>
          </a:xfr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0BB2D2BF-5E1F-4107-981F-7C6745E4930C}"/>
              </a:ext>
            </a:extLst>
          </p:cNvPr>
          <p:cNvSpPr/>
          <p:nvPr/>
        </p:nvSpPr>
        <p:spPr>
          <a:xfrm>
            <a:off x="4218562" y="2160589"/>
            <a:ext cx="2310751" cy="3982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0FC3-40C5-4583-B284-B251D81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B33903-536C-43DD-AAFA-4D6F8F30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Algoritmes scoren substantieel beter dan random functie</a:t>
            </a:r>
          </a:p>
          <a:p>
            <a:r>
              <a:rPr lang="nl-NL" dirty="0"/>
              <a:t>Combineren van een constructief en iteratief algoritme maakt betere keuzes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5275B1-B70B-4A9C-A4A5-4E26B89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83C0-7A6F-4241-8E0D-0E38482A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+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9E6BB-A6D3-4D77-A8BB-4F0709B7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 na huizen plaatsen</a:t>
            </a:r>
          </a:p>
          <a:p>
            <a:r>
              <a:rPr lang="nl-NL" dirty="0" err="1"/>
              <a:t>Hillclimber</a:t>
            </a:r>
            <a:r>
              <a:rPr lang="nl-NL" dirty="0"/>
              <a:t> omzetten naar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/>
              <a:t>Combineren van alle algoritmes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9BBD88-9A77-405B-ADAF-A01239A9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Achtergrond: Probleemdefinitie</a:t>
            </a:r>
          </a:p>
          <a:p>
            <a:r>
              <a:rPr lang="nl-NL" dirty="0"/>
              <a:t>Methoden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 first</a:t>
            </a:r>
          </a:p>
          <a:p>
            <a:pPr lvl="1"/>
            <a:r>
              <a:rPr lang="nl-NL" dirty="0" err="1"/>
              <a:t>Hillclimber</a:t>
            </a:r>
            <a:endParaRPr lang="nl-NL" dirty="0"/>
          </a:p>
          <a:p>
            <a:r>
              <a:rPr lang="nl-NL" dirty="0"/>
              <a:t>Resultaten</a:t>
            </a:r>
          </a:p>
          <a:p>
            <a:r>
              <a:rPr lang="nl-NL" dirty="0"/>
              <a:t>Discussie</a:t>
            </a:r>
          </a:p>
          <a:p>
            <a:r>
              <a:rPr lang="nl-NL" dirty="0"/>
              <a:t>Conclusie</a:t>
            </a: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DC72B6-61E4-41BF-BC06-5C8D689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endParaRPr lang="nl-NL" dirty="0"/>
          </a:p>
          <a:p>
            <a:r>
              <a:rPr lang="nl-NL" dirty="0"/>
              <a:t>20-, 40-, 60-huizenvariant</a:t>
            </a:r>
          </a:p>
          <a:p>
            <a:endParaRPr lang="nl-NL" dirty="0"/>
          </a:p>
          <a:p>
            <a:r>
              <a:rPr lang="nl-NL" dirty="0"/>
              <a:t>Vaste verdeling huizen met eigen parameters</a:t>
            </a:r>
          </a:p>
          <a:p>
            <a:endParaRPr lang="nl-NL" dirty="0"/>
          </a:p>
          <a:p>
            <a:r>
              <a:rPr lang="nl-NL" dirty="0"/>
              <a:t>Waarde maximaliseren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13983C-C4E3-4E95-AB53-37850ED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A18DA-36EA-4608-8FC7-D65FCC8C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Vrijstand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000A83D-F707-467C-BADC-6772BC4B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16" y="1179606"/>
            <a:ext cx="5324784" cy="555408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C6022-48CA-4306-9530-D9DF050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CAE77A28-E20C-414E-A272-BF1F3FA61FF2}"/>
              </a:ext>
            </a:extLst>
          </p:cNvPr>
          <p:cNvCxnSpPr/>
          <p:nvPr/>
        </p:nvCxnSpPr>
        <p:spPr>
          <a:xfrm flipV="1">
            <a:off x="1729740" y="3070860"/>
            <a:ext cx="678180" cy="975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F1F8E57-9C8C-4022-A7DD-AEDEF5D6329C}"/>
              </a:ext>
            </a:extLst>
          </p:cNvPr>
          <p:cNvCxnSpPr/>
          <p:nvPr/>
        </p:nvCxnSpPr>
        <p:spPr>
          <a:xfrm>
            <a:off x="1744980" y="470154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2C395A6-3833-41F7-92E6-8F1289B5B5CB}"/>
              </a:ext>
            </a:extLst>
          </p:cNvPr>
          <p:cNvCxnSpPr/>
          <p:nvPr/>
        </p:nvCxnSpPr>
        <p:spPr>
          <a:xfrm flipH="1">
            <a:off x="677334" y="4594860"/>
            <a:ext cx="305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AC94BFB-0791-431D-B287-78E1C9E3273C}"/>
              </a:ext>
            </a:extLst>
          </p:cNvPr>
          <p:cNvSpPr txBox="1">
            <a:spLocks/>
          </p:cNvSpPr>
          <p:nvPr/>
        </p:nvSpPr>
        <p:spPr>
          <a:xfrm>
            <a:off x="5861540" y="1383323"/>
            <a:ext cx="4337537" cy="376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Vrijstand = kortste vrije ruimte tussen huis en obstructie</a:t>
            </a:r>
          </a:p>
          <a:p>
            <a:r>
              <a:rPr lang="nl-NL" dirty="0"/>
              <a:t>3 mogelijke situaties:</a:t>
            </a:r>
          </a:p>
          <a:p>
            <a:pPr lvl="1"/>
            <a:r>
              <a:rPr lang="nl-NL" dirty="0"/>
              <a:t>Rechte lijn tot rand van de wijk</a:t>
            </a:r>
          </a:p>
          <a:p>
            <a:pPr lvl="1"/>
            <a:r>
              <a:rPr lang="nl-NL" dirty="0"/>
              <a:t>Rechte lijn tussen 2 muren</a:t>
            </a:r>
          </a:p>
          <a:p>
            <a:pPr lvl="1"/>
            <a:r>
              <a:rPr lang="nl-NL" dirty="0"/>
              <a:t>Diagonaal tussen 2 hoekpunten </a:t>
            </a:r>
          </a:p>
          <a:p>
            <a:r>
              <a:rPr lang="nl-NL" dirty="0"/>
              <a:t>Ieder huis heeft 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Grotere </a:t>
            </a:r>
            <a:r>
              <a:rPr lang="nl-NL" dirty="0" err="1"/>
              <a:t>vrijstand</a:t>
            </a:r>
            <a:r>
              <a:rPr lang="nl-NL" dirty="0"/>
              <a:t> geeft relatieve waardevermeerdering, afhankelijk per huis</a:t>
            </a:r>
          </a:p>
        </p:txBody>
      </p:sp>
    </p:spTree>
    <p:extLst>
      <p:ext uri="{BB962C8B-B14F-4D97-AF65-F5344CB8AC3E}">
        <p14:creationId xmlns:p14="http://schemas.microsoft.com/office/powerpoint/2010/main" val="151571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Probleemdefinitie (20)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31343" cy="4492459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€163.029.000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= (LENGTH * WIDTH) ^ #HOUSES = 1.54 * 10 ^89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r>
              <a:rPr lang="nl-NL" baseline="-25000" dirty="0"/>
              <a:t> </a:t>
            </a:r>
            <a:r>
              <a:rPr lang="nl-NL" dirty="0"/>
              <a:t>met enkele </a:t>
            </a:r>
            <a:r>
              <a:rPr lang="nl-NL" dirty="0" err="1"/>
              <a:t>constraints</a:t>
            </a:r>
            <a:endParaRPr lang="nl-NL" dirty="0"/>
          </a:p>
          <a:p>
            <a:r>
              <a:rPr lang="en-US" dirty="0"/>
              <a:t>score = </a:t>
            </a:r>
            <a:r>
              <a:rPr lang="en-US" dirty="0" err="1"/>
              <a:t>houseWorth</a:t>
            </a:r>
            <a:r>
              <a:rPr lang="en-US" dirty="0"/>
              <a:t> * (1 + </a:t>
            </a:r>
            <a:r>
              <a:rPr lang="en-US" dirty="0" err="1"/>
              <a:t>relativeIncrease</a:t>
            </a:r>
            <a:r>
              <a:rPr lang="en-US" dirty="0"/>
              <a:t>) </a:t>
            </a:r>
            <a:r>
              <a:rPr lang="en-US" baseline="30000" dirty="0"/>
              <a:t>min((</a:t>
            </a:r>
            <a:r>
              <a:rPr lang="en-US" baseline="30000" dirty="0" err="1"/>
              <a:t>gridHeight</a:t>
            </a:r>
            <a:r>
              <a:rPr lang="en-US" baseline="30000" dirty="0"/>
              <a:t> - </a:t>
            </a:r>
            <a:r>
              <a:rPr lang="en-US" baseline="30000" dirty="0" err="1"/>
              <a:t>houseHeight</a:t>
            </a:r>
            <a:r>
              <a:rPr lang="en-US" baseline="30000" dirty="0"/>
              <a:t>)/2, (</a:t>
            </a:r>
            <a:r>
              <a:rPr lang="en-US" baseline="30000" dirty="0" err="1"/>
              <a:t>gridWidth</a:t>
            </a:r>
            <a:r>
              <a:rPr lang="en-US" baseline="30000" dirty="0"/>
              <a:t> - </a:t>
            </a:r>
            <a:r>
              <a:rPr lang="en-US" baseline="30000" dirty="0" err="1"/>
              <a:t>houseWidth</a:t>
            </a:r>
            <a:r>
              <a:rPr lang="en-US" baseline="30000" dirty="0"/>
              <a:t>)/2) - </a:t>
            </a:r>
            <a:r>
              <a:rPr lang="en-US" baseline="30000" dirty="0" err="1"/>
              <a:t>freeSpaceReq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probleem</a:t>
            </a:r>
          </a:p>
          <a:p>
            <a:r>
              <a:rPr lang="nl-NL" dirty="0"/>
              <a:t>Pijnpunten: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Grote toestandsruimte</a:t>
            </a:r>
          </a:p>
          <a:p>
            <a:pPr lvl="1"/>
            <a:r>
              <a:rPr lang="nl-NL" dirty="0"/>
              <a:t>Ingewikkelde scorefunctie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DC2F2-0172-4DE0-90F3-3E961D6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720DE-A79C-4B07-B68C-D4C9664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Achtergrond: Verkenning state </a:t>
            </a:r>
            <a:r>
              <a:rPr lang="nl-NL" dirty="0" err="1"/>
              <a:t>space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CE4939-B7A0-4F92-BC75-E43B6627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4611147"/>
          </a:xfrm>
        </p:spPr>
        <p:txBody>
          <a:bodyPr/>
          <a:lstStyle/>
          <a:p>
            <a:r>
              <a:rPr lang="nl-NL" dirty="0"/>
              <a:t>10.000 random runs</a:t>
            </a:r>
          </a:p>
          <a:p>
            <a:r>
              <a:rPr lang="nl-NL" dirty="0"/>
              <a:t>Uitkomsten: 8 – 10.7M (</a:t>
            </a:r>
            <a:r>
              <a:rPr lang="nl-NL" dirty="0" err="1"/>
              <a:t>median</a:t>
            </a:r>
            <a:r>
              <a:rPr lang="nl-NL" dirty="0"/>
              <a:t> 9.2 M)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Doelstelling: 3 algoritmes die een substantieel betere score opleveren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6984EC-5341-4166-99E3-7387AB5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Tijdelijke aanduiding voor inhoud 9">
            <a:extLst>
              <a:ext uri="{FF2B5EF4-FFF2-40B4-BE49-F238E27FC236}">
                <a16:creationId xmlns:a16="http://schemas.microsoft.com/office/drawing/2014/main" id="{9F4EADC9-1D78-4A3A-8BF9-C0D3EBFB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2687"/>
            <a:ext cx="6356512" cy="31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F4205-E3E6-4BAA-B2D8-306A9424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(1/2)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09166-4F72-4515-839B-3651E493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Random</a:t>
            </a:r>
          </a:p>
          <a:p>
            <a:pPr lvl="1"/>
            <a:r>
              <a:rPr lang="nl-NL" dirty="0"/>
              <a:t>Willekeurig x/y – coördinaten selecteren</a:t>
            </a:r>
          </a:p>
          <a:p>
            <a:pPr lvl="1"/>
            <a:r>
              <a:rPr lang="nl-NL" dirty="0"/>
              <a:t>Controleren of deze binnen </a:t>
            </a:r>
            <a:r>
              <a:rPr lang="nl-NL" dirty="0" err="1"/>
              <a:t>constraints</a:t>
            </a:r>
            <a:r>
              <a:rPr lang="nl-NL" dirty="0"/>
              <a:t> vallen</a:t>
            </a:r>
          </a:p>
          <a:p>
            <a:pPr lvl="1"/>
            <a:r>
              <a:rPr lang="nl-NL" dirty="0"/>
              <a:t>(Beste van n aantal </a:t>
            </a:r>
            <a:r>
              <a:rPr lang="nl-NL" dirty="0" err="1"/>
              <a:t>randoms</a:t>
            </a:r>
            <a:r>
              <a:rPr lang="nl-NL" dirty="0"/>
              <a:t> opslaan)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Random huis selecteren</a:t>
            </a:r>
          </a:p>
          <a:p>
            <a:pPr lvl="1"/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geselecteerde huis realiseren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B09365-E896-438D-8BFF-6504A28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81EE8-A2F2-4E8C-9275-02CBFCA5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(2/2)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7ABCEC-E130-4816-8DC7-9C44CC0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Depth first</a:t>
            </a:r>
            <a:endParaRPr lang="en-US" dirty="0"/>
          </a:p>
          <a:p>
            <a:endParaRPr lang="nl-NL" dirty="0"/>
          </a:p>
          <a:p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Complete uitkomst als start (random, </a:t>
            </a:r>
            <a:r>
              <a:rPr lang="nl-NL" dirty="0" err="1"/>
              <a:t>greedy</a:t>
            </a:r>
            <a:r>
              <a:rPr lang="nl-NL" dirty="0"/>
              <a:t> of </a:t>
            </a:r>
            <a:r>
              <a:rPr lang="nl-NL" dirty="0" err="1"/>
              <a:t>depth</a:t>
            </a:r>
            <a:r>
              <a:rPr lang="nl-NL" dirty="0"/>
              <a:t> first)</a:t>
            </a:r>
          </a:p>
          <a:p>
            <a:pPr lvl="1"/>
            <a:r>
              <a:rPr lang="nl-NL" dirty="0"/>
              <a:t>a keer door hele lijst </a:t>
            </a:r>
            <a:r>
              <a:rPr lang="nl-NL" dirty="0" err="1"/>
              <a:t>loopen</a:t>
            </a:r>
            <a:endParaRPr lang="nl-NL" dirty="0"/>
          </a:p>
          <a:p>
            <a:pPr lvl="1"/>
            <a:r>
              <a:rPr lang="nl-NL" dirty="0"/>
              <a:t>Coördinaten random –b tot b verplaatsen</a:t>
            </a:r>
          </a:p>
          <a:p>
            <a:pPr lvl="1"/>
            <a:r>
              <a:rPr lang="nl-NL" dirty="0"/>
              <a:t>Wijziging opslaan als het een verbetering oplevert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80E82B-2D38-4B1B-A3E9-380AF59F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D974-C0E0-4939-9462-FD441DE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Greedy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92814C-E48A-4D6F-89DE-684AAE6C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Score: 15 679 426</a:t>
            </a:r>
          </a:p>
          <a:p>
            <a:r>
              <a:rPr lang="nl-NL" dirty="0"/>
              <a:t>Grote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5B7F6F-45D6-4AA4-8F0A-483B396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77F523F-9DA9-4A18-A43D-607204CC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4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364</Words>
  <Application>Microsoft Office PowerPoint</Application>
  <PresentationFormat>Breedbeeld</PresentationFormat>
  <Paragraphs>111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Achtergrond: Vrijstand</vt:lpstr>
      <vt:lpstr>Achtergrond: Probleemdefinitie (20)</vt:lpstr>
      <vt:lpstr>Achtergrond: Verkenning state space</vt:lpstr>
      <vt:lpstr>Methoden (1/2)</vt:lpstr>
      <vt:lpstr>Methoden (2/2)</vt:lpstr>
      <vt:lpstr>Resultaten: Greedy</vt:lpstr>
      <vt:lpstr>Resultaten: Depth First</vt:lpstr>
      <vt:lpstr>Resultaten: Hillclimber</vt:lpstr>
      <vt:lpstr>Conclusie</vt:lpstr>
      <vt:lpstr>Discussie +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Corne Heijnen</cp:lastModifiedBy>
  <cp:revision>25</cp:revision>
  <dcterms:created xsi:type="dcterms:W3CDTF">2018-11-09T13:13:51Z</dcterms:created>
  <dcterms:modified xsi:type="dcterms:W3CDTF">2018-12-17T20:55:14Z</dcterms:modified>
</cp:coreProperties>
</file>