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5" r:id="rId2"/>
    <p:sldId id="334" r:id="rId3"/>
    <p:sldId id="335" r:id="rId4"/>
    <p:sldId id="290" r:id="rId5"/>
    <p:sldId id="280" r:id="rId6"/>
    <p:sldId id="316" r:id="rId7"/>
    <p:sldId id="291" r:id="rId8"/>
    <p:sldId id="321" r:id="rId9"/>
    <p:sldId id="319" r:id="rId10"/>
    <p:sldId id="330" r:id="rId11"/>
    <p:sldId id="320" r:id="rId12"/>
    <p:sldId id="322" r:id="rId13"/>
    <p:sldId id="323" r:id="rId14"/>
    <p:sldId id="324" r:id="rId15"/>
    <p:sldId id="325" r:id="rId16"/>
    <p:sldId id="326" r:id="rId17"/>
    <p:sldId id="307" r:id="rId18"/>
    <p:sldId id="308" r:id="rId19"/>
    <p:sldId id="318" r:id="rId20"/>
    <p:sldId id="331" r:id="rId21"/>
    <p:sldId id="271" r:id="rId22"/>
    <p:sldId id="285" r:id="rId23"/>
    <p:sldId id="332" r:id="rId24"/>
    <p:sldId id="333" r:id="rId25"/>
    <p:sldId id="277" r:id="rId26"/>
    <p:sldId id="30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C2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9" autoAdjust="0"/>
    <p:restoredTop sz="72672" autoAdjust="0"/>
  </p:normalViewPr>
  <p:slideViewPr>
    <p:cSldViewPr snapToGrid="0" snapToObjects="1">
      <p:cViewPr>
        <p:scale>
          <a:sx n="94" d="100"/>
          <a:sy n="94" d="100"/>
        </p:scale>
        <p:origin x="-80" y="139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1E4C4-AB95-4624-8361-8BCC8E1475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5F57D-2CFB-4D35-A9A2-1E427C4FA68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beginning of the Air Jordan</a:t>
          </a:r>
          <a:endParaRPr lang="en-US" dirty="0">
            <a:solidFill>
              <a:schemeClr val="tx1"/>
            </a:solidFill>
          </a:endParaRPr>
        </a:p>
      </dgm:t>
    </dgm:pt>
    <dgm:pt modelId="{6D5EF89B-3EC3-48A3-9C34-CE45DDA33181}" type="parTrans" cxnId="{4877CC6E-420D-4F1E-A852-18E3BA7D6BB2}">
      <dgm:prSet/>
      <dgm:spPr/>
      <dgm:t>
        <a:bodyPr/>
        <a:lstStyle/>
        <a:p>
          <a:endParaRPr lang="en-US"/>
        </a:p>
      </dgm:t>
    </dgm:pt>
    <dgm:pt modelId="{859D6BD9-E4FC-4795-8E2B-D7D141EDFD64}" type="sibTrans" cxnId="{4877CC6E-420D-4F1E-A852-18E3BA7D6BB2}">
      <dgm:prSet/>
      <dgm:spPr/>
      <dgm:t>
        <a:bodyPr/>
        <a:lstStyle/>
        <a:p>
          <a:endParaRPr lang="en-US"/>
        </a:p>
      </dgm:t>
    </dgm:pt>
    <dgm:pt modelId="{D1423A97-E86D-4D11-B7FA-2E613AE3C6F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1985: Adidas or Nike? – Michael Jordan signs with Nike</a:t>
          </a:r>
        </a:p>
      </dgm:t>
    </dgm:pt>
    <dgm:pt modelId="{16E447AD-FA90-4EE9-A822-056CFF181169}" type="parTrans" cxnId="{4F341921-9B27-4D5C-9A8B-0143A54F5A5F}">
      <dgm:prSet/>
      <dgm:spPr/>
      <dgm:t>
        <a:bodyPr/>
        <a:lstStyle/>
        <a:p>
          <a:endParaRPr lang="en-US"/>
        </a:p>
      </dgm:t>
    </dgm:pt>
    <dgm:pt modelId="{D16BF2F8-85AE-438C-B5C3-D6C14F4DC83E}" type="sibTrans" cxnId="{4F341921-9B27-4D5C-9A8B-0143A54F5A5F}">
      <dgm:prSet/>
      <dgm:spPr/>
      <dgm:t>
        <a:bodyPr/>
        <a:lstStyle/>
        <a:p>
          <a:endParaRPr lang="en-US"/>
        </a:p>
      </dgm:t>
    </dgm:pt>
    <dgm:pt modelId="{376E0BBE-865F-41AD-971C-E051BD9D99E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1988: Jordan’s influence on brand grows with the Air Jordan III</a:t>
          </a:r>
        </a:p>
      </dgm:t>
    </dgm:pt>
    <dgm:pt modelId="{C0096F1F-3587-4CC2-9C3A-903FD65030FF}" type="parTrans" cxnId="{A7FFFC62-A09F-484F-937F-39A5C25D9B0F}">
      <dgm:prSet/>
      <dgm:spPr/>
      <dgm:t>
        <a:bodyPr/>
        <a:lstStyle/>
        <a:p>
          <a:endParaRPr lang="en-US"/>
        </a:p>
      </dgm:t>
    </dgm:pt>
    <dgm:pt modelId="{27712971-364B-4879-963F-753C561A46EA}" type="sibTrans" cxnId="{A7FFFC62-A09F-484F-937F-39A5C25D9B0F}">
      <dgm:prSet/>
      <dgm:spPr/>
      <dgm:t>
        <a:bodyPr/>
        <a:lstStyle/>
        <a:p>
          <a:endParaRPr lang="en-US"/>
        </a:p>
      </dgm:t>
    </dgm:pt>
    <dgm:pt modelId="{A8FE2F1F-BA4A-4CFA-A512-A7D4A00EECB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Michael Jordan’s success = Air Jordan’s success</a:t>
          </a:r>
        </a:p>
      </dgm:t>
    </dgm:pt>
    <dgm:pt modelId="{B540BE44-B308-46C7-95BE-6DAB7BAD82A4}" type="parTrans" cxnId="{738F0321-0395-4FDF-A443-D46C6FAE4B05}">
      <dgm:prSet/>
      <dgm:spPr/>
      <dgm:t>
        <a:bodyPr/>
        <a:lstStyle/>
        <a:p>
          <a:endParaRPr lang="en-US"/>
        </a:p>
      </dgm:t>
    </dgm:pt>
    <dgm:pt modelId="{8926FBD9-BE98-4136-BC75-A09428F2D665}" type="sibTrans" cxnId="{738F0321-0395-4FDF-A443-D46C6FAE4B05}">
      <dgm:prSet/>
      <dgm:spPr/>
      <dgm:t>
        <a:bodyPr/>
        <a:lstStyle/>
        <a:p>
          <a:endParaRPr lang="en-US"/>
        </a:p>
      </dgm:t>
    </dgm:pt>
    <dgm:pt modelId="{DCCEB534-B537-4E18-917A-012E8DEB4DE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1992: MJ &amp; Olympic “Dream Team” win gold in Barcelona</a:t>
          </a:r>
        </a:p>
      </dgm:t>
    </dgm:pt>
    <dgm:pt modelId="{3A187928-123A-4D76-B195-F1DDEC98AB2D}" type="parTrans" cxnId="{99E0EFAC-F2EE-4817-97F6-5D935E44FD90}">
      <dgm:prSet/>
      <dgm:spPr/>
      <dgm:t>
        <a:bodyPr/>
        <a:lstStyle/>
        <a:p>
          <a:endParaRPr lang="en-US"/>
        </a:p>
      </dgm:t>
    </dgm:pt>
    <dgm:pt modelId="{152A3400-6750-41BA-9B37-14ED18039C31}" type="sibTrans" cxnId="{99E0EFAC-F2EE-4817-97F6-5D935E44FD90}">
      <dgm:prSet/>
      <dgm:spPr/>
      <dgm:t>
        <a:bodyPr/>
        <a:lstStyle/>
        <a:p>
          <a:endParaRPr lang="en-US"/>
        </a:p>
      </dgm:t>
    </dgm:pt>
    <dgm:pt modelId="{0127606A-1351-4FCE-9C8A-578BA825356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Keeping the brand relevant</a:t>
          </a:r>
        </a:p>
      </dgm:t>
    </dgm:pt>
    <dgm:pt modelId="{95A354D8-8004-4DD9-8CE2-7EDDEB461CAA}" type="parTrans" cxnId="{468DA498-A65E-431C-8B47-47BA2385968B}">
      <dgm:prSet/>
      <dgm:spPr/>
      <dgm:t>
        <a:bodyPr/>
        <a:lstStyle/>
        <a:p>
          <a:endParaRPr lang="en-US"/>
        </a:p>
      </dgm:t>
    </dgm:pt>
    <dgm:pt modelId="{18F49FA5-8D22-43E2-BD1D-5F2424ABFAB1}" type="sibTrans" cxnId="{468DA498-A65E-431C-8B47-47BA2385968B}">
      <dgm:prSet/>
      <dgm:spPr/>
      <dgm:t>
        <a:bodyPr/>
        <a:lstStyle/>
        <a:p>
          <a:endParaRPr lang="en-US"/>
        </a:p>
      </dgm:t>
    </dgm:pt>
    <dgm:pt modelId="{DC59DC43-F84A-463E-8DF5-90DE7CCA1C5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2003: Michael Jordan’s final retirement from the NBA – Nike continues to market Air Jordan with active NBA players</a:t>
          </a:r>
          <a:endParaRPr lang="en-US" i="1" dirty="0" smtClean="0">
            <a:solidFill>
              <a:schemeClr val="tx1"/>
            </a:solidFill>
          </a:endParaRPr>
        </a:p>
      </dgm:t>
    </dgm:pt>
    <dgm:pt modelId="{89016966-B6D2-4EDA-9654-DACDD9CB8C93}" type="parTrans" cxnId="{B6CE8DA7-D324-40EB-B8A7-20107BE5F7FC}">
      <dgm:prSet/>
      <dgm:spPr/>
      <dgm:t>
        <a:bodyPr/>
        <a:lstStyle/>
        <a:p>
          <a:endParaRPr lang="en-US"/>
        </a:p>
      </dgm:t>
    </dgm:pt>
    <dgm:pt modelId="{488EFBC8-EF1F-4D55-B009-4D701A10CB1A}" type="sibTrans" cxnId="{B6CE8DA7-D324-40EB-B8A7-20107BE5F7FC}">
      <dgm:prSet/>
      <dgm:spPr/>
      <dgm:t>
        <a:bodyPr/>
        <a:lstStyle/>
        <a:p>
          <a:endParaRPr lang="en-US"/>
        </a:p>
      </dgm:t>
    </dgm:pt>
    <dgm:pt modelId="{0C112155-2C0C-4C8D-A464-2528EDD8AFD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i="0" dirty="0" smtClean="0">
              <a:solidFill>
                <a:schemeClr val="tx1"/>
              </a:solidFill>
            </a:rPr>
            <a:t>2008: Large campaign around Air Jordan XX3 </a:t>
          </a:r>
        </a:p>
      </dgm:t>
    </dgm:pt>
    <dgm:pt modelId="{84129496-D772-4CB3-A698-2C5656B01557}" type="parTrans" cxnId="{55A22262-9725-4CBB-9241-C840D8B3BB76}">
      <dgm:prSet/>
      <dgm:spPr/>
      <dgm:t>
        <a:bodyPr/>
        <a:lstStyle/>
        <a:p>
          <a:endParaRPr lang="en-US"/>
        </a:p>
      </dgm:t>
    </dgm:pt>
    <dgm:pt modelId="{E2956FF7-A707-4AD1-9873-D75B84D6C0BC}" type="sibTrans" cxnId="{55A22262-9725-4CBB-9241-C840D8B3BB76}">
      <dgm:prSet/>
      <dgm:spPr/>
      <dgm:t>
        <a:bodyPr/>
        <a:lstStyle/>
        <a:p>
          <a:endParaRPr lang="en-US"/>
        </a:p>
      </dgm:t>
    </dgm:pt>
    <dgm:pt modelId="{28CFFCB3-6342-4AF1-81DA-9879285487C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i="0" dirty="0" smtClean="0">
              <a:solidFill>
                <a:schemeClr val="tx1"/>
              </a:solidFill>
            </a:rPr>
            <a:t>Today: Many athletes in many sports part of “Jordan team”</a:t>
          </a:r>
        </a:p>
      </dgm:t>
    </dgm:pt>
    <dgm:pt modelId="{D298F744-7DD6-425A-B793-80AC5106633E}" type="parTrans" cxnId="{F840284A-DA6A-4A10-AC8F-7E4F974B452C}">
      <dgm:prSet/>
      <dgm:spPr/>
      <dgm:t>
        <a:bodyPr/>
        <a:lstStyle/>
        <a:p>
          <a:endParaRPr lang="en-US"/>
        </a:p>
      </dgm:t>
    </dgm:pt>
    <dgm:pt modelId="{948302D5-3E97-468D-BB3C-CDCB4D3BA253}" type="sibTrans" cxnId="{F840284A-DA6A-4A10-AC8F-7E4F974B452C}">
      <dgm:prSet/>
      <dgm:spPr/>
      <dgm:t>
        <a:bodyPr/>
        <a:lstStyle/>
        <a:p>
          <a:endParaRPr lang="en-US"/>
        </a:p>
      </dgm:t>
    </dgm:pt>
    <dgm:pt modelId="{582D9951-C36E-42D9-9B63-625F5701FA8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1998: Derek Jeter signs with Air Jordan</a:t>
          </a:r>
        </a:p>
      </dgm:t>
    </dgm:pt>
    <dgm:pt modelId="{5259EBAD-BFC0-47C1-BC93-89D392EDCAC4}" type="sibTrans" cxnId="{24AF0C0E-A07A-43B5-9534-22172CD7AC1D}">
      <dgm:prSet/>
      <dgm:spPr/>
      <dgm:t>
        <a:bodyPr/>
        <a:lstStyle/>
        <a:p>
          <a:endParaRPr lang="en-US"/>
        </a:p>
      </dgm:t>
    </dgm:pt>
    <dgm:pt modelId="{8F2EDA87-267A-4147-9F89-D4316C909189}" type="parTrans" cxnId="{24AF0C0E-A07A-43B5-9534-22172CD7AC1D}">
      <dgm:prSet/>
      <dgm:spPr/>
      <dgm:t>
        <a:bodyPr/>
        <a:lstStyle/>
        <a:p>
          <a:endParaRPr lang="en-US"/>
        </a:p>
      </dgm:t>
    </dgm:pt>
    <dgm:pt modelId="{FB204790-14A8-49FF-9579-05CB4A91F78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1993: Bugs Bunny in Air Jordan commercials </a:t>
          </a:r>
        </a:p>
      </dgm:t>
    </dgm:pt>
    <dgm:pt modelId="{23E123E7-905A-4742-8404-221B853DCF08}" type="parTrans" cxnId="{E54E48C0-EC73-4ED9-ACC6-B8BC0D95F007}">
      <dgm:prSet/>
      <dgm:spPr/>
      <dgm:t>
        <a:bodyPr/>
        <a:lstStyle/>
        <a:p>
          <a:endParaRPr lang="en-US"/>
        </a:p>
      </dgm:t>
    </dgm:pt>
    <dgm:pt modelId="{63BC2CFF-3AA3-4055-A3DD-CE3CC6D12906}" type="sibTrans" cxnId="{E54E48C0-EC73-4ED9-ACC6-B8BC0D95F007}">
      <dgm:prSet/>
      <dgm:spPr/>
      <dgm:t>
        <a:bodyPr/>
        <a:lstStyle/>
        <a:p>
          <a:endParaRPr lang="en-US"/>
        </a:p>
      </dgm:t>
    </dgm:pt>
    <dgm:pt modelId="{6016C94C-82C9-4BD1-B789-86E3954ED4E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Jordan fined for wearing shoes during NBA games</a:t>
          </a:r>
        </a:p>
      </dgm:t>
    </dgm:pt>
    <dgm:pt modelId="{E9BD21AA-8100-462F-99EB-634F891C56E6}" type="parTrans" cxnId="{1E1E42BD-CD26-43F3-BA71-8194DECDACF9}">
      <dgm:prSet/>
      <dgm:spPr/>
      <dgm:t>
        <a:bodyPr/>
        <a:lstStyle/>
        <a:p>
          <a:endParaRPr lang="en-US"/>
        </a:p>
      </dgm:t>
    </dgm:pt>
    <dgm:pt modelId="{28808EA4-5CDC-40C9-B8FD-577D49596745}" type="sibTrans" cxnId="{1E1E42BD-CD26-43F3-BA71-8194DECDACF9}">
      <dgm:prSet/>
      <dgm:spPr/>
      <dgm:t>
        <a:bodyPr/>
        <a:lstStyle/>
        <a:p>
          <a:endParaRPr lang="en-US"/>
        </a:p>
      </dgm:t>
    </dgm:pt>
    <dgm:pt modelId="{0171EF6C-EEBF-4B9A-8854-70BC26CCAFB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1989: Air Jordan IV distributed worldwide (1</a:t>
          </a:r>
          <a:r>
            <a:rPr lang="en-US" baseline="30000" dirty="0" smtClean="0">
              <a:solidFill>
                <a:schemeClr val="tx1"/>
              </a:solidFill>
            </a:rPr>
            <a:t>st</a:t>
          </a:r>
          <a:r>
            <a:rPr lang="en-US" dirty="0" smtClean="0">
              <a:solidFill>
                <a:schemeClr val="tx1"/>
              </a:solidFill>
            </a:rPr>
            <a:t> in the line)</a:t>
          </a:r>
        </a:p>
      </dgm:t>
    </dgm:pt>
    <dgm:pt modelId="{4D7F7BFC-BD29-4856-93B8-587590A2A52E}" type="parTrans" cxnId="{82EDE14B-F428-4BE5-9369-A42C766887B3}">
      <dgm:prSet/>
      <dgm:spPr/>
      <dgm:t>
        <a:bodyPr/>
        <a:lstStyle/>
        <a:p>
          <a:endParaRPr lang="en-US"/>
        </a:p>
      </dgm:t>
    </dgm:pt>
    <dgm:pt modelId="{CBC5D158-F5DE-4A61-BAF5-18A0FDCEF8B7}" type="sibTrans" cxnId="{82EDE14B-F428-4BE5-9369-A42C766887B3}">
      <dgm:prSet/>
      <dgm:spPr/>
      <dgm:t>
        <a:bodyPr/>
        <a:lstStyle/>
        <a:p>
          <a:endParaRPr lang="en-US"/>
        </a:p>
      </dgm:t>
    </dgm:pt>
    <dgm:pt modelId="{334235F9-6174-4660-8BE0-122004F464A3}" type="pres">
      <dgm:prSet presAssocID="{9A61E4C4-AB95-4624-8361-8BCC8E1475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AB02C8-46CF-425A-B68B-BC96DC880F4A}" type="pres">
      <dgm:prSet presAssocID="{4205F57D-2CFB-4D35-A9A2-1E427C4FA687}" presName="parentText" presStyleLbl="node1" presStyleIdx="0" presStyleCnt="3" custLinFactNeighborY="13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C478-5ABF-493E-8162-BDB10D61210E}" type="pres">
      <dgm:prSet presAssocID="{4205F57D-2CFB-4D35-A9A2-1E427C4FA687}" presName="childText" presStyleLbl="revTx" presStyleIdx="0" presStyleCnt="3" custScaleX="93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CEEE5-A7E8-42DF-8D7B-942220B22FE1}" type="pres">
      <dgm:prSet presAssocID="{A8FE2F1F-BA4A-4CFA-A512-A7D4A00EEC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D207E-CA18-431F-B0FF-3A0F1145075A}" type="pres">
      <dgm:prSet presAssocID="{A8FE2F1F-BA4A-4CFA-A512-A7D4A00EECB8}" presName="childText" presStyleLbl="revTx" presStyleIdx="1" presStyleCnt="3" custScaleX="93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4E644-F4D4-4D3F-9B89-7976E3D27121}" type="pres">
      <dgm:prSet presAssocID="{0127606A-1351-4FCE-9C8A-578BA82535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B139E-4520-45D2-8C85-F92E741EE487}" type="pres">
      <dgm:prSet presAssocID="{0127606A-1351-4FCE-9C8A-578BA8253560}" presName="childText" presStyleLbl="revTx" presStyleIdx="2" presStyleCnt="3" custScaleX="94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9689FF-C67A-480C-AFC5-1B8B928282AF}" type="presOf" srcId="{FB204790-14A8-49FF-9579-05CB4A91F783}" destId="{329D207E-CA18-431F-B0FF-3A0F1145075A}" srcOrd="0" destOrd="1" presId="urn:microsoft.com/office/officeart/2005/8/layout/vList2"/>
    <dgm:cxn modelId="{468DA498-A65E-431C-8B47-47BA2385968B}" srcId="{9A61E4C4-AB95-4624-8361-8BCC8E1475F2}" destId="{0127606A-1351-4FCE-9C8A-578BA8253560}" srcOrd="2" destOrd="0" parTransId="{95A354D8-8004-4DD9-8CE2-7EDDEB461CAA}" sibTransId="{18F49FA5-8D22-43E2-BD1D-5F2424ABFAB1}"/>
    <dgm:cxn modelId="{EF73FA67-A301-4348-BDC9-2BDF76F8D681}" type="presOf" srcId="{DCCEB534-B537-4E18-917A-012E8DEB4DE9}" destId="{329D207E-CA18-431F-B0FF-3A0F1145075A}" srcOrd="0" destOrd="0" presId="urn:microsoft.com/office/officeart/2005/8/layout/vList2"/>
    <dgm:cxn modelId="{82EDE14B-F428-4BE5-9369-A42C766887B3}" srcId="{4205F57D-2CFB-4D35-A9A2-1E427C4FA687}" destId="{0171EF6C-EEBF-4B9A-8854-70BC26CCAFB2}" srcOrd="2" destOrd="0" parTransId="{4D7F7BFC-BD29-4856-93B8-587590A2A52E}" sibTransId="{CBC5D158-F5DE-4A61-BAF5-18A0FDCEF8B7}"/>
    <dgm:cxn modelId="{A7FFFC62-A09F-484F-937F-39A5C25D9B0F}" srcId="{4205F57D-2CFB-4D35-A9A2-1E427C4FA687}" destId="{376E0BBE-865F-41AD-971C-E051BD9D99E0}" srcOrd="1" destOrd="0" parTransId="{C0096F1F-3587-4CC2-9C3A-903FD65030FF}" sibTransId="{27712971-364B-4879-963F-753C561A46EA}"/>
    <dgm:cxn modelId="{99E0EFAC-F2EE-4817-97F6-5D935E44FD90}" srcId="{A8FE2F1F-BA4A-4CFA-A512-A7D4A00EECB8}" destId="{DCCEB534-B537-4E18-917A-012E8DEB4DE9}" srcOrd="0" destOrd="0" parTransId="{3A187928-123A-4D76-B195-F1DDEC98AB2D}" sibTransId="{152A3400-6750-41BA-9B37-14ED18039C31}"/>
    <dgm:cxn modelId="{5DE63F31-067A-4BEC-A31A-B37504DF3918}" type="presOf" srcId="{A8FE2F1F-BA4A-4CFA-A512-A7D4A00EECB8}" destId="{C99CEEE5-A7E8-42DF-8D7B-942220B22FE1}" srcOrd="0" destOrd="0" presId="urn:microsoft.com/office/officeart/2005/8/layout/vList2"/>
    <dgm:cxn modelId="{C2FBB061-18C9-40B6-827F-38C0B2703BD8}" type="presOf" srcId="{28CFFCB3-6342-4AF1-81DA-9879285487CE}" destId="{D25B139E-4520-45D2-8C85-F92E741EE487}" srcOrd="0" destOrd="2" presId="urn:microsoft.com/office/officeart/2005/8/layout/vList2"/>
    <dgm:cxn modelId="{6F1D68DC-851E-4135-9C7D-67B591260E70}" type="presOf" srcId="{6016C94C-82C9-4BD1-B789-86E3954ED4E5}" destId="{FD7DC478-5ABF-493E-8162-BDB10D61210E}" srcOrd="0" destOrd="1" presId="urn:microsoft.com/office/officeart/2005/8/layout/vList2"/>
    <dgm:cxn modelId="{24AF0C0E-A07A-43B5-9534-22172CD7AC1D}" srcId="{A8FE2F1F-BA4A-4CFA-A512-A7D4A00EECB8}" destId="{582D9951-C36E-42D9-9B63-625F5701FA86}" srcOrd="2" destOrd="0" parTransId="{8F2EDA87-267A-4147-9F89-D4316C909189}" sibTransId="{5259EBAD-BFC0-47C1-BC93-89D392EDCAC4}"/>
    <dgm:cxn modelId="{D6830DF1-F51C-4753-95B1-7FEB393D069F}" type="presOf" srcId="{0C112155-2C0C-4C8D-A464-2528EDD8AFD2}" destId="{D25B139E-4520-45D2-8C85-F92E741EE487}" srcOrd="0" destOrd="1" presId="urn:microsoft.com/office/officeart/2005/8/layout/vList2"/>
    <dgm:cxn modelId="{738F0321-0395-4FDF-A443-D46C6FAE4B05}" srcId="{9A61E4C4-AB95-4624-8361-8BCC8E1475F2}" destId="{A8FE2F1F-BA4A-4CFA-A512-A7D4A00EECB8}" srcOrd="1" destOrd="0" parTransId="{B540BE44-B308-46C7-95BE-6DAB7BAD82A4}" sibTransId="{8926FBD9-BE98-4136-BC75-A09428F2D665}"/>
    <dgm:cxn modelId="{1E1E42BD-CD26-43F3-BA71-8194DECDACF9}" srcId="{D1423A97-E86D-4D11-B7FA-2E613AE3C6F6}" destId="{6016C94C-82C9-4BD1-B789-86E3954ED4E5}" srcOrd="0" destOrd="0" parTransId="{E9BD21AA-8100-462F-99EB-634F891C56E6}" sibTransId="{28808EA4-5CDC-40C9-B8FD-577D49596745}"/>
    <dgm:cxn modelId="{FA4762AF-72FF-4F4F-8626-8E7F7E8B3C68}" type="presOf" srcId="{4205F57D-2CFB-4D35-A9A2-1E427C4FA687}" destId="{BEAB02C8-46CF-425A-B68B-BC96DC880F4A}" srcOrd="0" destOrd="0" presId="urn:microsoft.com/office/officeart/2005/8/layout/vList2"/>
    <dgm:cxn modelId="{B6CE8DA7-D324-40EB-B8A7-20107BE5F7FC}" srcId="{0127606A-1351-4FCE-9C8A-578BA8253560}" destId="{DC59DC43-F84A-463E-8DF5-90DE7CCA1C54}" srcOrd="0" destOrd="0" parTransId="{89016966-B6D2-4EDA-9654-DACDD9CB8C93}" sibTransId="{488EFBC8-EF1F-4D55-B009-4D701A10CB1A}"/>
    <dgm:cxn modelId="{F840284A-DA6A-4A10-AC8F-7E4F974B452C}" srcId="{0127606A-1351-4FCE-9C8A-578BA8253560}" destId="{28CFFCB3-6342-4AF1-81DA-9879285487CE}" srcOrd="2" destOrd="0" parTransId="{D298F744-7DD6-425A-B793-80AC5106633E}" sibTransId="{948302D5-3E97-468D-BB3C-CDCB4D3BA253}"/>
    <dgm:cxn modelId="{AACEA423-47B0-4F34-928B-DD6918EA3874}" type="presOf" srcId="{DC59DC43-F84A-463E-8DF5-90DE7CCA1C54}" destId="{D25B139E-4520-45D2-8C85-F92E741EE487}" srcOrd="0" destOrd="0" presId="urn:microsoft.com/office/officeart/2005/8/layout/vList2"/>
    <dgm:cxn modelId="{4F341921-9B27-4D5C-9A8B-0143A54F5A5F}" srcId="{4205F57D-2CFB-4D35-A9A2-1E427C4FA687}" destId="{D1423A97-E86D-4D11-B7FA-2E613AE3C6F6}" srcOrd="0" destOrd="0" parTransId="{16E447AD-FA90-4EE9-A822-056CFF181169}" sibTransId="{D16BF2F8-85AE-438C-B5C3-D6C14F4DC83E}"/>
    <dgm:cxn modelId="{4877CC6E-420D-4F1E-A852-18E3BA7D6BB2}" srcId="{9A61E4C4-AB95-4624-8361-8BCC8E1475F2}" destId="{4205F57D-2CFB-4D35-A9A2-1E427C4FA687}" srcOrd="0" destOrd="0" parTransId="{6D5EF89B-3EC3-48A3-9C34-CE45DDA33181}" sibTransId="{859D6BD9-E4FC-4795-8E2B-D7D141EDFD64}"/>
    <dgm:cxn modelId="{AC824754-ED6A-4B32-9C04-67731B836C50}" type="presOf" srcId="{9A61E4C4-AB95-4624-8361-8BCC8E1475F2}" destId="{334235F9-6174-4660-8BE0-122004F464A3}" srcOrd="0" destOrd="0" presId="urn:microsoft.com/office/officeart/2005/8/layout/vList2"/>
    <dgm:cxn modelId="{E54E48C0-EC73-4ED9-ACC6-B8BC0D95F007}" srcId="{A8FE2F1F-BA4A-4CFA-A512-A7D4A00EECB8}" destId="{FB204790-14A8-49FF-9579-05CB4A91F783}" srcOrd="1" destOrd="0" parTransId="{23E123E7-905A-4742-8404-221B853DCF08}" sibTransId="{63BC2CFF-3AA3-4055-A3DD-CE3CC6D12906}"/>
    <dgm:cxn modelId="{74C7F60C-BC40-4A1F-B7E1-546F9B6F7637}" type="presOf" srcId="{0171EF6C-EEBF-4B9A-8854-70BC26CCAFB2}" destId="{FD7DC478-5ABF-493E-8162-BDB10D61210E}" srcOrd="0" destOrd="3" presId="urn:microsoft.com/office/officeart/2005/8/layout/vList2"/>
    <dgm:cxn modelId="{00DB9AC7-D5CB-4854-AF81-92402D70F5F7}" type="presOf" srcId="{D1423A97-E86D-4D11-B7FA-2E613AE3C6F6}" destId="{FD7DC478-5ABF-493E-8162-BDB10D61210E}" srcOrd="0" destOrd="0" presId="urn:microsoft.com/office/officeart/2005/8/layout/vList2"/>
    <dgm:cxn modelId="{7F939A56-2DCB-4045-ACD1-42CEAB87EE14}" type="presOf" srcId="{582D9951-C36E-42D9-9B63-625F5701FA86}" destId="{329D207E-CA18-431F-B0FF-3A0F1145075A}" srcOrd="0" destOrd="2" presId="urn:microsoft.com/office/officeart/2005/8/layout/vList2"/>
    <dgm:cxn modelId="{DB47B697-3C9F-4A79-8F21-2FBF91149E6E}" type="presOf" srcId="{0127606A-1351-4FCE-9C8A-578BA8253560}" destId="{7F94E644-F4D4-4D3F-9B89-7976E3D27121}" srcOrd="0" destOrd="0" presId="urn:microsoft.com/office/officeart/2005/8/layout/vList2"/>
    <dgm:cxn modelId="{D5BA2AB6-02F4-44EC-AAD4-8CD50EE8331F}" type="presOf" srcId="{376E0BBE-865F-41AD-971C-E051BD9D99E0}" destId="{FD7DC478-5ABF-493E-8162-BDB10D61210E}" srcOrd="0" destOrd="2" presId="urn:microsoft.com/office/officeart/2005/8/layout/vList2"/>
    <dgm:cxn modelId="{55A22262-9725-4CBB-9241-C840D8B3BB76}" srcId="{0127606A-1351-4FCE-9C8A-578BA8253560}" destId="{0C112155-2C0C-4C8D-A464-2528EDD8AFD2}" srcOrd="1" destOrd="0" parTransId="{84129496-D772-4CB3-A698-2C5656B01557}" sibTransId="{E2956FF7-A707-4AD1-9873-D75B84D6C0BC}"/>
    <dgm:cxn modelId="{1D28AE1D-C5FC-4920-9CD8-0C6FFE4B4486}" type="presParOf" srcId="{334235F9-6174-4660-8BE0-122004F464A3}" destId="{BEAB02C8-46CF-425A-B68B-BC96DC880F4A}" srcOrd="0" destOrd="0" presId="urn:microsoft.com/office/officeart/2005/8/layout/vList2"/>
    <dgm:cxn modelId="{63547CFA-3EFC-4E97-8CF1-6B9ADEAADEA1}" type="presParOf" srcId="{334235F9-6174-4660-8BE0-122004F464A3}" destId="{FD7DC478-5ABF-493E-8162-BDB10D61210E}" srcOrd="1" destOrd="0" presId="urn:microsoft.com/office/officeart/2005/8/layout/vList2"/>
    <dgm:cxn modelId="{085B780D-1757-4ADA-9663-1311ED56F7A1}" type="presParOf" srcId="{334235F9-6174-4660-8BE0-122004F464A3}" destId="{C99CEEE5-A7E8-42DF-8D7B-942220B22FE1}" srcOrd="2" destOrd="0" presId="urn:microsoft.com/office/officeart/2005/8/layout/vList2"/>
    <dgm:cxn modelId="{66500AFF-9355-4559-AC50-4088C4CFD790}" type="presParOf" srcId="{334235F9-6174-4660-8BE0-122004F464A3}" destId="{329D207E-CA18-431F-B0FF-3A0F1145075A}" srcOrd="3" destOrd="0" presId="urn:microsoft.com/office/officeart/2005/8/layout/vList2"/>
    <dgm:cxn modelId="{E74F6C6A-0FFD-40C8-903E-A36EAF9D474C}" type="presParOf" srcId="{334235F9-6174-4660-8BE0-122004F464A3}" destId="{7F94E644-F4D4-4D3F-9B89-7976E3D27121}" srcOrd="4" destOrd="0" presId="urn:microsoft.com/office/officeart/2005/8/layout/vList2"/>
    <dgm:cxn modelId="{7C3C16C1-39CF-43EE-9BF4-592DFE84DC32}" type="presParOf" srcId="{334235F9-6174-4660-8BE0-122004F464A3}" destId="{D25B139E-4520-45D2-8C85-F92E741EE48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1E4C4-AB95-4624-8361-8BCC8E1475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5F57D-2CFB-4D35-A9A2-1E427C4FA68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Core Values:</a:t>
          </a:r>
          <a:endParaRPr lang="en-US" dirty="0">
            <a:solidFill>
              <a:schemeClr val="tx1"/>
            </a:solidFill>
          </a:endParaRPr>
        </a:p>
      </dgm:t>
    </dgm:pt>
    <dgm:pt modelId="{6D5EF89B-3EC3-48A3-9C34-CE45DDA33181}" type="parTrans" cxnId="{4877CC6E-420D-4F1E-A852-18E3BA7D6BB2}">
      <dgm:prSet/>
      <dgm:spPr/>
      <dgm:t>
        <a:bodyPr/>
        <a:lstStyle/>
        <a:p>
          <a:endParaRPr lang="en-US"/>
        </a:p>
      </dgm:t>
    </dgm:pt>
    <dgm:pt modelId="{859D6BD9-E4FC-4795-8E2B-D7D141EDFD64}" type="sibTrans" cxnId="{4877CC6E-420D-4F1E-A852-18E3BA7D6BB2}">
      <dgm:prSet/>
      <dgm:spPr/>
      <dgm:t>
        <a:bodyPr/>
        <a:lstStyle/>
        <a:p>
          <a:endParaRPr lang="en-US"/>
        </a:p>
      </dgm:t>
    </dgm:pt>
    <dgm:pt modelId="{D1423A97-E86D-4D11-B7FA-2E613AE3C6F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  <a:hlinkClick xmlns:r="http://schemas.openxmlformats.org/officeDocument/2006/relationships" r:id="" action="ppaction://noaction"/>
            </a:rPr>
            <a:t>Work Ethic</a:t>
          </a:r>
          <a:endParaRPr lang="en-US" dirty="0" smtClean="0">
            <a:solidFill>
              <a:schemeClr val="tx1"/>
            </a:solidFill>
          </a:endParaRPr>
        </a:p>
      </dgm:t>
    </dgm:pt>
    <dgm:pt modelId="{16E447AD-FA90-4EE9-A822-056CFF181169}" type="parTrans" cxnId="{4F341921-9B27-4D5C-9A8B-0143A54F5A5F}">
      <dgm:prSet/>
      <dgm:spPr/>
      <dgm:t>
        <a:bodyPr/>
        <a:lstStyle/>
        <a:p>
          <a:endParaRPr lang="en-US"/>
        </a:p>
      </dgm:t>
    </dgm:pt>
    <dgm:pt modelId="{D16BF2F8-85AE-438C-B5C3-D6C14F4DC83E}" type="sibTrans" cxnId="{4F341921-9B27-4D5C-9A8B-0143A54F5A5F}">
      <dgm:prSet/>
      <dgm:spPr/>
      <dgm:t>
        <a:bodyPr/>
        <a:lstStyle/>
        <a:p>
          <a:endParaRPr lang="en-US"/>
        </a:p>
      </dgm:t>
    </dgm:pt>
    <dgm:pt modelId="{376E0BBE-865F-41AD-971C-E051BD9D99E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Transcendence</a:t>
          </a:r>
        </a:p>
      </dgm:t>
    </dgm:pt>
    <dgm:pt modelId="{C0096F1F-3587-4CC2-9C3A-903FD65030FF}" type="parTrans" cxnId="{A7FFFC62-A09F-484F-937F-39A5C25D9B0F}">
      <dgm:prSet/>
      <dgm:spPr/>
      <dgm:t>
        <a:bodyPr/>
        <a:lstStyle/>
        <a:p>
          <a:endParaRPr lang="en-US"/>
        </a:p>
      </dgm:t>
    </dgm:pt>
    <dgm:pt modelId="{27712971-364B-4879-963F-753C561A46EA}" type="sibTrans" cxnId="{A7FFFC62-A09F-484F-937F-39A5C25D9B0F}">
      <dgm:prSet/>
      <dgm:spPr/>
      <dgm:t>
        <a:bodyPr/>
        <a:lstStyle/>
        <a:p>
          <a:endParaRPr lang="en-US"/>
        </a:p>
      </dgm:t>
    </dgm:pt>
    <dgm:pt modelId="{0F52B80E-E956-4266-AE3A-0818C0AC0DF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Aspirational </a:t>
          </a:r>
        </a:p>
      </dgm:t>
    </dgm:pt>
    <dgm:pt modelId="{CC8BAF50-F4AB-4934-9078-66E60F3BEFF1}" type="parTrans" cxnId="{F60D95B7-533A-408E-915E-79E3A5FC02F9}">
      <dgm:prSet/>
      <dgm:spPr/>
      <dgm:t>
        <a:bodyPr/>
        <a:lstStyle/>
        <a:p>
          <a:endParaRPr lang="en-US"/>
        </a:p>
      </dgm:t>
    </dgm:pt>
    <dgm:pt modelId="{8EE4B4C8-64E9-48C2-BBC0-ECC852A54EB1}" type="sibTrans" cxnId="{F60D95B7-533A-408E-915E-79E3A5FC02F9}">
      <dgm:prSet/>
      <dgm:spPr/>
      <dgm:t>
        <a:bodyPr/>
        <a:lstStyle/>
        <a:p>
          <a:endParaRPr lang="en-US"/>
        </a:p>
      </dgm:t>
    </dgm:pt>
    <dgm:pt modelId="{A8FE2F1F-BA4A-4CFA-A512-A7D4A00EECB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Personality:</a:t>
          </a:r>
        </a:p>
      </dgm:t>
    </dgm:pt>
    <dgm:pt modelId="{B540BE44-B308-46C7-95BE-6DAB7BAD82A4}" type="parTrans" cxnId="{738F0321-0395-4FDF-A443-D46C6FAE4B05}">
      <dgm:prSet/>
      <dgm:spPr/>
      <dgm:t>
        <a:bodyPr/>
        <a:lstStyle/>
        <a:p>
          <a:endParaRPr lang="en-US"/>
        </a:p>
      </dgm:t>
    </dgm:pt>
    <dgm:pt modelId="{8926FBD9-BE98-4136-BC75-A09428F2D665}" type="sibTrans" cxnId="{738F0321-0395-4FDF-A443-D46C6FAE4B05}">
      <dgm:prSet/>
      <dgm:spPr/>
      <dgm:t>
        <a:bodyPr/>
        <a:lstStyle/>
        <a:p>
          <a:endParaRPr lang="en-US"/>
        </a:p>
      </dgm:t>
    </dgm:pt>
    <dgm:pt modelId="{DCCEB534-B537-4E18-917A-012E8DEB4DE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Exclusivity</a:t>
          </a:r>
        </a:p>
      </dgm:t>
    </dgm:pt>
    <dgm:pt modelId="{3A187928-123A-4D76-B195-F1DDEC98AB2D}" type="parTrans" cxnId="{99E0EFAC-F2EE-4817-97F6-5D935E44FD90}">
      <dgm:prSet/>
      <dgm:spPr/>
      <dgm:t>
        <a:bodyPr/>
        <a:lstStyle/>
        <a:p>
          <a:endParaRPr lang="en-US"/>
        </a:p>
      </dgm:t>
    </dgm:pt>
    <dgm:pt modelId="{152A3400-6750-41BA-9B37-14ED18039C31}" type="sibTrans" cxnId="{99E0EFAC-F2EE-4817-97F6-5D935E44FD90}">
      <dgm:prSet/>
      <dgm:spPr/>
      <dgm:t>
        <a:bodyPr/>
        <a:lstStyle/>
        <a:p>
          <a:endParaRPr lang="en-US"/>
        </a:p>
      </dgm:t>
    </dgm:pt>
    <dgm:pt modelId="{B0979993-C495-4226-B71D-48BF33F982D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Stylish &amp; Attitude</a:t>
          </a:r>
        </a:p>
      </dgm:t>
    </dgm:pt>
    <dgm:pt modelId="{33C5BDE5-F238-4046-A28B-33826DF94019}" type="parTrans" cxnId="{668DC51E-EF4A-484B-BEC7-BFF0D3EF4249}">
      <dgm:prSet/>
      <dgm:spPr/>
      <dgm:t>
        <a:bodyPr/>
        <a:lstStyle/>
        <a:p>
          <a:endParaRPr lang="en-US"/>
        </a:p>
      </dgm:t>
    </dgm:pt>
    <dgm:pt modelId="{667E683A-DA63-4E8F-9671-42E3DA9F7E73}" type="sibTrans" cxnId="{668DC51E-EF4A-484B-BEC7-BFF0D3EF4249}">
      <dgm:prSet/>
      <dgm:spPr/>
      <dgm:t>
        <a:bodyPr/>
        <a:lstStyle/>
        <a:p>
          <a:endParaRPr lang="en-US"/>
        </a:p>
      </dgm:t>
    </dgm:pt>
    <dgm:pt modelId="{0127606A-1351-4FCE-9C8A-578BA825356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  <a:hlinkClick xmlns:r="http://schemas.openxmlformats.org/officeDocument/2006/relationships" r:id="" action="ppaction://noaction"/>
            </a:rPr>
            <a:t>Brand essence: </a:t>
          </a:r>
          <a:endParaRPr lang="en-US" dirty="0" smtClean="0">
            <a:solidFill>
              <a:schemeClr val="tx1"/>
            </a:solidFill>
          </a:endParaRPr>
        </a:p>
      </dgm:t>
    </dgm:pt>
    <dgm:pt modelId="{95A354D8-8004-4DD9-8CE2-7EDDEB461CAA}" type="parTrans" cxnId="{468DA498-A65E-431C-8B47-47BA2385968B}">
      <dgm:prSet/>
      <dgm:spPr/>
      <dgm:t>
        <a:bodyPr/>
        <a:lstStyle/>
        <a:p>
          <a:endParaRPr lang="en-US"/>
        </a:p>
      </dgm:t>
    </dgm:pt>
    <dgm:pt modelId="{18F49FA5-8D22-43E2-BD1D-5F2424ABFAB1}" type="sibTrans" cxnId="{468DA498-A65E-431C-8B47-47BA2385968B}">
      <dgm:prSet/>
      <dgm:spPr/>
      <dgm:t>
        <a:bodyPr/>
        <a:lstStyle/>
        <a:p>
          <a:endParaRPr lang="en-US"/>
        </a:p>
      </dgm:t>
    </dgm:pt>
    <dgm:pt modelId="{DC59DC43-F84A-463E-8DF5-90DE7CCA1C5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“Wearing Air Jordan’s makes me feel like a 6’0 Michael Jordan” – </a:t>
          </a:r>
          <a:r>
            <a:rPr lang="en-US" i="1" dirty="0" smtClean="0">
              <a:solidFill>
                <a:schemeClr val="tx1"/>
              </a:solidFill>
            </a:rPr>
            <a:t>Chris Paul, New Orleans Hornets</a:t>
          </a:r>
        </a:p>
      </dgm:t>
    </dgm:pt>
    <dgm:pt modelId="{89016966-B6D2-4EDA-9654-DACDD9CB8C93}" type="parTrans" cxnId="{B6CE8DA7-D324-40EB-B8A7-20107BE5F7FC}">
      <dgm:prSet/>
      <dgm:spPr/>
      <dgm:t>
        <a:bodyPr/>
        <a:lstStyle/>
        <a:p>
          <a:endParaRPr lang="en-US"/>
        </a:p>
      </dgm:t>
    </dgm:pt>
    <dgm:pt modelId="{488EFBC8-EF1F-4D55-B009-4D701A10CB1A}" type="sibTrans" cxnId="{B6CE8DA7-D324-40EB-B8A7-20107BE5F7FC}">
      <dgm:prSet/>
      <dgm:spPr/>
      <dgm:t>
        <a:bodyPr/>
        <a:lstStyle/>
        <a:p>
          <a:endParaRPr lang="en-US"/>
        </a:p>
      </dgm:t>
    </dgm:pt>
    <dgm:pt modelId="{0C2E0CCC-7C3F-6D4E-84E8-9BE712024D2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Boldly Courageous</a:t>
          </a:r>
        </a:p>
      </dgm:t>
    </dgm:pt>
    <dgm:pt modelId="{76CA59B5-270E-E148-ABE4-D1A22C78310B}" type="parTrans" cxnId="{60A9DDC6-1BFF-364A-988C-13FCCCF70F76}">
      <dgm:prSet/>
      <dgm:spPr/>
      <dgm:t>
        <a:bodyPr/>
        <a:lstStyle/>
        <a:p>
          <a:endParaRPr lang="en-US"/>
        </a:p>
      </dgm:t>
    </dgm:pt>
    <dgm:pt modelId="{3CAD4820-6E40-6544-B464-FDF820DFAC95}" type="sibTrans" cxnId="{60A9DDC6-1BFF-364A-988C-13FCCCF70F76}">
      <dgm:prSet/>
      <dgm:spPr/>
      <dgm:t>
        <a:bodyPr/>
        <a:lstStyle/>
        <a:p>
          <a:endParaRPr lang="en-US"/>
        </a:p>
      </dgm:t>
    </dgm:pt>
    <dgm:pt modelId="{334235F9-6174-4660-8BE0-122004F464A3}" type="pres">
      <dgm:prSet presAssocID="{9A61E4C4-AB95-4624-8361-8BCC8E1475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AB02C8-46CF-425A-B68B-BC96DC880F4A}" type="pres">
      <dgm:prSet presAssocID="{4205F57D-2CFB-4D35-A9A2-1E427C4FA687}" presName="parentText" presStyleLbl="node1" presStyleIdx="0" presStyleCnt="3" custLinFactNeighborY="13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C478-5ABF-493E-8162-BDB10D61210E}" type="pres">
      <dgm:prSet presAssocID="{4205F57D-2CFB-4D35-A9A2-1E427C4FA687}" presName="childText" presStyleLbl="revTx" presStyleIdx="0" presStyleCnt="3" custScaleX="93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CEEE5-A7E8-42DF-8D7B-942220B22FE1}" type="pres">
      <dgm:prSet presAssocID="{A8FE2F1F-BA4A-4CFA-A512-A7D4A00EEC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D207E-CA18-431F-B0FF-3A0F1145075A}" type="pres">
      <dgm:prSet presAssocID="{A8FE2F1F-BA4A-4CFA-A512-A7D4A00EECB8}" presName="childText" presStyleLbl="revTx" presStyleIdx="1" presStyleCnt="3" custScaleX="92263" custScaleY="95545" custLinFactNeighborX="-1006" custLinFactNeighborY="-2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4E644-F4D4-4D3F-9B89-7976E3D27121}" type="pres">
      <dgm:prSet presAssocID="{0127606A-1351-4FCE-9C8A-578BA82535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B139E-4520-45D2-8C85-F92E741EE487}" type="pres">
      <dgm:prSet presAssocID="{0127606A-1351-4FCE-9C8A-578BA8253560}" presName="childText" presStyleLbl="revTx" presStyleIdx="2" presStyleCnt="3" custScaleX="94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E5D94C-DDEE-F04C-9C88-0B105C5681D2}" type="presOf" srcId="{DCCEB534-B537-4E18-917A-012E8DEB4DE9}" destId="{329D207E-CA18-431F-B0FF-3A0F1145075A}" srcOrd="0" destOrd="0" presId="urn:microsoft.com/office/officeart/2005/8/layout/vList2"/>
    <dgm:cxn modelId="{468DA498-A65E-431C-8B47-47BA2385968B}" srcId="{9A61E4C4-AB95-4624-8361-8BCC8E1475F2}" destId="{0127606A-1351-4FCE-9C8A-578BA8253560}" srcOrd="2" destOrd="0" parTransId="{95A354D8-8004-4DD9-8CE2-7EDDEB461CAA}" sibTransId="{18F49FA5-8D22-43E2-BD1D-5F2424ABFAB1}"/>
    <dgm:cxn modelId="{A8566A5F-A81D-884A-8552-47AD29DAC394}" type="presOf" srcId="{DC59DC43-F84A-463E-8DF5-90DE7CCA1C54}" destId="{D25B139E-4520-45D2-8C85-F92E741EE487}" srcOrd="0" destOrd="0" presId="urn:microsoft.com/office/officeart/2005/8/layout/vList2"/>
    <dgm:cxn modelId="{62AA48CE-A92F-5242-B4CB-8F1E0461E39A}" type="presOf" srcId="{0F52B80E-E956-4266-AE3A-0818C0AC0DFB}" destId="{FD7DC478-5ABF-493E-8162-BDB10D61210E}" srcOrd="0" destOrd="2" presId="urn:microsoft.com/office/officeart/2005/8/layout/vList2"/>
    <dgm:cxn modelId="{73DA0391-E255-1A45-8EAC-C082752797CA}" type="presOf" srcId="{376E0BBE-865F-41AD-971C-E051BD9D99E0}" destId="{FD7DC478-5ABF-493E-8162-BDB10D61210E}" srcOrd="0" destOrd="1" presId="urn:microsoft.com/office/officeart/2005/8/layout/vList2"/>
    <dgm:cxn modelId="{60A9DDC6-1BFF-364A-988C-13FCCCF70F76}" srcId="{A8FE2F1F-BA4A-4CFA-A512-A7D4A00EECB8}" destId="{0C2E0CCC-7C3F-6D4E-84E8-9BE712024D27}" srcOrd="2" destOrd="0" parTransId="{76CA59B5-270E-E148-ABE4-D1A22C78310B}" sibTransId="{3CAD4820-6E40-6544-B464-FDF820DFAC95}"/>
    <dgm:cxn modelId="{A7FFFC62-A09F-484F-937F-39A5C25D9B0F}" srcId="{4205F57D-2CFB-4D35-A9A2-1E427C4FA687}" destId="{376E0BBE-865F-41AD-971C-E051BD9D99E0}" srcOrd="1" destOrd="0" parTransId="{C0096F1F-3587-4CC2-9C3A-903FD65030FF}" sibTransId="{27712971-364B-4879-963F-753C561A46EA}"/>
    <dgm:cxn modelId="{67E89B2C-0CA2-A94F-A77A-40A51E9344C5}" type="presOf" srcId="{A8FE2F1F-BA4A-4CFA-A512-A7D4A00EECB8}" destId="{C99CEEE5-A7E8-42DF-8D7B-942220B22FE1}" srcOrd="0" destOrd="0" presId="urn:microsoft.com/office/officeart/2005/8/layout/vList2"/>
    <dgm:cxn modelId="{99E0EFAC-F2EE-4817-97F6-5D935E44FD90}" srcId="{A8FE2F1F-BA4A-4CFA-A512-A7D4A00EECB8}" destId="{DCCEB534-B537-4E18-917A-012E8DEB4DE9}" srcOrd="0" destOrd="0" parTransId="{3A187928-123A-4D76-B195-F1DDEC98AB2D}" sibTransId="{152A3400-6750-41BA-9B37-14ED18039C31}"/>
    <dgm:cxn modelId="{9B21D1FC-ACC0-3A40-9ADB-59559C3003E6}" type="presOf" srcId="{0127606A-1351-4FCE-9C8A-578BA8253560}" destId="{7F94E644-F4D4-4D3F-9B89-7976E3D27121}" srcOrd="0" destOrd="0" presId="urn:microsoft.com/office/officeart/2005/8/layout/vList2"/>
    <dgm:cxn modelId="{3965F5D9-B72E-B14B-AC25-B0FE22A921A4}" type="presOf" srcId="{4205F57D-2CFB-4D35-A9A2-1E427C4FA687}" destId="{BEAB02C8-46CF-425A-B68B-BC96DC880F4A}" srcOrd="0" destOrd="0" presId="urn:microsoft.com/office/officeart/2005/8/layout/vList2"/>
    <dgm:cxn modelId="{738F0321-0395-4FDF-A443-D46C6FAE4B05}" srcId="{9A61E4C4-AB95-4624-8361-8BCC8E1475F2}" destId="{A8FE2F1F-BA4A-4CFA-A512-A7D4A00EECB8}" srcOrd="1" destOrd="0" parTransId="{B540BE44-B308-46C7-95BE-6DAB7BAD82A4}" sibTransId="{8926FBD9-BE98-4136-BC75-A09428F2D665}"/>
    <dgm:cxn modelId="{5E1D5BF1-AA7B-BD49-886B-FCC3FFFCA9C5}" type="presOf" srcId="{0C2E0CCC-7C3F-6D4E-84E8-9BE712024D27}" destId="{329D207E-CA18-431F-B0FF-3A0F1145075A}" srcOrd="0" destOrd="2" presId="urn:microsoft.com/office/officeart/2005/8/layout/vList2"/>
    <dgm:cxn modelId="{DB033B78-9988-2F48-B8A5-89A35D603D84}" type="presOf" srcId="{D1423A97-E86D-4D11-B7FA-2E613AE3C6F6}" destId="{FD7DC478-5ABF-493E-8162-BDB10D61210E}" srcOrd="0" destOrd="0" presId="urn:microsoft.com/office/officeart/2005/8/layout/vList2"/>
    <dgm:cxn modelId="{B6CE8DA7-D324-40EB-B8A7-20107BE5F7FC}" srcId="{0127606A-1351-4FCE-9C8A-578BA8253560}" destId="{DC59DC43-F84A-463E-8DF5-90DE7CCA1C54}" srcOrd="0" destOrd="0" parTransId="{89016966-B6D2-4EDA-9654-DACDD9CB8C93}" sibTransId="{488EFBC8-EF1F-4D55-B009-4D701A10CB1A}"/>
    <dgm:cxn modelId="{668DC51E-EF4A-484B-BEC7-BFF0D3EF4249}" srcId="{A8FE2F1F-BA4A-4CFA-A512-A7D4A00EECB8}" destId="{B0979993-C495-4226-B71D-48BF33F982DA}" srcOrd="1" destOrd="0" parTransId="{33C5BDE5-F238-4046-A28B-33826DF94019}" sibTransId="{667E683A-DA63-4E8F-9671-42E3DA9F7E73}"/>
    <dgm:cxn modelId="{4F341921-9B27-4D5C-9A8B-0143A54F5A5F}" srcId="{4205F57D-2CFB-4D35-A9A2-1E427C4FA687}" destId="{D1423A97-E86D-4D11-B7FA-2E613AE3C6F6}" srcOrd="0" destOrd="0" parTransId="{16E447AD-FA90-4EE9-A822-056CFF181169}" sibTransId="{D16BF2F8-85AE-438C-B5C3-D6C14F4DC83E}"/>
    <dgm:cxn modelId="{4877CC6E-420D-4F1E-A852-18E3BA7D6BB2}" srcId="{9A61E4C4-AB95-4624-8361-8BCC8E1475F2}" destId="{4205F57D-2CFB-4D35-A9A2-1E427C4FA687}" srcOrd="0" destOrd="0" parTransId="{6D5EF89B-3EC3-48A3-9C34-CE45DDA33181}" sibTransId="{859D6BD9-E4FC-4795-8E2B-D7D141EDFD64}"/>
    <dgm:cxn modelId="{F60D95B7-533A-408E-915E-79E3A5FC02F9}" srcId="{4205F57D-2CFB-4D35-A9A2-1E427C4FA687}" destId="{0F52B80E-E956-4266-AE3A-0818C0AC0DFB}" srcOrd="2" destOrd="0" parTransId="{CC8BAF50-F4AB-4934-9078-66E60F3BEFF1}" sibTransId="{8EE4B4C8-64E9-48C2-BBC0-ECC852A54EB1}"/>
    <dgm:cxn modelId="{CD760916-077A-4748-8B28-DA0AA8685A2D}" type="presOf" srcId="{B0979993-C495-4226-B71D-48BF33F982DA}" destId="{329D207E-CA18-431F-B0FF-3A0F1145075A}" srcOrd="0" destOrd="1" presId="urn:microsoft.com/office/officeart/2005/8/layout/vList2"/>
    <dgm:cxn modelId="{35069055-BDC5-9840-944C-1D8D0A095C38}" type="presOf" srcId="{9A61E4C4-AB95-4624-8361-8BCC8E1475F2}" destId="{334235F9-6174-4660-8BE0-122004F464A3}" srcOrd="0" destOrd="0" presId="urn:microsoft.com/office/officeart/2005/8/layout/vList2"/>
    <dgm:cxn modelId="{D16AE01B-776B-C44B-AD90-BF10E46FFCC8}" type="presParOf" srcId="{334235F9-6174-4660-8BE0-122004F464A3}" destId="{BEAB02C8-46CF-425A-B68B-BC96DC880F4A}" srcOrd="0" destOrd="0" presId="urn:microsoft.com/office/officeart/2005/8/layout/vList2"/>
    <dgm:cxn modelId="{5B1AC7B1-D578-3E46-A8F2-FD656E1F07B0}" type="presParOf" srcId="{334235F9-6174-4660-8BE0-122004F464A3}" destId="{FD7DC478-5ABF-493E-8162-BDB10D61210E}" srcOrd="1" destOrd="0" presId="urn:microsoft.com/office/officeart/2005/8/layout/vList2"/>
    <dgm:cxn modelId="{97F48D20-6909-E04B-9C90-FA47BBF691A8}" type="presParOf" srcId="{334235F9-6174-4660-8BE0-122004F464A3}" destId="{C99CEEE5-A7E8-42DF-8D7B-942220B22FE1}" srcOrd="2" destOrd="0" presId="urn:microsoft.com/office/officeart/2005/8/layout/vList2"/>
    <dgm:cxn modelId="{90D8735F-2207-DF45-8780-81ECF42DD3F4}" type="presParOf" srcId="{334235F9-6174-4660-8BE0-122004F464A3}" destId="{329D207E-CA18-431F-B0FF-3A0F1145075A}" srcOrd="3" destOrd="0" presId="urn:microsoft.com/office/officeart/2005/8/layout/vList2"/>
    <dgm:cxn modelId="{0B2F4CA2-45F6-2348-BF45-2A41F6D14A47}" type="presParOf" srcId="{334235F9-6174-4660-8BE0-122004F464A3}" destId="{7F94E644-F4D4-4D3F-9B89-7976E3D27121}" srcOrd="4" destOrd="0" presId="urn:microsoft.com/office/officeart/2005/8/layout/vList2"/>
    <dgm:cxn modelId="{4FCD80AD-7A7A-F044-B576-5940F6B94429}" type="presParOf" srcId="{334235F9-6174-4660-8BE0-122004F464A3}" destId="{D25B139E-4520-45D2-8C85-F92E741EE48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B02C8-46CF-425A-B68B-BC96DC880F4A}">
      <dsp:nvSpPr>
        <dsp:cNvPr id="0" name=""/>
        <dsp:cNvSpPr/>
      </dsp:nvSpPr>
      <dsp:spPr>
        <a:xfrm>
          <a:off x="0" y="112538"/>
          <a:ext cx="7866427" cy="52767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The beginning of the Air Jordan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5759" y="138297"/>
        <a:ext cx="7814909" cy="476152"/>
      </dsp:txXfrm>
    </dsp:sp>
    <dsp:sp modelId="{FD7DC478-5ABF-493E-8162-BDB10D61210E}">
      <dsp:nvSpPr>
        <dsp:cNvPr id="0" name=""/>
        <dsp:cNvSpPr/>
      </dsp:nvSpPr>
      <dsp:spPr>
        <a:xfrm>
          <a:off x="239218" y="624600"/>
          <a:ext cx="7387990" cy="116127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975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1985: Adidas or Nike? – Michael Jordan signs with Nike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Jordan fined for wearing shoes during NBA games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1988: Jordan’s influence on brand grows with the Air Jordan III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1989: Air Jordan IV distributed worldwide (1</a:t>
          </a:r>
          <a:r>
            <a:rPr lang="en-US" sz="1700" kern="1200" baseline="30000" dirty="0" smtClean="0">
              <a:solidFill>
                <a:schemeClr val="tx1"/>
              </a:solidFill>
            </a:rPr>
            <a:t>st</a:t>
          </a:r>
          <a:r>
            <a:rPr lang="en-US" sz="1700" kern="1200" dirty="0" smtClean="0">
              <a:solidFill>
                <a:schemeClr val="tx1"/>
              </a:solidFill>
            </a:rPr>
            <a:t> in the line)</a:t>
          </a:r>
        </a:p>
      </dsp:txBody>
      <dsp:txXfrm>
        <a:off x="239218" y="624600"/>
        <a:ext cx="7387990" cy="1161270"/>
      </dsp:txXfrm>
    </dsp:sp>
    <dsp:sp modelId="{C99CEEE5-A7E8-42DF-8D7B-942220B22FE1}">
      <dsp:nvSpPr>
        <dsp:cNvPr id="0" name=""/>
        <dsp:cNvSpPr/>
      </dsp:nvSpPr>
      <dsp:spPr>
        <a:xfrm>
          <a:off x="0" y="1785871"/>
          <a:ext cx="7866427" cy="52767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Michael Jordan’s success = Air Jordan’s success</a:t>
          </a:r>
        </a:p>
      </dsp:txBody>
      <dsp:txXfrm>
        <a:off x="25759" y="1811630"/>
        <a:ext cx="7814909" cy="476152"/>
      </dsp:txXfrm>
    </dsp:sp>
    <dsp:sp modelId="{329D207E-CA18-431F-B0FF-3A0F1145075A}">
      <dsp:nvSpPr>
        <dsp:cNvPr id="0" name=""/>
        <dsp:cNvSpPr/>
      </dsp:nvSpPr>
      <dsp:spPr>
        <a:xfrm>
          <a:off x="239218" y="2313541"/>
          <a:ext cx="7387990" cy="86526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975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1992: MJ &amp; Olympic “Dream Team” win gold in Barcelona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1993: Bugs Bunny in Air Jordan commercials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1998: Derek Jeter signs with Air Jordan</a:t>
          </a:r>
        </a:p>
      </dsp:txBody>
      <dsp:txXfrm>
        <a:off x="239218" y="2313541"/>
        <a:ext cx="7387990" cy="865260"/>
      </dsp:txXfrm>
    </dsp:sp>
    <dsp:sp modelId="{7F94E644-F4D4-4D3F-9B89-7976E3D27121}">
      <dsp:nvSpPr>
        <dsp:cNvPr id="0" name=""/>
        <dsp:cNvSpPr/>
      </dsp:nvSpPr>
      <dsp:spPr>
        <a:xfrm>
          <a:off x="0" y="3178801"/>
          <a:ext cx="7866427" cy="52767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Keeping the brand relevant</a:t>
          </a:r>
        </a:p>
      </dsp:txBody>
      <dsp:txXfrm>
        <a:off x="25759" y="3204560"/>
        <a:ext cx="7814909" cy="476152"/>
      </dsp:txXfrm>
    </dsp:sp>
    <dsp:sp modelId="{D25B139E-4520-45D2-8C85-F92E741EE487}">
      <dsp:nvSpPr>
        <dsp:cNvPr id="0" name=""/>
        <dsp:cNvSpPr/>
      </dsp:nvSpPr>
      <dsp:spPr>
        <a:xfrm>
          <a:off x="222816" y="3706471"/>
          <a:ext cx="7420793" cy="111573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975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2003: Michael Jordan’s final retirement from the NBA – Nike continues to market Air Jordan with active NBA players</a:t>
          </a:r>
          <a:endParaRPr lang="en-US" sz="1700" i="1" kern="1200" dirty="0" smtClean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i="0" kern="1200" dirty="0" smtClean="0">
              <a:solidFill>
                <a:schemeClr val="tx1"/>
              </a:solidFill>
            </a:rPr>
            <a:t>2008: Large campaign around Air Jordan XX3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i="0" kern="1200" dirty="0" smtClean="0">
              <a:solidFill>
                <a:schemeClr val="tx1"/>
              </a:solidFill>
            </a:rPr>
            <a:t>Today: Many athletes in many sports part of “Jordan team”</a:t>
          </a:r>
        </a:p>
      </dsp:txBody>
      <dsp:txXfrm>
        <a:off x="222816" y="3706471"/>
        <a:ext cx="7420793" cy="1115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B02C8-46CF-425A-B68B-BC96DC880F4A}">
      <dsp:nvSpPr>
        <dsp:cNvPr id="0" name=""/>
        <dsp:cNvSpPr/>
      </dsp:nvSpPr>
      <dsp:spPr>
        <a:xfrm>
          <a:off x="0" y="221899"/>
          <a:ext cx="6096000" cy="62361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Core Values: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0442" y="252341"/>
        <a:ext cx="6035116" cy="562726"/>
      </dsp:txXfrm>
    </dsp:sp>
    <dsp:sp modelId="{FD7DC478-5ABF-493E-8162-BDB10D61210E}">
      <dsp:nvSpPr>
        <dsp:cNvPr id="0" name=""/>
        <dsp:cNvSpPr/>
      </dsp:nvSpPr>
      <dsp:spPr>
        <a:xfrm>
          <a:off x="185379" y="831766"/>
          <a:ext cx="5725241" cy="102258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  <a:hlinkClick xmlns:r="http://schemas.openxmlformats.org/officeDocument/2006/relationships" r:id="" action="ppaction://noaction"/>
            </a:rPr>
            <a:t>Work Ethic</a:t>
          </a:r>
          <a:endParaRPr lang="en-US" sz="1900" kern="1200" dirty="0" smtClean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Transcendence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Aspirational </a:t>
          </a:r>
        </a:p>
      </dsp:txBody>
      <dsp:txXfrm>
        <a:off x="185379" y="831766"/>
        <a:ext cx="5725241" cy="1022580"/>
      </dsp:txXfrm>
    </dsp:sp>
    <dsp:sp modelId="{C99CEEE5-A7E8-42DF-8D7B-942220B22FE1}">
      <dsp:nvSpPr>
        <dsp:cNvPr id="0" name=""/>
        <dsp:cNvSpPr/>
      </dsp:nvSpPr>
      <dsp:spPr>
        <a:xfrm>
          <a:off x="0" y="1854346"/>
          <a:ext cx="6096000" cy="62361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Personality:</a:t>
          </a:r>
        </a:p>
      </dsp:txBody>
      <dsp:txXfrm>
        <a:off x="30442" y="1884788"/>
        <a:ext cx="6035116" cy="562726"/>
      </dsp:txXfrm>
    </dsp:sp>
    <dsp:sp modelId="{329D207E-CA18-431F-B0FF-3A0F1145075A}">
      <dsp:nvSpPr>
        <dsp:cNvPr id="0" name=""/>
        <dsp:cNvSpPr/>
      </dsp:nvSpPr>
      <dsp:spPr>
        <a:xfrm>
          <a:off x="174497" y="2459809"/>
          <a:ext cx="5624352" cy="9770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Exclusivity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Stylish &amp; Attitude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Boldly Courageous</a:t>
          </a:r>
        </a:p>
      </dsp:txBody>
      <dsp:txXfrm>
        <a:off x="174497" y="2459809"/>
        <a:ext cx="5624352" cy="977024"/>
      </dsp:txXfrm>
    </dsp:sp>
    <dsp:sp modelId="{7F94E644-F4D4-4D3F-9B89-7976E3D27121}">
      <dsp:nvSpPr>
        <dsp:cNvPr id="0" name=""/>
        <dsp:cNvSpPr/>
      </dsp:nvSpPr>
      <dsp:spPr>
        <a:xfrm>
          <a:off x="0" y="3454980"/>
          <a:ext cx="6096000" cy="62361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hlinkClick xmlns:r="http://schemas.openxmlformats.org/officeDocument/2006/relationships" r:id="" action="ppaction://noaction"/>
            </a:rPr>
            <a:t>Brand essence: </a:t>
          </a:r>
          <a:endParaRPr lang="en-US" sz="2400" kern="1200" dirty="0" smtClean="0">
            <a:solidFill>
              <a:schemeClr val="tx1"/>
            </a:solidFill>
          </a:endParaRPr>
        </a:p>
      </dsp:txBody>
      <dsp:txXfrm>
        <a:off x="30442" y="3485422"/>
        <a:ext cx="6035116" cy="562726"/>
      </dsp:txXfrm>
    </dsp:sp>
    <dsp:sp modelId="{D25B139E-4520-45D2-8C85-F92E741EE487}">
      <dsp:nvSpPr>
        <dsp:cNvPr id="0" name=""/>
        <dsp:cNvSpPr/>
      </dsp:nvSpPr>
      <dsp:spPr>
        <a:xfrm>
          <a:off x="172669" y="4078590"/>
          <a:ext cx="5750661" cy="63238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“Wearing Air Jordan’s makes me feel like a 6’0 Michael Jordan” – </a:t>
          </a:r>
          <a:r>
            <a:rPr lang="en-US" sz="1900" i="1" kern="1200" dirty="0" smtClean="0">
              <a:solidFill>
                <a:schemeClr val="tx1"/>
              </a:solidFill>
            </a:rPr>
            <a:t>Chris Paul, New Orleans Hornets</a:t>
          </a:r>
        </a:p>
      </dsp:txBody>
      <dsp:txXfrm>
        <a:off x="172669" y="4078590"/>
        <a:ext cx="5750661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1FAC1-C333-460A-933A-DB8CF02FC054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E069D-1FE9-4758-AFCF-121B05E3F4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EB83D-B07A-4E29-8D98-2D859A1B01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1200" b="1" u="sng" dirty="0" smtClean="0"/>
              <a:t>Extensions:</a:t>
            </a:r>
            <a:r>
              <a:rPr lang="en-US" sz="1200" dirty="0" smtClean="0"/>
              <a:t> Mobilize new offering to main brand</a:t>
            </a:r>
          </a:p>
          <a:p>
            <a:r>
              <a:rPr lang="en-US" sz="1200" dirty="0" smtClean="0"/>
              <a:t>Products relevant to parent </a:t>
            </a:r>
            <a:r>
              <a:rPr lang="en-US" sz="1200" dirty="0" err="1" smtClean="0"/>
              <a:t>BrandScape</a:t>
            </a:r>
            <a:endParaRPr lang="en-US" sz="1200" dirty="0" smtClean="0"/>
          </a:p>
          <a:p>
            <a:r>
              <a:rPr lang="en-US" sz="1200" dirty="0" smtClean="0"/>
              <a:t>Capitalize on Firm</a:t>
            </a:r>
            <a:r>
              <a:rPr lang="ja-JP" altLang="en-US" sz="1200" dirty="0" smtClean="0"/>
              <a:t>’</a:t>
            </a:r>
            <a:r>
              <a:rPr lang="en-US" sz="1200" dirty="0" smtClean="0"/>
              <a:t>s Brand/competence</a:t>
            </a:r>
          </a:p>
          <a:p>
            <a:endParaRPr lang="en-US" sz="1200" dirty="0" smtClean="0"/>
          </a:p>
          <a:p>
            <a:pPr lvl="0"/>
            <a:r>
              <a:rPr lang="en-US" sz="1200" dirty="0" smtClean="0">
                <a:solidFill>
                  <a:prstClr val="black"/>
                </a:solidFill>
              </a:rPr>
              <a:t>the equity of the parent brand to gain immediate resonance with target segment:</a:t>
            </a:r>
          </a:p>
          <a:p>
            <a:pPr lvl="0"/>
            <a:r>
              <a:rPr lang="en-US" sz="1200" dirty="0" smtClean="0">
                <a:solidFill>
                  <a:prstClr val="black"/>
                </a:solidFill>
              </a:rPr>
              <a:t>Same product, different form</a:t>
            </a:r>
          </a:p>
          <a:p>
            <a:pPr lvl="0"/>
            <a:r>
              <a:rPr lang="en-US" sz="1200" dirty="0" smtClean="0">
                <a:solidFill>
                  <a:prstClr val="black"/>
                </a:solidFill>
              </a:rPr>
              <a:t>New products with distinctive brand characteristics</a:t>
            </a:r>
          </a:p>
          <a:p>
            <a:pPr lvl="0"/>
            <a:r>
              <a:rPr lang="en-US" sz="1200" dirty="0" smtClean="0">
                <a:solidFill>
                  <a:prstClr val="black"/>
                </a:solidFill>
              </a:rPr>
              <a:t>Compare </a:t>
            </a:r>
            <a:endParaRPr lang="en-US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4473A-F806-EF47-B737-1764D179D3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14359-619E-47A4-B603-75B1BBDB5C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4473A-F806-EF47-B737-1764D179D3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6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1: Brand</a:t>
            </a:r>
            <a:r>
              <a:rPr lang="en-US" baseline="0" dirty="0" smtClean="0"/>
              <a:t> Footprint.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0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EB83D-B07A-4E29-8D98-2D859A1B01F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a quick over-view of the history behind Air Jordan.  Max: 30 seconds.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Source: http://sneakernews.com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strong brand stimulates strong</a:t>
            </a:r>
            <a:r>
              <a:rPr lang="en-US" baseline="0" dirty="0" smtClean="0"/>
              <a:t> sales.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1: Brand</a:t>
            </a:r>
            <a:r>
              <a:rPr lang="en-US" baseline="0" dirty="0" smtClean="0"/>
              <a:t> Footprint.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image encapsulates</a:t>
            </a:r>
            <a:r>
              <a:rPr lang="en-US" baseline="0" dirty="0" smtClean="0"/>
              <a:t> how the various brand elements evolved over time, including the logo, product and slogan.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our research, on the surface 30% of consumers buy Air Jordan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functionality and thus it means to them: “I feel like I can perform better on the court".  The other 70% of people buy the brand for style 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 the surface, the brand provides teenagers, in the most insecure period of their life, a sense of self-esteem and even superiority over fellow students.  A way to elevate themselves in the eyes of their peers and feel more confident about themselves, on and off the court.  They want to fight to transcend their situation;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transcendence being a core theme to the brand.  (Now relate to audience)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Everyone in this room can relate to this desire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transcend, 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ecause no one here is perfect.  We would not be going back to get our MBA if every one in this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perfect.  We all have weaknesses, though our personal ambition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grow and excel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relates directly back to this brand.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(Next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 is risky.  It could strike a resonating cord or fall flat.  Check with group before going forward.)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core,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theme of transcendence in the Air Jordan Brand goes deeper then social insecurities.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brand strikes at some of our most fragile fears as human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Sure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fight to become something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greater, but we also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fear our mortality and desire a path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transcend beyond 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may sound like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far-fetched argument, but stay with me.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Michael Jordan is someone who reached a level of greatness that seems everlasting in our minds.  Even after Michael Jordan’s retirement, and we believe after his eventual death,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Jumpman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 will cement his legacy for all time.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the brand’s official capsule:” Become Legendary.” 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this theme of “transcendence” also insinuates “forever.”  It insinuates a symbol that is everlasting. This strikes at a core animalistic motivator for consumers, as mentioned before: our desire to transcend our mortality.  To make an analogy, Michael Jordan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might be the black Jesus of basketball.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jumpman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holy cross on the court.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(end on a joke) No wonder people buy his shoes so religiously!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key slide.  Many brands focus</a:t>
            </a:r>
            <a:r>
              <a:rPr lang="en-US" baseline="0" dirty="0" smtClean="0"/>
              <a:t> one side of the pyramid, either using a left brained or right brained approach to their brand’s value proposition.  However, Air Jordan excels in both, which we believe to be one of the reasons for its success.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069D-1FE9-4758-AFCF-121B05E3F43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1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5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9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2827-BE15-E745-BA24-47D8B6F76D86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DA03-FCE4-5E44-B12E-1A282F23C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8.jpeg"/><Relationship Id="rId7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5.png"/><Relationship Id="rId6" Type="http://schemas.openxmlformats.org/officeDocument/2006/relationships/image" Target="../media/image55.emf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jpe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ichael-Jordan-best post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  <p:pic>
        <p:nvPicPr>
          <p:cNvPr id="1026" name="Picture 2" descr="Cover for HEB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0580" y="2423471"/>
            <a:ext cx="1897038" cy="13801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Jordan_Air.png"/>
          <p:cNvPicPr>
            <a:picLocks noChangeAspect="1"/>
          </p:cNvPicPr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6973" y="166268"/>
            <a:ext cx="3316110" cy="19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7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r>
              <a:rPr lang="en-US" dirty="0" smtClean="0"/>
              <a:t>PYRAMID</a:t>
            </a:r>
            <a:endParaRPr lang="en-US" dirty="0"/>
          </a:p>
        </p:txBody>
      </p:sp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95" y="223839"/>
            <a:ext cx="1122079" cy="1059972"/>
          </a:xfrm>
          <a:prstGeom prst="rect">
            <a:avLst/>
          </a:prstGeom>
        </p:spPr>
      </p:pic>
      <p:pic>
        <p:nvPicPr>
          <p:cNvPr id="5" name="Picture 4" descr="Jordan Logo circle 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40933" y="664104"/>
            <a:ext cx="1507067" cy="150706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5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68874" y="350859"/>
            <a:ext cx="6952744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CBBE </a:t>
            </a:r>
            <a:r>
              <a:rPr lang="en-US" sz="3200" dirty="0">
                <a:solidFill>
                  <a:srgbClr val="FFFFFF"/>
                </a:solidFill>
                <a:latin typeface="LMS I Love This Game"/>
                <a:cs typeface="LMS I Love This Game"/>
              </a:rPr>
              <a:t>Pyramid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913451" y="1615183"/>
            <a:ext cx="6807902" cy="4268216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2719313" y="4963599"/>
            <a:ext cx="5183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9896688" y="2354006"/>
            <a:ext cx="14388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169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619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rgbClr val="042796"/>
              </a:solidFill>
              <a:latin typeface="Arial" charset="0"/>
            </a:endParaRP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 flipV="1">
            <a:off x="4391977" y="2756740"/>
            <a:ext cx="183948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 flipV="1">
            <a:off x="3589866" y="3829066"/>
            <a:ext cx="34713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 flipH="1">
            <a:off x="5255576" y="2756740"/>
            <a:ext cx="0" cy="22068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4770374" y="2407236"/>
            <a:ext cx="11277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RESONANCE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4769624" y="5581916"/>
            <a:ext cx="10303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SALIENCE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903252" y="3504416"/>
            <a:ext cx="1393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JUDGMENTS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587566" y="3510725"/>
            <a:ext cx="12577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FEELINGS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414603" y="4557009"/>
            <a:ext cx="13457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5968716" y="4560790"/>
            <a:ext cx="10990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IMAGERY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3414603" y="1862668"/>
            <a:ext cx="1345762" cy="4020731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>
            <a:off x="5598341" y="1862668"/>
            <a:ext cx="1345762" cy="4020732"/>
          </a:xfrm>
          <a:prstGeom prst="upArrow">
            <a:avLst/>
          </a:prstGeom>
          <a:solidFill>
            <a:srgbClr val="C0504D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30166" y="3979334"/>
            <a:ext cx="14388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Zealous about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Functionality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6792" y="4994451"/>
            <a:ext cx="181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Highest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</a:rPr>
              <a:t>Performing 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Basketball Shoe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82397" y="2930948"/>
            <a:ext cx="2173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“It lets me play better”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0552" y="3976513"/>
            <a:ext cx="18716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Unseen Style, Color</a:t>
            </a:r>
          </a:p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&amp; Originality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75287" y="5132740"/>
            <a:ext cx="181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</a:rPr>
              <a:t>“Elite, Exclusive, Rare”</a:t>
            </a:r>
          </a:p>
          <a:p>
            <a:pPr algn="ctr"/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3563" y="2868308"/>
            <a:ext cx="1792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“I feel like a 6ft tall Michael Jordan”</a:t>
            </a:r>
          </a:p>
          <a:p>
            <a:r>
              <a:rPr lang="en-US" sz="1600" dirty="0" smtClean="0">
                <a:solidFill>
                  <a:srgbClr val="800000"/>
                </a:solidFill>
              </a:rPr>
              <a:t>                   </a:t>
            </a:r>
            <a:r>
              <a:rPr lang="en-US" sz="1200" dirty="0" smtClean="0">
                <a:solidFill>
                  <a:srgbClr val="800000"/>
                </a:solidFill>
              </a:rPr>
              <a:t>-Chris Paul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Footprint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Positioning</a:t>
            </a: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Competition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68421" y="1839152"/>
            <a:ext cx="12509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Right-Brain</a:t>
            </a:r>
          </a:p>
          <a:p>
            <a:r>
              <a:rPr lang="en-US" sz="1400" dirty="0" smtClean="0"/>
              <a:t>Intuitive</a:t>
            </a:r>
          </a:p>
          <a:p>
            <a:r>
              <a:rPr lang="en-US" sz="1400" dirty="0" smtClean="0"/>
              <a:t>Emotional</a:t>
            </a:r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25853" y="1862668"/>
            <a:ext cx="12509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Left-Brain</a:t>
            </a:r>
          </a:p>
          <a:p>
            <a:r>
              <a:rPr lang="en-US" sz="1400" dirty="0" smtClean="0"/>
              <a:t>Logical</a:t>
            </a:r>
          </a:p>
          <a:p>
            <a:r>
              <a:rPr lang="en-US" sz="1400" dirty="0" smtClean="0"/>
              <a:t>Pragmatic</a:t>
            </a:r>
          </a:p>
        </p:txBody>
      </p:sp>
    </p:spTree>
    <p:extLst>
      <p:ext uri="{BB962C8B-B14F-4D97-AF65-F5344CB8AC3E}">
        <p14:creationId xmlns:p14="http://schemas.microsoft.com/office/powerpoint/2010/main" val="131045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95" y="223839"/>
            <a:ext cx="1122079" cy="1059972"/>
          </a:xfrm>
          <a:prstGeom prst="rect">
            <a:avLst/>
          </a:prstGeom>
        </p:spPr>
      </p:pic>
      <p:pic>
        <p:nvPicPr>
          <p:cNvPr id="5" name="Picture 4" descr="Jordan Logo circle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40933" y="664104"/>
            <a:ext cx="1507067" cy="150706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62665" y="15981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466" y="1888061"/>
            <a:ext cx="6570133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10.8 % </a:t>
            </a:r>
            <a:r>
              <a:rPr lang="en-US" sz="2600" dirty="0"/>
              <a:t>share of the overall US shoe </a:t>
            </a:r>
            <a:r>
              <a:rPr lang="en-US" sz="2600" dirty="0" smtClean="0"/>
              <a:t>market.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econd </a:t>
            </a:r>
            <a:r>
              <a:rPr lang="en-US" sz="1800" dirty="0"/>
              <a:t>biggest brand in the </a:t>
            </a:r>
            <a:r>
              <a:rPr lang="en-US" sz="1800" dirty="0" smtClean="0"/>
              <a:t>country</a:t>
            </a:r>
          </a:p>
          <a:p>
            <a:pPr lvl="1"/>
            <a:r>
              <a:rPr lang="en-US" sz="1800" dirty="0"/>
              <a:t>M</a:t>
            </a:r>
            <a:r>
              <a:rPr lang="en-US" sz="1800" dirty="0" smtClean="0"/>
              <a:t>ore </a:t>
            </a:r>
            <a:r>
              <a:rPr lang="en-US" sz="1800" dirty="0"/>
              <a:t>than </a:t>
            </a:r>
            <a:r>
              <a:rPr lang="en-US" sz="1800" dirty="0" smtClean="0"/>
              <a:t>twice </a:t>
            </a:r>
            <a:r>
              <a:rPr lang="en-US" sz="1800" dirty="0"/>
              <a:t>the size of Adidas’ </a:t>
            </a:r>
            <a:r>
              <a:rPr lang="en-US" sz="1800" dirty="0" smtClean="0"/>
              <a:t>share!</a:t>
            </a:r>
            <a:r>
              <a:rPr lang="en-US" sz="1800" dirty="0"/>
              <a:t> </a:t>
            </a:r>
            <a:r>
              <a:rPr lang="en-US" dirty="0"/>
              <a:t>           </a:t>
            </a:r>
          </a:p>
          <a:p>
            <a:r>
              <a:rPr lang="en-US" sz="2600" dirty="0" smtClean="0"/>
              <a:t>75% of basketball </a:t>
            </a:r>
            <a:r>
              <a:rPr lang="en-US" sz="2600" dirty="0"/>
              <a:t>shoes sold </a:t>
            </a:r>
            <a:r>
              <a:rPr lang="en-US" sz="2600" dirty="0" smtClean="0"/>
              <a:t>in UN</a:t>
            </a:r>
          </a:p>
          <a:p>
            <a:r>
              <a:rPr lang="en-US" sz="2600" dirty="0" smtClean="0"/>
              <a:t>86.5 % </a:t>
            </a:r>
            <a:r>
              <a:rPr lang="en-US" sz="2600" dirty="0"/>
              <a:t>of all basketball shoes sold </a:t>
            </a:r>
            <a:r>
              <a:rPr lang="en-US" sz="2600" dirty="0" smtClean="0"/>
              <a:t>&gt; </a:t>
            </a:r>
            <a:r>
              <a:rPr lang="en-US" sz="2600" dirty="0"/>
              <a:t>$</a:t>
            </a:r>
            <a:r>
              <a:rPr lang="en-US" sz="2600" dirty="0" smtClean="0"/>
              <a:t>100.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0" y="139174"/>
            <a:ext cx="6858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Score Board</a:t>
            </a:r>
            <a:endParaRPr lang="en-US" sz="3200" dirty="0">
              <a:solidFill>
                <a:srgbClr val="FFFFFF"/>
              </a:solidFill>
              <a:latin typeface="LMS I Love This Game"/>
              <a:cs typeface="LMS I Love This Gam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72267" y="32850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0241" y="4504266"/>
            <a:ext cx="59095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“</a:t>
            </a:r>
            <a:r>
              <a:rPr lang="en-US" i="1" dirty="0"/>
              <a:t>The breadth and reach of this line will never be duplicated</a:t>
            </a:r>
            <a:r>
              <a:rPr lang="en-US" i="1" dirty="0" smtClean="0"/>
              <a:t>. …the </a:t>
            </a:r>
            <a:r>
              <a:rPr lang="en-US" i="1" dirty="0"/>
              <a:t>next Michael Jordan isn’t Harold Miner, Kobe Bryant or LeBron James. There is no next Michael Jordan</a:t>
            </a:r>
            <a:r>
              <a:rPr lang="en-US" i="1" dirty="0" smtClean="0"/>
              <a:t>.”</a:t>
            </a:r>
          </a:p>
          <a:p>
            <a:pPr algn="ctr"/>
            <a:r>
              <a:rPr lang="en-US" sz="1600" i="1" dirty="0" smtClean="0"/>
              <a:t>                    </a:t>
            </a:r>
          </a:p>
          <a:p>
            <a:pPr algn="ctr"/>
            <a:r>
              <a:rPr lang="en-US" sz="1600" i="1" dirty="0" smtClean="0"/>
              <a:t>                     </a:t>
            </a:r>
            <a:r>
              <a:rPr lang="en-US" sz="1400" i="1" dirty="0" smtClean="0"/>
              <a:t>               -Matt </a:t>
            </a:r>
            <a:r>
              <a:rPr lang="en-US" sz="1400" i="1" dirty="0"/>
              <a:t>Powell, </a:t>
            </a:r>
            <a:r>
              <a:rPr lang="en-US" sz="1400" i="1" dirty="0" err="1" smtClean="0"/>
              <a:t>SportsOneSource</a:t>
            </a:r>
            <a:r>
              <a:rPr lang="en-US" sz="1600" i="1" dirty="0"/>
              <a:t>. </a:t>
            </a:r>
          </a:p>
          <a:p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>
            <a:off x="2261713" y="1998637"/>
            <a:ext cx="481485" cy="3112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261711" y="3307265"/>
            <a:ext cx="481485" cy="3112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261711" y="3772935"/>
            <a:ext cx="481485" cy="3112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Footprint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Positioning</a:t>
            </a: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Competition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22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3143" y="121714"/>
            <a:ext cx="8040257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5428" y="1489982"/>
            <a:ext cx="6186715" cy="4243388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1.  B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RAND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 F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OOTPRINT</a:t>
            </a:r>
            <a:b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</a:b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2.  P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RODUCT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 P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OSITIONING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</a:b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3.  C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OMPETITIVE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 L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ANDSCAPE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 </a:t>
            </a:r>
            <a:endParaRPr lang="en-US" sz="3200" dirty="0">
              <a:solidFill>
                <a:srgbClr val="FFC2C2"/>
              </a:solidFill>
              <a:latin typeface="LMS I Love This Game"/>
              <a:cs typeface="LMS I Love This Gam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0" y="362858"/>
            <a:ext cx="743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Brand Management: Air Jordan</a:t>
            </a:r>
            <a:endParaRPr lang="en-US" sz="3600" b="1" dirty="0">
              <a:solidFill>
                <a:srgbClr val="FFFFFF"/>
              </a:solidFill>
              <a:latin typeface="Copperplate"/>
              <a:cs typeface="Copperplate"/>
            </a:endParaRPr>
          </a:p>
        </p:txBody>
      </p:sp>
    </p:spTree>
    <p:extLst>
      <p:ext uri="{BB962C8B-B14F-4D97-AF65-F5344CB8AC3E}">
        <p14:creationId xmlns:p14="http://schemas.microsoft.com/office/powerpoint/2010/main" val="144756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03" y="257705"/>
            <a:ext cx="1086226" cy="102610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786467" y="211135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5181601" y="1574800"/>
            <a:ext cx="0" cy="4995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1879599" y="3894661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5260" y="3403600"/>
            <a:ext cx="553998" cy="21129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dirty="0" smtClean="0"/>
              <a:t>Price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15467" y="5974607"/>
            <a:ext cx="275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Perceived Benefit </a:t>
            </a:r>
          </a:p>
          <a:p>
            <a:r>
              <a:rPr lang="en-US" dirty="0" smtClean="0"/>
              <a:t>(style, performance)</a:t>
            </a:r>
            <a:endParaRPr lang="en-US" dirty="0"/>
          </a:p>
        </p:txBody>
      </p:sp>
      <p:pic>
        <p:nvPicPr>
          <p:cNvPr id="14" name="Picture 13" descr="562px-Adidas_Logo.sv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2394" y="3456165"/>
            <a:ext cx="938413" cy="624496"/>
          </a:xfrm>
          <a:prstGeom prst="rect">
            <a:avLst/>
          </a:prstGeom>
        </p:spPr>
      </p:pic>
      <p:pic>
        <p:nvPicPr>
          <p:cNvPr id="15" name="Picture 14" descr="Nik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5581" y="3894661"/>
            <a:ext cx="1285370" cy="670700"/>
          </a:xfrm>
          <a:prstGeom prst="rect">
            <a:avLst/>
          </a:prstGeom>
        </p:spPr>
      </p:pic>
      <p:pic>
        <p:nvPicPr>
          <p:cNvPr id="16" name="Picture 15" descr="red log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3110" y="1786129"/>
            <a:ext cx="815205" cy="770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4" y="245002"/>
            <a:ext cx="6476999" cy="8768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Competitive Position (1985)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76788" y="17304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COMPETITIVE POSITION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/>
                <a:cs typeface="Times New Roman"/>
              </a:rPr>
              <a:t>(1985)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9" name="Picture 18" descr="reebok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447" y="3156799"/>
            <a:ext cx="1020928" cy="493601"/>
          </a:xfrm>
          <a:prstGeom prst="rect">
            <a:avLst/>
          </a:prstGeom>
        </p:spPr>
      </p:pic>
      <p:pic>
        <p:nvPicPr>
          <p:cNvPr id="20" name="Picture 19" descr="Converse_logo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209" y="3734547"/>
            <a:ext cx="1134542" cy="113454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Positioning</a:t>
            </a: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Competition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43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03" y="257705"/>
            <a:ext cx="1086226" cy="102610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5181601" y="1574800"/>
            <a:ext cx="0" cy="4995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1879599" y="3894661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5260" y="3403600"/>
            <a:ext cx="553998" cy="21129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dirty="0" smtClean="0"/>
              <a:t>Price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15467" y="5974607"/>
            <a:ext cx="275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Perceived Benefit </a:t>
            </a:r>
          </a:p>
          <a:p>
            <a:r>
              <a:rPr lang="en-US" dirty="0" smtClean="0"/>
              <a:t>(style, performance)</a:t>
            </a:r>
            <a:endParaRPr lang="en-US" dirty="0"/>
          </a:p>
        </p:txBody>
      </p:sp>
      <p:pic>
        <p:nvPicPr>
          <p:cNvPr id="3" name="Picture 2" descr="New-Balance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194" y="2889673"/>
            <a:ext cx="1343271" cy="749811"/>
          </a:xfrm>
          <a:prstGeom prst="rect">
            <a:avLst/>
          </a:prstGeom>
        </p:spPr>
      </p:pic>
      <p:pic>
        <p:nvPicPr>
          <p:cNvPr id="11" name="Picture 10" descr="puma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759" y="3271129"/>
            <a:ext cx="905680" cy="483029"/>
          </a:xfrm>
          <a:prstGeom prst="rect">
            <a:avLst/>
          </a:prstGeom>
        </p:spPr>
      </p:pic>
      <p:pic>
        <p:nvPicPr>
          <p:cNvPr id="14" name="Picture 13" descr="562px-Adidas_Logo.svg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936" y="2620225"/>
            <a:ext cx="817288" cy="543889"/>
          </a:xfrm>
          <a:prstGeom prst="rect">
            <a:avLst/>
          </a:prstGeom>
        </p:spPr>
      </p:pic>
      <p:pic>
        <p:nvPicPr>
          <p:cNvPr id="15" name="Picture 14" descr="Nike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5581" y="3894661"/>
            <a:ext cx="1285370" cy="670700"/>
          </a:xfrm>
          <a:prstGeom prst="rect">
            <a:avLst/>
          </a:prstGeom>
        </p:spPr>
      </p:pic>
      <p:pic>
        <p:nvPicPr>
          <p:cNvPr id="16" name="Picture 15" descr="red logo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4287" y="1595865"/>
            <a:ext cx="815205" cy="770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217" y="173040"/>
            <a:ext cx="68580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COMPETITIVE POSITION</a:t>
            </a:r>
            <a:b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</a:br>
            <a: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/>
                <a:cs typeface="Times New Roman"/>
              </a:rPr>
              <a:t>(2010)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8" name="Picture 17" descr="reebok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7779" y="2676441"/>
            <a:ext cx="1020928" cy="493601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Positioning</a:t>
            </a: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Competition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3871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7" y="135467"/>
            <a:ext cx="1269405" cy="11991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Capsule/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Elements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Positioning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latin typeface="LMS I Love This Game" pitchFamily="2" charset="0"/>
              </a:rPr>
              <a:t>Points of Parity	</a:t>
            </a:r>
            <a:endParaRPr lang="en-US" sz="2800" dirty="0">
              <a:solidFill>
                <a:schemeClr val="bg1"/>
              </a:solidFill>
              <a:latin typeface="LMS I Love This Game" pitchFamily="2" charset="0"/>
            </a:endParaRPr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pic>
        <p:nvPicPr>
          <p:cNvPr id="3" name="Picture 2" descr="Screen Shot 2013-02-20 at 11.54.2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273" y="1550731"/>
            <a:ext cx="2639008" cy="51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6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2-20 at 11.54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6" y="1540330"/>
            <a:ext cx="2741676" cy="5173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7" y="135467"/>
            <a:ext cx="1269405" cy="11991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Capsule/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Elements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Positioning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Points of Difference	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5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8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95" y="223839"/>
            <a:ext cx="1122079" cy="1059972"/>
          </a:xfrm>
          <a:prstGeom prst="rect">
            <a:avLst/>
          </a:prstGeom>
        </p:spPr>
      </p:pic>
      <p:pic>
        <p:nvPicPr>
          <p:cNvPr id="5" name="Picture 4" descr="Jordan Logo circle 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40933" y="664104"/>
            <a:ext cx="1507067" cy="150706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62665" y="15981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5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0" y="139174"/>
            <a:ext cx="6858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Managing Brand Over Time</a:t>
            </a:r>
            <a:endParaRPr lang="en-US" sz="3200" dirty="0">
              <a:solidFill>
                <a:srgbClr val="FFFFFF"/>
              </a:solidFill>
              <a:latin typeface="LMS I Love This Game"/>
              <a:cs typeface="LMS I Love This Game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685864" y="1599143"/>
            <a:ext cx="676275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0"/>
              <a:buNone/>
            </a:pPr>
            <a:r>
              <a:rPr lang="en-US" b="1" u="sng" dirty="0" smtClean="0"/>
              <a:t>Line Extension:</a:t>
            </a:r>
            <a:r>
              <a:rPr lang="en-US" dirty="0" smtClean="0"/>
              <a:t> Parent brand used for new 	product that targets new segment in the category</a:t>
            </a:r>
          </a:p>
          <a:p>
            <a:pPr>
              <a:buFont typeface="Monotype Sorts" charset="0"/>
              <a:buNone/>
            </a:pPr>
            <a:endParaRPr lang="en-US" dirty="0" smtClean="0"/>
          </a:p>
          <a:p>
            <a:pPr>
              <a:buFont typeface="Monotype Sorts" charset="0"/>
              <a:buNone/>
            </a:pPr>
            <a:endParaRPr lang="en-US" dirty="0" smtClean="0"/>
          </a:p>
          <a:p>
            <a:pPr>
              <a:buFont typeface="Monotype Sorts" charset="0"/>
              <a:buNone/>
            </a:pPr>
            <a:r>
              <a:rPr lang="en-US" b="1" u="sng" dirty="0" smtClean="0"/>
              <a:t>Category Extension:</a:t>
            </a:r>
            <a:r>
              <a:rPr lang="en-US" dirty="0" smtClean="0"/>
              <a:t> Parent brand moves into new category.</a:t>
            </a:r>
          </a:p>
          <a:p>
            <a:pPr>
              <a:buFont typeface="Monotype Sorts" charset="0"/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540000" y="1758953"/>
            <a:ext cx="0" cy="41073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3525" y="2764806"/>
            <a:ext cx="553998" cy="199413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/>
              <a:t>Line </a:t>
            </a:r>
            <a:r>
              <a:rPr lang="en-US" sz="2400" b="1" dirty="0" smtClean="0"/>
              <a:t>Extension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826932" y="6023802"/>
            <a:ext cx="278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Category </a:t>
            </a:r>
            <a:r>
              <a:rPr lang="en-US" sz="2400" b="1" dirty="0" smtClean="0"/>
              <a:t>Extension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92400" y="6011333"/>
            <a:ext cx="5029200" cy="741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692400" y="2171171"/>
            <a:ext cx="4792133" cy="3695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35796" y="274787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Bags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56933" y="5534081"/>
            <a:ext cx="22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Basketball Shoes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97446" y="358227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Apparel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9999" y="4253291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95596" y="4299457"/>
            <a:ext cx="169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Baseball </a:t>
            </a:r>
          </a:p>
          <a:p>
            <a:r>
              <a:rPr lang="en-US" dirty="0" smtClean="0"/>
              <a:t>Shoes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86662" y="3634503"/>
            <a:ext cx="1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Football Cleats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2459" y="2356494"/>
            <a:ext cx="1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Sneakers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04109" y="2969477"/>
            <a:ext cx="1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Boxing Shoes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75507" y="4965746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Jerseys</a:t>
            </a:r>
            <a:endParaRPr lang="en-US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4216400" y="3314700"/>
            <a:ext cx="8610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Positioning</a:t>
            </a: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Competition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7199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95" y="223839"/>
            <a:ext cx="1122079" cy="1059972"/>
          </a:xfrm>
          <a:prstGeom prst="rect">
            <a:avLst/>
          </a:prstGeom>
        </p:spPr>
      </p:pic>
      <p:pic>
        <p:nvPicPr>
          <p:cNvPr id="5" name="Picture 4" descr="Jordan Logo circle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40933" y="664104"/>
            <a:ext cx="1507067" cy="150706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62665" y="15981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0" y="139174"/>
            <a:ext cx="6858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Young and </a:t>
            </a:r>
            <a:r>
              <a:rPr lang="en-US" sz="2400" dirty="0" err="1" smtClean="0">
                <a:solidFill>
                  <a:srgbClr val="FFFFFF"/>
                </a:solidFill>
                <a:latin typeface="LMS I Love This Game"/>
                <a:cs typeface="LMS I Love This Game"/>
              </a:rPr>
              <a:t>Rubikin</a:t>
            </a:r>
            <a:r>
              <a:rPr lang="en-US" sz="24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</a:br>
            <a:r>
              <a:rPr lang="en-US" sz="20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The 4 Pillars of Brand Health</a:t>
            </a:r>
            <a:endParaRPr lang="en-US" sz="2000" dirty="0">
              <a:solidFill>
                <a:srgbClr val="FFFFFF"/>
              </a:solidFill>
              <a:latin typeface="LMS I Love This Game"/>
              <a:cs typeface="LMS I Love This Game"/>
            </a:endParaRP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88674" y="6338889"/>
            <a:ext cx="194463" cy="194462"/>
          </a:xfrm>
        </p:spPr>
        <p:txBody>
          <a:bodyPr/>
          <a:lstStyle/>
          <a:p>
            <a:fld id="{F3DB17A8-AD45-7241-8117-CA10BC596912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6476242" y="2564029"/>
            <a:ext cx="1696207" cy="2662898"/>
            <a:chOff x="4098" y="1321"/>
            <a:chExt cx="1509" cy="2369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459" y="1321"/>
              <a:ext cx="757" cy="2075"/>
            </a:xfrm>
            <a:prstGeom prst="rect">
              <a:avLst/>
            </a:prstGeom>
            <a:solidFill>
              <a:srgbClr val="808080">
                <a:alpha val="50000"/>
              </a:srgbClr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098" y="3402"/>
              <a:ext cx="1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0">
                  <a:solidFill>
                    <a:schemeClr val="accent2"/>
                  </a:solidFill>
                </a:rPr>
                <a:t>Knowledge</a:t>
              </a:r>
            </a:p>
          </p:txBody>
        </p:sp>
      </p:grp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5325178" y="2564029"/>
            <a:ext cx="1301662" cy="2662898"/>
            <a:chOff x="3047" y="1321"/>
            <a:chExt cx="1158" cy="2369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3238" y="1321"/>
              <a:ext cx="757" cy="2075"/>
            </a:xfrm>
            <a:prstGeom prst="rect">
              <a:avLst/>
            </a:prstGeom>
            <a:solidFill>
              <a:srgbClr val="808080">
                <a:alpha val="50000"/>
              </a:srgbClr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3047" y="3402"/>
              <a:ext cx="11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0">
                  <a:solidFill>
                    <a:schemeClr val="accent2"/>
                  </a:solidFill>
                </a:rPr>
                <a:t>Esteem</a:t>
              </a:r>
            </a:p>
          </p:txBody>
        </p:sp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2360146" y="2564028"/>
            <a:ext cx="1835591" cy="2407735"/>
            <a:chOff x="49" y="1321"/>
            <a:chExt cx="1633" cy="2142"/>
          </a:xfrm>
        </p:grpSpPr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47" y="1321"/>
              <a:ext cx="757" cy="2075"/>
            </a:xfrm>
            <a:prstGeom prst="rect">
              <a:avLst/>
            </a:prstGeom>
            <a:solidFill>
              <a:srgbClr val="808080">
                <a:alpha val="50000"/>
              </a:srgbClr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49" y="3177"/>
              <a:ext cx="16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1" hangingPunct="1">
                <a:tabLst>
                  <a:tab pos="1371600" algn="ctr"/>
                  <a:tab pos="2914650" algn="l"/>
                </a:tabLst>
              </a:pPr>
              <a:r>
                <a:rPr lang="ja-JP" altLang="en-US" b="0" dirty="0">
                  <a:solidFill>
                    <a:schemeClr val="accent2"/>
                  </a:solidFill>
                  <a:cs typeface="ＭＳ Ｐゴシック" charset="0"/>
                </a:rPr>
                <a:t>	</a:t>
              </a:r>
              <a:r>
                <a:rPr lang="en-US" b="0" dirty="0">
                  <a:solidFill>
                    <a:schemeClr val="accent2"/>
                  </a:solidFill>
                </a:rPr>
                <a:t>Differentiation</a:t>
              </a:r>
            </a:p>
          </p:txBody>
        </p: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3603164" y="2564029"/>
            <a:ext cx="1952493" cy="2662898"/>
            <a:chOff x="1426" y="1321"/>
            <a:chExt cx="1737" cy="2369"/>
          </a:xfrm>
        </p:grpSpPr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1974" y="1321"/>
              <a:ext cx="757" cy="2075"/>
            </a:xfrm>
            <a:prstGeom prst="rect">
              <a:avLst/>
            </a:prstGeom>
            <a:solidFill>
              <a:srgbClr val="808080">
                <a:alpha val="50000"/>
              </a:srgbClr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1426" y="3402"/>
              <a:ext cx="1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ja-JP" altLang="en-US" b="0">
                  <a:solidFill>
                    <a:schemeClr val="accent2"/>
                  </a:solidFill>
                  <a:cs typeface="ＭＳ Ｐゴシック" charset="0"/>
                </a:rPr>
                <a:t>  </a:t>
              </a:r>
              <a:r>
                <a:rPr lang="en-US" b="0">
                  <a:solidFill>
                    <a:schemeClr val="accent2"/>
                  </a:solidFill>
                </a:rPr>
                <a:t>Relevance</a:t>
              </a:r>
            </a:p>
          </p:txBody>
        </p:sp>
      </p:grpSp>
      <p:sp>
        <p:nvSpPr>
          <p:cNvPr id="34" name="Rectangle 35"/>
          <p:cNvSpPr txBox="1">
            <a:spLocks noChangeArrowheads="1"/>
          </p:cNvSpPr>
          <p:nvPr/>
        </p:nvSpPr>
        <p:spPr>
          <a:xfrm>
            <a:off x="2149401" y="5399078"/>
            <a:ext cx="6351554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Healthy brands have greater Differentiation </a:t>
            </a:r>
          </a:p>
          <a:p>
            <a:r>
              <a:rPr lang="en-US" sz="2400" dirty="0" smtClean="0"/>
              <a:t>than Relevance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919928" y="2709336"/>
            <a:ext cx="850914" cy="2187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19149" y="3793069"/>
            <a:ext cx="850914" cy="1110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35303" y="2722830"/>
            <a:ext cx="850914" cy="2187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85323" y="3302003"/>
            <a:ext cx="850914" cy="1614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Positioning</a:t>
            </a: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Competition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0074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3143" y="121714"/>
            <a:ext cx="8040257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5428" y="1489982"/>
            <a:ext cx="6186715" cy="4170589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1.  B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RAND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 F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OOTPRINT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</a:b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2.  P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RODUCT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 P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OSITIONING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/>
            </a:r>
            <a:b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</a:b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3.  C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OMPETITIVE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 L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ANDSCAPE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 </a:t>
            </a:r>
            <a:endParaRPr lang="en-US" sz="3200" dirty="0">
              <a:solidFill>
                <a:srgbClr val="FFC2C2"/>
              </a:solidFill>
              <a:latin typeface="LMS I Love This Game"/>
              <a:cs typeface="LMS I Love This Gam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0" y="362858"/>
            <a:ext cx="743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Brand Management: Air Jordan</a:t>
            </a:r>
            <a:endParaRPr lang="en-US" sz="3600" b="1" dirty="0">
              <a:solidFill>
                <a:srgbClr val="FFFFFF"/>
              </a:solidFill>
              <a:latin typeface="Copperplate"/>
              <a:cs typeface="Copperplate"/>
            </a:endParaRPr>
          </a:p>
        </p:txBody>
      </p:sp>
    </p:spTree>
    <p:extLst>
      <p:ext uri="{BB962C8B-B14F-4D97-AF65-F5344CB8AC3E}">
        <p14:creationId xmlns:p14="http://schemas.microsoft.com/office/powerpoint/2010/main" val="5920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5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2-20 at 11.54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28" y="1433498"/>
            <a:ext cx="4405185" cy="4821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5454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7" y="135467"/>
            <a:ext cx="1269405" cy="11991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Capsule/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Elements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Positioning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latin typeface="LMS I Love This Game" pitchFamily="2" charset="0"/>
              </a:rPr>
              <a:t>Current Market	</a:t>
            </a:r>
            <a:endParaRPr lang="en-US" sz="2800" dirty="0">
              <a:solidFill>
                <a:schemeClr val="bg1"/>
              </a:solidFill>
              <a:latin typeface="LMS I Love This Game" pitchFamily="2" charset="0"/>
            </a:endParaRPr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5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38568" y="1514482"/>
            <a:ext cx="27363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3 out of 4 for basketball shoes sold are Air </a:t>
            </a:r>
            <a:r>
              <a:rPr lang="en-US" b="1" dirty="0" err="1" smtClean="0"/>
              <a:t>Jordans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algn="ctr"/>
            <a:r>
              <a:rPr lang="en-US" b="1" dirty="0" smtClean="0"/>
              <a:t>“The Jordan brand  has established itself as the premium ‘designer’ brand in athletic footwear”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23569" y="6533845"/>
            <a:ext cx="4699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http://bit.ly/g3jjeH : </a:t>
            </a:r>
            <a:r>
              <a:rPr lang="en-US" sz="1000" dirty="0" err="1" smtClean="0"/>
              <a:t>SportsOneSource</a:t>
            </a:r>
            <a:endParaRPr lang="en-US" sz="1000" dirty="0"/>
          </a:p>
        </p:txBody>
      </p:sp>
      <p:pic>
        <p:nvPicPr>
          <p:cNvPr id="1026" name="Picture 2" descr="C:\Users\IVANZH~1\AppData\Local\Temp\photo-4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7239091" y="4183991"/>
            <a:ext cx="1994327" cy="1495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C:\Users\IVANZH~1\AppData\Local\Temp\photo-5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653861" y="4183991"/>
            <a:ext cx="1994327" cy="1495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48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5454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7" y="135467"/>
            <a:ext cx="1269405" cy="11991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Capsule/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Elements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Positioning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latin typeface="LMS I Love This Game" pitchFamily="2" charset="0"/>
              </a:rPr>
              <a:t>COMPETITION</a:t>
            </a:r>
            <a:endParaRPr lang="en-US" sz="2800" dirty="0">
              <a:solidFill>
                <a:schemeClr val="bg1"/>
              </a:solidFill>
              <a:latin typeface="LMS I Love This Game" pitchFamily="2" charset="0"/>
            </a:endParaRPr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828800" y="1467962"/>
            <a:ext cx="4678961" cy="287005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Brands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Players</a:t>
            </a:r>
          </a:p>
          <a:p>
            <a:pPr lvl="1"/>
            <a:endParaRPr lang="en-US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9587" y="2130226"/>
            <a:ext cx="597246" cy="597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9065" y="2163216"/>
            <a:ext cx="463880" cy="463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394" y="2060780"/>
            <a:ext cx="563743" cy="563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5580" y="1934270"/>
            <a:ext cx="713215" cy="713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3330" y="2131271"/>
            <a:ext cx="862284" cy="48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43646" y="3019044"/>
            <a:ext cx="1128354" cy="417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7342" y="4470257"/>
            <a:ext cx="1234068" cy="1217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9410" y="4338018"/>
            <a:ext cx="971877" cy="1355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077" y="4338018"/>
            <a:ext cx="1126347" cy="131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3252" y="3072058"/>
            <a:ext cx="1466225" cy="301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881" y="4226497"/>
            <a:ext cx="1042384" cy="1391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595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95" y="223839"/>
            <a:ext cx="1122079" cy="105997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LMS I Love This Game" pitchFamily="2" charset="0"/>
              </a:rPr>
              <a:t>A Few Members of the Jordan Team </a:t>
            </a:r>
            <a:endParaRPr lang="en-US" sz="2800" b="1" dirty="0">
              <a:latin typeface="LMS I Love This Game" pitchFamily="2" charset="0"/>
            </a:endParaRPr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2060812" y="1524000"/>
            <a:ext cx="6110412" cy="4487333"/>
            <a:chOff x="3047011" y="1447800"/>
            <a:chExt cx="4191989" cy="4191000"/>
          </a:xfrm>
        </p:grpSpPr>
        <p:pic>
          <p:nvPicPr>
            <p:cNvPr id="11" name="Picture 10"/>
            <p:cNvPicPr/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011" y="1447800"/>
              <a:ext cx="4191989" cy="2517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934643"/>
              <a:ext cx="4191000" cy="1704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ounded Rectangle 12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Capsule/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Elements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Positioning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8301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95" y="223839"/>
            <a:ext cx="1122079" cy="1059972"/>
          </a:xfrm>
          <a:prstGeom prst="rect">
            <a:avLst/>
          </a:prstGeom>
        </p:spPr>
      </p:pic>
      <p:pic>
        <p:nvPicPr>
          <p:cNvPr id="5" name="Picture 4" descr="Jordan Logo circle 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40933" y="664104"/>
            <a:ext cx="1507067" cy="150706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35400" y="121714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5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34" name="Line 2"/>
          <p:cNvSpPr>
            <a:spLocks noChangeShapeType="1"/>
          </p:cNvSpPr>
          <p:nvPr/>
        </p:nvSpPr>
        <p:spPr bwMode="auto">
          <a:xfrm flipH="1">
            <a:off x="5147719" y="1417638"/>
            <a:ext cx="0" cy="4983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" name="Line 3"/>
          <p:cNvSpPr>
            <a:spLocks noChangeShapeType="1"/>
          </p:cNvSpPr>
          <p:nvPr/>
        </p:nvSpPr>
        <p:spPr bwMode="auto">
          <a:xfrm>
            <a:off x="1828800" y="3826921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029200" y="6385466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Indifferent, No Emotional Bond</a:t>
            </a:r>
            <a:endParaRPr lang="en-US" sz="1800" dirty="0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5257800" y="126524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Deep Emotional Bond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828800" y="3862917"/>
            <a:ext cx="320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Bare Bones Functionality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6989236" y="2338387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Exceeds Expectations</a:t>
            </a:r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6030382" y="40862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6866467" y="46355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rot="16200000">
            <a:off x="4997700" y="30035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9" name="Group 18"/>
          <p:cNvGrpSpPr>
            <a:grpSpLocks/>
          </p:cNvGrpSpPr>
          <p:nvPr/>
        </p:nvGrpSpPr>
        <p:grpSpPr bwMode="auto">
          <a:xfrm>
            <a:off x="-1840070" y="3572296"/>
            <a:ext cx="929" cy="817878"/>
            <a:chOff x="3055" y="768"/>
            <a:chExt cx="929" cy="540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3055" y="1104"/>
              <a:ext cx="929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FEELINGS</a:t>
              </a:r>
              <a:endParaRPr lang="en-US" sz="1600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rot="16200000">
              <a:off x="3336" y="9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4" name="Line 23"/>
          <p:cNvSpPr>
            <a:spLocks noChangeShapeType="1"/>
          </p:cNvSpPr>
          <p:nvPr/>
        </p:nvSpPr>
        <p:spPr bwMode="auto">
          <a:xfrm flipV="1">
            <a:off x="7290694" y="2152650"/>
            <a:ext cx="381000" cy="228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 flipV="1">
            <a:off x="8433694" y="1466850"/>
            <a:ext cx="381000" cy="228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flipV="1">
            <a:off x="9656236" y="1171575"/>
            <a:ext cx="2827867" cy="1847849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6429" y="1695450"/>
            <a:ext cx="2894706" cy="2367489"/>
          </a:xfrm>
          <a:prstGeom prst="rect">
            <a:avLst/>
          </a:prstGeom>
        </p:spPr>
      </p:pic>
      <p:pic>
        <p:nvPicPr>
          <p:cNvPr id="33" name="Picture 32" descr="red logo 2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0567" y="1370356"/>
            <a:ext cx="767633" cy="725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6920" y="3236385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IMAGERY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08377" y="3885142"/>
            <a:ext cx="1505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PERFORMANCE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72165" y="4470513"/>
            <a:ext cx="1309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JUDGMENTS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760593" y="2063224"/>
            <a:ext cx="128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RESONANCE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694" y="121714"/>
            <a:ext cx="68580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GROWING THE</a:t>
            </a:r>
            <a:r>
              <a:rPr lang="en-US" sz="24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LMS I Love This Game"/>
                <a:cs typeface="LMS I Love This Game"/>
              </a:rPr>
              <a:t>BRAND</a:t>
            </a:r>
            <a:endParaRPr lang="en-US" sz="3200" dirty="0">
              <a:solidFill>
                <a:srgbClr val="FFFFFF"/>
              </a:solidFill>
              <a:latin typeface="LMS I Love This Game"/>
              <a:cs typeface="LMS I Love This Game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Footprint</a:t>
            </a: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Positioning</a:t>
            </a: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Competition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6286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3143" y="121714"/>
            <a:ext cx="8040257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5428" y="1489982"/>
            <a:ext cx="6186715" cy="4243388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1.  B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RAND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 F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OOTPRINT</a:t>
            </a:r>
            <a:b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</a:b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2.  P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RODUCT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 P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OSITIONING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</a:b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3.  C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OMPETITIVE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 L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ANDSCAPE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 </a:t>
            </a:r>
            <a:endParaRPr lang="en-US" sz="3200" dirty="0">
              <a:solidFill>
                <a:srgbClr val="FF0000"/>
              </a:solidFill>
              <a:latin typeface="LMS I Love This Game"/>
              <a:cs typeface="LMS I Love This Gam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652" y="104182"/>
            <a:ext cx="7438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Air Jordan Brand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Recap </a:t>
            </a:r>
            <a:r>
              <a:rPr lang="en-US" sz="2800" dirty="0">
                <a:solidFill>
                  <a:schemeClr val="bg1"/>
                </a:solidFill>
                <a:latin typeface="LMS I Love This Game"/>
                <a:cs typeface="LMS I Love This Game"/>
              </a:rPr>
              <a:t>of Presentation </a:t>
            </a:r>
            <a: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Points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</p:spTree>
    <p:extLst>
      <p:ext uri="{BB962C8B-B14F-4D97-AF65-F5344CB8AC3E}">
        <p14:creationId xmlns:p14="http://schemas.microsoft.com/office/powerpoint/2010/main" val="151546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ichael-Jordan-2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21720"/>
            <a:ext cx="9143903" cy="6409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73100"/>
            <a:ext cx="544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neither given, utilized, received nor witnessed unauthorized aid on this deliverable and have completed this work honestly and in accordance to the professors’ guidelines”.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hael-Jordan-1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571" y="1251857"/>
            <a:ext cx="446314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QUESTIONS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AND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ANSWERS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3715" y="1469572"/>
            <a:ext cx="1868714" cy="10704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7" y="135467"/>
            <a:ext cx="1269405" cy="119914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LMS I Love This Game" pitchFamily="2" charset="0"/>
              </a:rPr>
              <a:t>History of the Air Jordan</a:t>
            </a:r>
            <a:endParaRPr lang="en-US" sz="2800" b="1" dirty="0">
              <a:latin typeface="LMS I Love This Game" pitchFamily="2" charset="0"/>
            </a:endParaRPr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/>
        </p:nvGraphicFramePr>
        <p:xfrm>
          <a:off x="304797" y="1651000"/>
          <a:ext cx="7866427" cy="491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5595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2-20 at 11.25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7" y="1599119"/>
            <a:ext cx="7510911" cy="4591310"/>
          </a:xfrm>
          <a:prstGeom prst="rect">
            <a:avLst/>
          </a:prstGeom>
        </p:spPr>
      </p:pic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7" y="135467"/>
            <a:ext cx="1269405" cy="119914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LMS I Love This Game" pitchFamily="2" charset="0"/>
              </a:rPr>
              <a:t>Stock Price History (87 – 10)</a:t>
            </a:r>
            <a:endParaRPr lang="en-US" sz="2800" b="1" dirty="0">
              <a:latin typeface="LMS I Love This Game" pitchFamily="2" charset="0"/>
            </a:endParaRPr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5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37933" y="6291057"/>
            <a:ext cx="11817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prstClr val="black"/>
                </a:solidFill>
              </a:rPr>
              <a:t>Source: yahoo.com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95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3143" y="121714"/>
            <a:ext cx="8040257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5428" y="1489982"/>
            <a:ext cx="6186715" cy="4243388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1.  B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RAND</a:t>
            </a:r>
            <a:r>
              <a:rPr lang="en-US" sz="32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 F</a:t>
            </a:r>
            <a: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  <a:t>OOTPRINT</a:t>
            </a:r>
            <a:br>
              <a:rPr lang="en-US" sz="2800" dirty="0" smtClean="0">
                <a:solidFill>
                  <a:srgbClr val="FF0000"/>
                </a:solidFill>
                <a:latin typeface="LMS I Love This Game"/>
                <a:cs typeface="LMS I Love This Game"/>
              </a:rPr>
            </a:b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2.  P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RODUCT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 P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OSITIONING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/>
            </a:r>
            <a:b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</a:b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3.  C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OMPETITIVE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 L</a:t>
            </a:r>
            <a:r>
              <a:rPr lang="en-US" sz="28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ANDSCAPE</a:t>
            </a:r>
            <a:r>
              <a:rPr lang="en-US" sz="3200" dirty="0" smtClean="0">
                <a:solidFill>
                  <a:srgbClr val="FFC2C2"/>
                </a:solidFill>
                <a:latin typeface="LMS I Love This Game"/>
                <a:cs typeface="LMS I Love This Game"/>
              </a:rPr>
              <a:t> </a:t>
            </a:r>
            <a:endParaRPr lang="en-US" sz="3200" dirty="0">
              <a:solidFill>
                <a:srgbClr val="FFC2C2"/>
              </a:solidFill>
              <a:latin typeface="LMS I Love This Game"/>
              <a:cs typeface="LMS I Love This Gam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964" y="127698"/>
            <a:ext cx="74385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Air Jordan Brand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MS I Love This Game"/>
                <a:cs typeface="LMS I Love This Game"/>
              </a:rPr>
              <a:t>Overview of Presentation </a:t>
            </a:r>
            <a: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Points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</p:spTree>
    <p:extLst>
      <p:ext uri="{BB962C8B-B14F-4D97-AF65-F5344CB8AC3E}">
        <p14:creationId xmlns:p14="http://schemas.microsoft.com/office/powerpoint/2010/main" val="176919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id Jord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Grid Jord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jw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5" y="962564"/>
            <a:ext cx="1202528" cy="455074"/>
          </a:xfrm>
          <a:prstGeom prst="rect">
            <a:avLst/>
          </a:prstGeom>
        </p:spPr>
      </p:pic>
      <p:pic>
        <p:nvPicPr>
          <p:cNvPr id="7" name="Picture 6" descr="red logo 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156" y="973752"/>
            <a:ext cx="770945" cy="770945"/>
          </a:xfrm>
          <a:prstGeom prst="rect">
            <a:avLst/>
          </a:prstGeom>
        </p:spPr>
      </p:pic>
      <p:pic>
        <p:nvPicPr>
          <p:cNvPr id="8" name="Picture 7" descr="Michael_Jordan(3)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9961" y="933594"/>
            <a:ext cx="648775" cy="814495"/>
          </a:xfrm>
          <a:prstGeom prst="rect">
            <a:avLst/>
          </a:prstGeom>
        </p:spPr>
      </p:pic>
      <p:pic>
        <p:nvPicPr>
          <p:cNvPr id="9" name="Picture 8" descr="red logo 2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8994" y="909218"/>
            <a:ext cx="715427" cy="675828"/>
          </a:xfrm>
          <a:prstGeom prst="rect">
            <a:avLst/>
          </a:prstGeom>
        </p:spPr>
      </p:pic>
      <p:pic>
        <p:nvPicPr>
          <p:cNvPr id="10" name="Picture 9" descr="red logo 2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6779" y="897026"/>
            <a:ext cx="715427" cy="675828"/>
          </a:xfrm>
          <a:prstGeom prst="rect">
            <a:avLst/>
          </a:prstGeom>
        </p:spPr>
      </p:pic>
      <p:pic>
        <p:nvPicPr>
          <p:cNvPr id="11" name="Picture 10" descr="red logo 2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969" y="913959"/>
            <a:ext cx="715427" cy="675828"/>
          </a:xfrm>
          <a:prstGeom prst="rect">
            <a:avLst/>
          </a:prstGeom>
        </p:spPr>
      </p:pic>
      <p:pic>
        <p:nvPicPr>
          <p:cNvPr id="12" name="Picture 11" descr="red logo 2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596" y="930892"/>
            <a:ext cx="715427" cy="675828"/>
          </a:xfrm>
          <a:prstGeom prst="rect">
            <a:avLst/>
          </a:prstGeom>
        </p:spPr>
      </p:pic>
      <p:pic>
        <p:nvPicPr>
          <p:cNvPr id="13" name="Picture 12" descr="Michael_Jordan white jumpman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2400" y="969118"/>
            <a:ext cx="740871" cy="740871"/>
          </a:xfrm>
          <a:prstGeom prst="rect">
            <a:avLst/>
          </a:prstGeom>
        </p:spPr>
      </p:pic>
      <p:pic>
        <p:nvPicPr>
          <p:cNvPr id="14" name="Picture 13" descr="Jordan_Air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9652" y="1028503"/>
            <a:ext cx="919034" cy="544351"/>
          </a:xfrm>
          <a:prstGeom prst="rect">
            <a:avLst/>
          </a:prstGeom>
        </p:spPr>
      </p:pic>
      <p:pic>
        <p:nvPicPr>
          <p:cNvPr id="15" name="Picture 14" descr="Picture 7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7865" y="2121974"/>
            <a:ext cx="826144" cy="654102"/>
          </a:xfrm>
          <a:prstGeom prst="rect">
            <a:avLst/>
          </a:prstGeom>
        </p:spPr>
      </p:pic>
      <p:pic>
        <p:nvPicPr>
          <p:cNvPr id="16" name="Picture 15" descr="Picture 8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9328" y="2135435"/>
            <a:ext cx="827221" cy="639673"/>
          </a:xfrm>
          <a:prstGeom prst="rect">
            <a:avLst/>
          </a:prstGeom>
        </p:spPr>
      </p:pic>
      <p:pic>
        <p:nvPicPr>
          <p:cNvPr id="17" name="Picture 16" descr="Picture 1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1669" y="1798086"/>
            <a:ext cx="822828" cy="611762"/>
          </a:xfrm>
          <a:prstGeom prst="rect">
            <a:avLst/>
          </a:prstGeom>
        </p:spPr>
      </p:pic>
      <p:pic>
        <p:nvPicPr>
          <p:cNvPr id="18" name="Picture 17" descr="Picture 2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1" y="2095530"/>
            <a:ext cx="1102476" cy="738820"/>
          </a:xfrm>
          <a:prstGeom prst="rect">
            <a:avLst/>
          </a:prstGeom>
        </p:spPr>
      </p:pic>
      <p:pic>
        <p:nvPicPr>
          <p:cNvPr id="19" name="Picture 18" descr="Picture 13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225" y="2038597"/>
            <a:ext cx="1087069" cy="821440"/>
          </a:xfrm>
          <a:prstGeom prst="rect">
            <a:avLst/>
          </a:prstGeom>
        </p:spPr>
      </p:pic>
      <p:pic>
        <p:nvPicPr>
          <p:cNvPr id="20" name="Picture 19" descr="Picture 15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9126" y="2138817"/>
            <a:ext cx="914246" cy="662973"/>
          </a:xfrm>
          <a:prstGeom prst="rect">
            <a:avLst/>
          </a:prstGeom>
        </p:spPr>
      </p:pic>
      <p:pic>
        <p:nvPicPr>
          <p:cNvPr id="21" name="Picture 20" descr="Picture 14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792" y="2167228"/>
            <a:ext cx="851059" cy="606917"/>
          </a:xfrm>
          <a:prstGeom prst="rect">
            <a:avLst/>
          </a:prstGeom>
        </p:spPr>
      </p:pic>
      <p:pic>
        <p:nvPicPr>
          <p:cNvPr id="22" name="Picture 21" descr="air-jordan-xx3-white-blue-2008.jp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3333" y="1719297"/>
            <a:ext cx="924310" cy="77512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111536" y="1970210"/>
            <a:ext cx="740670" cy="5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TIMELINE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4" descr="Grid Jord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4" y="0"/>
            <a:ext cx="9144000" cy="6858000"/>
          </a:xfrm>
          <a:prstGeom prst="rect">
            <a:avLst/>
          </a:prstGeom>
        </p:spPr>
      </p:pic>
      <p:sp>
        <p:nvSpPr>
          <p:cNvPr id="26" name="Curved Up Arrow 25"/>
          <p:cNvSpPr/>
          <p:nvPr/>
        </p:nvSpPr>
        <p:spPr>
          <a:xfrm>
            <a:off x="-6908803" y="3287023"/>
            <a:ext cx="16340669" cy="3420533"/>
          </a:xfrm>
          <a:prstGeom prst="curvedUpArrow">
            <a:avLst>
              <a:gd name="adj1" fmla="val 28898"/>
              <a:gd name="adj2" fmla="val 50000"/>
              <a:gd name="adj3" fmla="val 25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447799" y="355596"/>
            <a:ext cx="0" cy="5367871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000000">
                    <a:alpha val="0"/>
                  </a:srgbClr>
                </a:gs>
              </a:gsLst>
              <a:lin ang="16200000" scaled="0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92587" y="355599"/>
            <a:ext cx="13338" cy="5367868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000000">
                    <a:alpha val="0"/>
                  </a:srgbClr>
                </a:gs>
              </a:gsLst>
              <a:lin ang="16200000" scaled="0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8061" y="372535"/>
            <a:ext cx="0" cy="5079998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000000">
                    <a:alpha val="0"/>
                  </a:srgbClr>
                </a:gs>
              </a:gsLst>
              <a:lin ang="16200000" scaled="0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85533" y="355605"/>
            <a:ext cx="0" cy="5520262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000000">
                    <a:alpha val="0"/>
                  </a:srgbClr>
                </a:gs>
              </a:gsLst>
              <a:lin ang="16200000" scaled="0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83005" y="366191"/>
            <a:ext cx="0" cy="5357276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chemeClr val="tx1">
                    <a:alpha val="0"/>
                  </a:schemeClr>
                </a:gs>
              </a:gsLst>
              <a:lin ang="16200000" scaled="0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29678" y="349260"/>
            <a:ext cx="0" cy="5103273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000000">
                    <a:alpha val="0"/>
                  </a:srgbClr>
                </a:gs>
              </a:gsLst>
              <a:lin ang="16200000" scaled="0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42485" y="351380"/>
            <a:ext cx="0" cy="4610087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000000">
                    <a:alpha val="0"/>
                  </a:srgbClr>
                </a:gs>
              </a:gsLst>
              <a:lin ang="16200000" scaled="0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009499" y="427038"/>
            <a:ext cx="1" cy="3358706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000000">
                    <a:alpha val="0"/>
                  </a:srgbClr>
                </a:gs>
              </a:gsLst>
              <a:lin ang="16200000" scaled="0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197" y="427038"/>
            <a:ext cx="9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1985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5732" y="452453"/>
            <a:ext cx="9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2008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8660" y="427038"/>
            <a:ext cx="9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1987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92391" y="427038"/>
            <a:ext cx="9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87-92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23735" y="427038"/>
            <a:ext cx="10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92-96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21192" y="427038"/>
            <a:ext cx="111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97-98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1728" y="427038"/>
            <a:ext cx="9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99-00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82263" y="427038"/>
            <a:ext cx="9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2001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96664" y="427038"/>
            <a:ext cx="9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2005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5" name="Picture 44" descr="ajw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05" y="1114964"/>
            <a:ext cx="1202528" cy="455074"/>
          </a:xfrm>
          <a:prstGeom prst="rect">
            <a:avLst/>
          </a:prstGeom>
        </p:spPr>
      </p:pic>
      <p:pic>
        <p:nvPicPr>
          <p:cNvPr id="46" name="Picture 45" descr="red logo 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6556" y="1126152"/>
            <a:ext cx="770945" cy="770945"/>
          </a:xfrm>
          <a:prstGeom prst="rect">
            <a:avLst/>
          </a:prstGeom>
        </p:spPr>
      </p:pic>
      <p:pic>
        <p:nvPicPr>
          <p:cNvPr id="47" name="Picture 46" descr="Michael_Jordan(3)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2361" y="1085994"/>
            <a:ext cx="648775" cy="81449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24228" y="3712694"/>
            <a:ext cx="239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“Will you be the one?”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400" y="4244632"/>
            <a:ext cx="148190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FFFFFF"/>
                </a:solidFill>
              </a:rPr>
              <a:t>“Who Says</a:t>
            </a:r>
          </a:p>
          <a:p>
            <a:r>
              <a:rPr lang="en-US" sz="1700" dirty="0" smtClean="0">
                <a:solidFill>
                  <a:srgbClr val="FFFFFF"/>
                </a:solidFill>
              </a:rPr>
              <a:t> Man is Not </a:t>
            </a:r>
          </a:p>
          <a:p>
            <a:r>
              <a:rPr lang="en-US" sz="1700" dirty="0" smtClean="0">
                <a:solidFill>
                  <a:srgbClr val="FFFFFF"/>
                </a:solidFill>
              </a:rPr>
              <a:t>Meant to Fly”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25220" y="4152630"/>
            <a:ext cx="336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“ Much Respect to the Believers”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6136" y="2805524"/>
            <a:ext cx="225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“Become Legendary”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2266" y="3158302"/>
            <a:ext cx="247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“Let Your Game Speak”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4" name="Picture 53" descr="red logo 2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94" y="1061618"/>
            <a:ext cx="715427" cy="675828"/>
          </a:xfrm>
          <a:prstGeom prst="rect">
            <a:avLst/>
          </a:prstGeom>
        </p:spPr>
      </p:pic>
      <p:pic>
        <p:nvPicPr>
          <p:cNvPr id="55" name="Picture 54" descr="red logo 2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9179" y="1049426"/>
            <a:ext cx="715427" cy="675828"/>
          </a:xfrm>
          <a:prstGeom prst="rect">
            <a:avLst/>
          </a:prstGeom>
        </p:spPr>
      </p:pic>
      <p:pic>
        <p:nvPicPr>
          <p:cNvPr id="56" name="Picture 55" descr="red logo 2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3369" y="1066359"/>
            <a:ext cx="715427" cy="675828"/>
          </a:xfrm>
          <a:prstGeom prst="rect">
            <a:avLst/>
          </a:prstGeom>
        </p:spPr>
      </p:pic>
      <p:pic>
        <p:nvPicPr>
          <p:cNvPr id="57" name="Picture 56" descr="red logo 2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7996" y="1083292"/>
            <a:ext cx="715427" cy="67582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458076" y="4737212"/>
            <a:ext cx="284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“It’s all in the Imagination”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0" name="Picture 59" descr="Michael_Jordan white jumpman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4800" y="1121518"/>
            <a:ext cx="740871" cy="740871"/>
          </a:xfrm>
          <a:prstGeom prst="rect">
            <a:avLst/>
          </a:prstGeom>
        </p:spPr>
      </p:pic>
      <p:pic>
        <p:nvPicPr>
          <p:cNvPr id="61" name="Picture 60" descr="Jordan_Air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2052" y="1180903"/>
            <a:ext cx="919034" cy="544351"/>
          </a:xfrm>
          <a:prstGeom prst="rect">
            <a:avLst/>
          </a:prstGeom>
        </p:spPr>
      </p:pic>
      <p:pic>
        <p:nvPicPr>
          <p:cNvPr id="62" name="Picture 61" descr="Picture 7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265" y="2326668"/>
            <a:ext cx="826144" cy="654102"/>
          </a:xfrm>
          <a:prstGeom prst="rect">
            <a:avLst/>
          </a:prstGeom>
        </p:spPr>
      </p:pic>
      <p:pic>
        <p:nvPicPr>
          <p:cNvPr id="63" name="Picture 62" descr="Picture 8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1728" y="2287835"/>
            <a:ext cx="827221" cy="639673"/>
          </a:xfrm>
          <a:prstGeom prst="rect">
            <a:avLst/>
          </a:prstGeom>
        </p:spPr>
      </p:pic>
      <p:pic>
        <p:nvPicPr>
          <p:cNvPr id="66" name="Picture 65" descr="Picture 1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4069" y="1950486"/>
            <a:ext cx="822828" cy="611762"/>
          </a:xfrm>
          <a:prstGeom prst="rect">
            <a:avLst/>
          </a:prstGeom>
        </p:spPr>
      </p:pic>
      <p:pic>
        <p:nvPicPr>
          <p:cNvPr id="70" name="Picture 69" descr="Picture 2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281" y="2247930"/>
            <a:ext cx="1102476" cy="738820"/>
          </a:xfrm>
          <a:prstGeom prst="rect">
            <a:avLst/>
          </a:prstGeom>
        </p:spPr>
      </p:pic>
      <p:pic>
        <p:nvPicPr>
          <p:cNvPr id="71" name="Picture 70" descr="Picture 13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625" y="2190997"/>
            <a:ext cx="1087069" cy="821440"/>
          </a:xfrm>
          <a:prstGeom prst="rect">
            <a:avLst/>
          </a:prstGeom>
        </p:spPr>
      </p:pic>
      <p:pic>
        <p:nvPicPr>
          <p:cNvPr id="72" name="Picture 71" descr="Picture 15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526" y="2291217"/>
            <a:ext cx="914246" cy="662973"/>
          </a:xfrm>
          <a:prstGeom prst="rect">
            <a:avLst/>
          </a:prstGeom>
        </p:spPr>
      </p:pic>
      <p:pic>
        <p:nvPicPr>
          <p:cNvPr id="73" name="Picture 72" descr="Picture 14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1664" y="-910269"/>
            <a:ext cx="118120" cy="84235"/>
          </a:xfrm>
          <a:prstGeom prst="rect">
            <a:avLst/>
          </a:prstGeom>
        </p:spPr>
      </p:pic>
      <p:pic>
        <p:nvPicPr>
          <p:cNvPr id="74" name="Picture 73" descr="Picture 14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1192" y="2319628"/>
            <a:ext cx="851059" cy="606917"/>
          </a:xfrm>
          <a:prstGeom prst="rect">
            <a:avLst/>
          </a:prstGeom>
        </p:spPr>
      </p:pic>
      <p:pic>
        <p:nvPicPr>
          <p:cNvPr id="75" name="Picture 74" descr="air-jordan-xx3-white-blue-2008.jp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5733" y="1871697"/>
            <a:ext cx="924310" cy="775123"/>
          </a:xfrm>
          <a:prstGeom prst="rect">
            <a:avLst/>
          </a:prstGeom>
        </p:spPr>
      </p:pic>
      <p:pic>
        <p:nvPicPr>
          <p:cNvPr id="77" name="Picture 23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263936" y="2122610"/>
            <a:ext cx="740670" cy="5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7" y="135467"/>
            <a:ext cx="1269405" cy="119914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28800" y="17304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LMS I Love This Game" pitchFamily="2" charset="0"/>
              </a:rPr>
              <a:t>Brand Footprint</a:t>
            </a:r>
            <a:endParaRPr lang="en-US" sz="2800" b="1" dirty="0">
              <a:latin typeface="LMS I Love This Game" pitchFamily="2" charset="0"/>
            </a:endParaRPr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29409112"/>
              </p:ext>
            </p:extLst>
          </p:nvPr>
        </p:nvGraphicFramePr>
        <p:xfrm>
          <a:off x="2075224" y="1651000"/>
          <a:ext cx="6096000" cy="491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69333" y="1417638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Footprint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Positioning</a:t>
            </a: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Competition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320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logo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95" y="223839"/>
            <a:ext cx="1122079" cy="1059972"/>
          </a:xfrm>
          <a:prstGeom prst="rect">
            <a:avLst/>
          </a:prstGeom>
        </p:spPr>
      </p:pic>
      <p:pic>
        <p:nvPicPr>
          <p:cNvPr id="5" name="Picture 4" descr="Jordan Logo circle 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40933" y="664104"/>
            <a:ext cx="1507067" cy="150706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62665" y="159810"/>
            <a:ext cx="6858000" cy="1143000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randAid Logo Stacked.png"/>
          <p:cNvPicPr>
            <a:picLocks noChangeAspect="1"/>
          </p:cNvPicPr>
          <p:nvPr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1224" y="6011333"/>
            <a:ext cx="939134" cy="762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0" y="325437"/>
            <a:ext cx="68580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Drivers </a:t>
            </a:r>
            <a:r>
              <a:rPr lang="en-US" sz="2800" dirty="0">
                <a:solidFill>
                  <a:schemeClr val="bg1"/>
                </a:solidFill>
                <a:latin typeface="LMS I Love This Game"/>
                <a:cs typeface="LMS I Love This Game"/>
              </a:rPr>
              <a:t>of </a:t>
            </a:r>
            <a: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Brand Health</a:t>
            </a:r>
            <a:r>
              <a:rPr lang="en-US" sz="2800" dirty="0">
                <a:solidFill>
                  <a:schemeClr val="bg1"/>
                </a:solidFill>
                <a:latin typeface="LMS I Love This Game"/>
                <a:cs typeface="LMS I Love This Game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LMS I Love This Game"/>
                <a:cs typeface="LMS I Love This Game"/>
              </a:rPr>
              <a:t>and Value</a:t>
            </a:r>
            <a:r>
              <a:rPr lang="en-US" sz="2800" dirty="0">
                <a:solidFill>
                  <a:schemeClr val="bg1"/>
                </a:solidFill>
                <a:latin typeface="LMS I Love This Game"/>
                <a:cs typeface="LMS I Love This Game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LMS I Love This Game"/>
                <a:cs typeface="LMS I Love This Game"/>
              </a:rPr>
            </a:br>
            <a:endParaRPr lang="en-US" sz="2800" dirty="0">
              <a:solidFill>
                <a:schemeClr val="bg1"/>
              </a:solidFill>
              <a:latin typeface="LMS I Love This Game"/>
              <a:cs typeface="LMS I Love This Game"/>
            </a:endParaRP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88674" y="6338889"/>
            <a:ext cx="194463" cy="194462"/>
          </a:xfrm>
        </p:spPr>
        <p:txBody>
          <a:bodyPr/>
          <a:lstStyle/>
          <a:p>
            <a:fld id="{F3DB17A8-AD45-7241-8117-CA10BC596912}" type="slidenum">
              <a:rPr lang="en-US"/>
              <a:pPr/>
              <a:t>9</a:t>
            </a:fld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4433887" y="1976961"/>
            <a:ext cx="2546350" cy="434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 smtClean="0">
                <a:solidFill>
                  <a:srgbClr val="FF0000"/>
                </a:solidFill>
              </a:rPr>
              <a:t>Different</a:t>
            </a:r>
            <a:r>
              <a:rPr lang="en-US" sz="1800" b="0" dirty="0">
                <a:solidFill>
                  <a:srgbClr val="FF0000"/>
                </a:solidFill>
              </a:rPr>
              <a:t>	</a:t>
            </a:r>
            <a:endParaRPr lang="en-US" sz="1800" b="0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 smtClean="0">
                <a:solidFill>
                  <a:srgbClr val="FF0000"/>
                </a:solidFill>
              </a:rPr>
              <a:t>Stylish</a:t>
            </a:r>
            <a:r>
              <a:rPr lang="en-US" sz="1800" b="0" dirty="0">
                <a:solidFill>
                  <a:srgbClr val="FF0000"/>
                </a:solidFill>
              </a:rPr>
              <a:t>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chemeClr val="tx1"/>
                </a:solidFill>
              </a:rPr>
              <a:t>Straightforward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chemeClr val="tx1"/>
                </a:solidFill>
              </a:rPr>
              <a:t>Up to Date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chemeClr val="tx1"/>
                </a:solidFill>
              </a:rPr>
              <a:t>Traditional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/>
              <a:t>Helpful</a:t>
            </a:r>
            <a:r>
              <a:rPr lang="en-US" sz="1800" b="0" dirty="0">
                <a:solidFill>
                  <a:srgbClr val="FF0000"/>
                </a:solidFill>
              </a:rPr>
              <a:t>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rgbClr val="FF0000"/>
                </a:solidFill>
              </a:rPr>
              <a:t>Progressive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rgbClr val="FF0000"/>
                </a:solidFill>
              </a:rPr>
              <a:t>Best Brand 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chemeClr val="tx1"/>
                </a:solidFill>
              </a:rPr>
              <a:t>Down to Earth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rgbClr val="FF0000"/>
                </a:solidFill>
              </a:rPr>
              <a:t>Daring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/>
              <a:t>Intelligent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rgbClr val="FF0000"/>
                </a:solidFill>
              </a:rPr>
              <a:t>Upper Class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rgbClr val="FF0000"/>
                </a:solidFill>
              </a:rPr>
              <a:t>Eco-friendly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chemeClr val="tx1"/>
                </a:solidFill>
              </a:rPr>
              <a:t>Simple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rgbClr val="FF0000"/>
                </a:solidFill>
              </a:rPr>
              <a:t>Trendy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17"/>
            </a:pPr>
            <a:r>
              <a:rPr lang="en-US" sz="1800" b="0" dirty="0">
                <a:solidFill>
                  <a:srgbClr val="FF0000"/>
                </a:solidFill>
              </a:rPr>
              <a:t>Glamorous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618280" y="1976961"/>
            <a:ext cx="2822575" cy="434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Healthy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Charming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Visionary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chemeClr val="tx1"/>
                </a:solidFill>
              </a:rPr>
              <a:t>Kind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chemeClr val="tx1"/>
                </a:solidFill>
              </a:rPr>
              <a:t>Energetic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Leader</a:t>
            </a:r>
            <a:r>
              <a:rPr lang="en-US" sz="1800" b="0" dirty="0">
                <a:solidFill>
                  <a:schemeClr val="tx1"/>
                </a:solidFill>
              </a:rPr>
              <a:t>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chemeClr val="tx1"/>
                </a:solidFill>
              </a:rPr>
              <a:t>Rugged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chemeClr val="tx1"/>
                </a:solidFill>
              </a:rPr>
              <a:t>Carefree	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Community Minded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Gaining in Popularity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High Performance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Worth More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Socially Responsible</a:t>
            </a:r>
            <a:r>
              <a:rPr lang="en-US" sz="1800" b="0" dirty="0">
                <a:solidFill>
                  <a:schemeClr val="tx1"/>
                </a:solidFill>
              </a:rPr>
              <a:t>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chemeClr val="tx1"/>
                </a:solidFill>
              </a:rPr>
              <a:t>Social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chemeClr val="tx1"/>
                </a:solidFill>
              </a:rPr>
              <a:t>Sensuous	</a:t>
            </a:r>
          </a:p>
          <a:p>
            <a:pPr marL="342900" indent="-342900" eaLnBrk="1" hangingPunct="1">
              <a:lnSpc>
                <a:spcPct val="95000"/>
              </a:lnSpc>
              <a:buFont typeface="+mj-lt"/>
              <a:buAutoNum type="arabicPeriod" startAt="33"/>
            </a:pPr>
            <a:r>
              <a:rPr lang="en-US" sz="1800" b="0" dirty="0">
                <a:solidFill>
                  <a:srgbClr val="FF0000"/>
                </a:solidFill>
              </a:rPr>
              <a:t>Independent</a:t>
            </a: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>
          <a:xfrm>
            <a:off x="2082795" y="2045753"/>
            <a:ext cx="2304520" cy="429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/>
              <a:t>Trustworthy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/>
              <a:t>Friendly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Dynamic</a:t>
            </a:r>
            <a:r>
              <a:rPr lang="en-US" sz="1800" dirty="0" smtClean="0"/>
              <a:t>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Unapproachable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Distinctive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High Quality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Authentic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Innovative</a:t>
            </a:r>
            <a:r>
              <a:rPr lang="en-US" sz="1800" dirty="0" smtClean="0"/>
              <a:t>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/>
              <a:t>Good Value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/>
              <a:t>Cares for Customers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Original</a:t>
            </a:r>
            <a:r>
              <a:rPr lang="en-US" sz="1800" dirty="0" smtClean="0"/>
              <a:t>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/>
              <a:t>Arrogant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/>
              <a:t>Fun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/>
              <a:t>Reliable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Prestigious	</a:t>
            </a:r>
          </a:p>
          <a:p>
            <a:pPr>
              <a:lnSpc>
                <a:spcPct val="5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Unique</a:t>
            </a:r>
            <a:r>
              <a:rPr lang="en-US" sz="1800" dirty="0" smtClean="0"/>
              <a:t>	</a:t>
            </a:r>
          </a:p>
          <a:p>
            <a:pPr>
              <a:lnSpc>
                <a:spcPct val="95000"/>
              </a:lnSpc>
            </a:pPr>
            <a:endParaRPr lang="en-US" sz="1800" dirty="0" smtClean="0"/>
          </a:p>
          <a:p>
            <a:pPr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5" name="Rectangle 5"/>
          <p:cNvSpPr txBox="1">
            <a:spLocks noChangeArrowheads="1"/>
          </p:cNvSpPr>
          <p:nvPr/>
        </p:nvSpPr>
        <p:spPr>
          <a:xfrm>
            <a:off x="2472267" y="1283810"/>
            <a:ext cx="5698957" cy="705327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The 48 Image Attributes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930397" y="6251600"/>
            <a:ext cx="662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Total: </a:t>
            </a:r>
            <a:r>
              <a:rPr lang="en-US" b="1" dirty="0" smtClean="0">
                <a:solidFill>
                  <a:srgbClr val="FF0000"/>
                </a:solidFill>
              </a:rPr>
              <a:t>28</a:t>
            </a:r>
            <a:r>
              <a:rPr lang="en-US" b="1" dirty="0" smtClean="0"/>
              <a:t>/48 Fit Jordan Brand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2311" y="1475697"/>
            <a:ext cx="1507067" cy="5152494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Footprint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Positioning</a:t>
            </a: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Competition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4673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894</Words>
  <Application>Microsoft Macintosh PowerPoint</Application>
  <PresentationFormat>On-screen Show (4:3)</PresentationFormat>
  <Paragraphs>503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 BRAND FOOTPRINT 2.  PRODUCT POSITIONING 3.  COMPETITIVE LANDSCAPE </vt:lpstr>
      <vt:lpstr>PowerPoint Presentation</vt:lpstr>
      <vt:lpstr>PowerPoint Presentation</vt:lpstr>
      <vt:lpstr>Drivers of Brand Health and Value </vt:lpstr>
      <vt:lpstr>PYRAMID</vt:lpstr>
      <vt:lpstr>Score Board</vt:lpstr>
      <vt:lpstr>1.  BRAND FOOTPRINT 2.  PRODUCT POSITIONING 3.  COMPETITIVE LANDSCAPE </vt:lpstr>
      <vt:lpstr>Competitive Position (1985)</vt:lpstr>
      <vt:lpstr>COMPETITIVE POSITION  (2010)</vt:lpstr>
      <vt:lpstr>PowerPoint Presentation</vt:lpstr>
      <vt:lpstr>PowerPoint Presentation</vt:lpstr>
      <vt:lpstr>Managing Brand Over Time</vt:lpstr>
      <vt:lpstr>Young and Rubikin The 4 Pillars of Brand Health</vt:lpstr>
      <vt:lpstr>1.  BRAND FOOTPRINT 2.  PRODUCT POSITIONING 3.  COMPETITIVE LANDSCAPE </vt:lpstr>
      <vt:lpstr>PowerPoint Presentation</vt:lpstr>
      <vt:lpstr>PowerPoint Presentation</vt:lpstr>
      <vt:lpstr>PowerPoint Presentation</vt:lpstr>
      <vt:lpstr>GROWING THE BRAND</vt:lpstr>
      <vt:lpstr>1.  BRAND FOOTPRINT 2.  PRODUCT POSITIONING 3.  COMPETITIVE LANDSCAPE </vt:lpstr>
      <vt:lpstr>PowerPoint Presentation</vt:lpstr>
      <vt:lpstr>PowerPoint Presentation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Corne</dc:creator>
  <cp:lastModifiedBy>James Corne</cp:lastModifiedBy>
  <cp:revision>96</cp:revision>
  <dcterms:created xsi:type="dcterms:W3CDTF">2010-11-24T17:44:47Z</dcterms:created>
  <dcterms:modified xsi:type="dcterms:W3CDTF">2013-03-04T04:11:12Z</dcterms:modified>
</cp:coreProperties>
</file>