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F5B6BF-ADC1-4208-AADE-B89115DCA4C8}">
  <a:tblStyle styleId="{CBF5B6BF-ADC1-4208-AADE-B89115DCA4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usicmachinery.com/2013/09/22/5025/"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ebfe860c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ebfe860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ucida Sans"/>
                <a:ea typeface="Lucida Sans"/>
                <a:cs typeface="Lucida Sans"/>
                <a:sym typeface="Lucida Sans"/>
              </a:rPr>
              <a:t>RICHARD</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As you will recall, we worked on music genre classification.</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That problem turned out to be much harder than we anticipated, for reasons that we will discuss.</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So rather than coalesce around one winning model, we will share the contours of the broader </a:t>
            </a:r>
            <a:r>
              <a:rPr lang="en" sz="1400">
                <a:latin typeface="Lucida Sans"/>
                <a:ea typeface="Lucida Sans"/>
                <a:cs typeface="Lucida Sans"/>
                <a:sym typeface="Lucida Sans"/>
              </a:rPr>
              <a:t>journey</a:t>
            </a:r>
            <a:r>
              <a:rPr lang="en" sz="1400">
                <a:latin typeface="Lucida Sans"/>
                <a:ea typeface="Lucida Sans"/>
                <a:cs typeface="Lucida Sans"/>
                <a:sym typeface="Lucida Sans"/>
              </a:rPr>
              <a:t> which we tell through the </a:t>
            </a:r>
            <a:r>
              <a:rPr lang="en" sz="1400">
                <a:latin typeface="Lucida Sans"/>
                <a:ea typeface="Lucida Sans"/>
                <a:cs typeface="Lucida Sans"/>
                <a:sym typeface="Lucida Sans"/>
              </a:rPr>
              <a:t>lens</a:t>
            </a:r>
            <a:r>
              <a:rPr lang="en" sz="1400">
                <a:latin typeface="Lucida Sans"/>
                <a:ea typeface="Lucida Sans"/>
                <a:cs typeface="Lucida Sans"/>
                <a:sym typeface="Lucida Sans"/>
              </a:rPr>
              <a:t> of various models.  At each point we will emphasize the things we found to be most significant.</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Our notebook goes into much more detail – and even then, a lot of material remains on the cutting room floor.</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[next slide please]</a:t>
            </a:r>
            <a:endParaRPr sz="1400">
              <a:latin typeface="Lucida Sans"/>
              <a:ea typeface="Lucida Sans"/>
              <a:cs typeface="Lucida Sans"/>
              <a:sym typeface="Lucida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dc293bc87_2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dc293bc87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RICHARD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As I mentioned, tuning an XGBoost model is challenging.  Because of the number of permutations to be considered, a brute force gridsearch approach is not practical.</a:t>
            </a:r>
            <a:br>
              <a:rPr lang="en" sz="1400"/>
            </a:br>
            <a:br>
              <a:rPr lang="en" sz="1400"/>
            </a:br>
            <a:r>
              <a:rPr lang="en" sz="1400"/>
              <a:t>Instead we used a Bayesian optimization technique.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Bayesian optimization works by using a </a:t>
            </a:r>
            <a:r>
              <a:rPr lang="en" sz="1400"/>
              <a:t>gaussian</a:t>
            </a:r>
            <a:r>
              <a:rPr lang="en" sz="1400"/>
              <a:t> process to optimize </a:t>
            </a:r>
            <a:r>
              <a:rPr lang="en" sz="1400"/>
              <a:t>parameters</a:t>
            </a:r>
            <a:r>
              <a:rPr lang="en" sz="1400"/>
              <a:t> for a black box function, in our case, the function took the XGBoost model </a:t>
            </a:r>
            <a:r>
              <a:rPr lang="en" sz="1400"/>
              <a:t>parameters</a:t>
            </a:r>
            <a:r>
              <a:rPr lang="en" sz="1400"/>
              <a:t> as inputs, built the XGBoost model and then used our evaluation metric (mcc) as its output.  We have more detail in our notebook.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In the end, our best XGBoost model relied on SMOTE to </a:t>
            </a:r>
            <a:r>
              <a:rPr lang="en" sz="1400"/>
              <a:t>address the data imbalance and Bayesian hyperparameter optimization.  We also relied on early stopping.  But the curves above suggest there’s more work to be done to stop the model early.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As we saw throughout this exercise, performance across the genres is very uneven.  Blues is particularly difficult and classical is especially strong.  This model did better on pop than anticipated.</a:t>
            </a:r>
            <a:br>
              <a:rPr lang="en" sz="1400"/>
            </a:br>
            <a:br>
              <a:rPr lang="en" sz="1400"/>
            </a:br>
            <a:r>
              <a:rPr lang="en" sz="1400"/>
              <a:t>Alvin, tell us about Mel spectrograms and your CNN work.</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dc293bc87_2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dc293bc8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ALVIN</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Switching gear, we want to explain spectrograms. A spectrogram is a visual way of representing the signal strength, or “loudness”, of a signal over time at various frequencies present in a particular waveform. Not only can one see whether there is more or less energy at, for example, 2 Hz vs 10 Hz, but one can also see how energy levels vary over time</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Studies have shown that humans do not perceive frequencies on a linear scale. We are better at detecting differences in lower frequencies than higher frequencies. Therefore, we use something called a mel spectrogram which is a spectrogram where the frequencies are converted to the mel scale that normalize how frequency is </a:t>
            </a:r>
            <a:r>
              <a:rPr lang="en" sz="1050">
                <a:solidFill>
                  <a:schemeClr val="dk1"/>
                </a:solidFill>
                <a:highlight>
                  <a:srgbClr val="FFFFFF"/>
                </a:highlight>
              </a:rPr>
              <a:t>perceived</a:t>
            </a:r>
            <a:r>
              <a:rPr lang="en" sz="1050">
                <a:solidFill>
                  <a:schemeClr val="dk1"/>
                </a:solidFill>
                <a:highlight>
                  <a:srgbClr val="FFFFFF"/>
                </a:highlight>
              </a:rPr>
              <a:t> by human.</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So, it is most common today to start with the spectrogram representation of an audio signal and convert that to a spectrogram on the mel scale, a mel spectrogram. Some models, like our CNN model, work directly from the mel spectrogram. In other cases, people derive useful features from the mel spectrogram.</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dc293bc87_2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dc293bc87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ALVIN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started with a centered cropped 30 second data segment. The model did not perform well. A </a:t>
            </a:r>
            <a:r>
              <a:rPr lang="en"/>
              <a:t>literature</a:t>
            </a:r>
            <a:r>
              <a:rPr lang="en"/>
              <a:t> review </a:t>
            </a:r>
            <a:r>
              <a:rPr lang="en"/>
              <a:t>suggested</a:t>
            </a:r>
            <a:r>
              <a:rPr lang="en"/>
              <a:t> that we should split the the 30 second segment into ten 3 second segments. Humans are often able to identify genre after hearing just a few seconds of a song.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Splitting the data in this manner </a:t>
            </a:r>
            <a:r>
              <a:rPr lang="en"/>
              <a:t>also created more samples.  This simple split improved model performance significantly.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Overfitting was a persisting issue throughout the tuning process. The validation curves often plateaued while training curves </a:t>
            </a:r>
            <a:r>
              <a:rPr lang="en"/>
              <a:t>continued</a:t>
            </a:r>
            <a:r>
              <a:rPr lang="en"/>
              <a:t> to decrease. We tried to eliminate the issue with higher starting learning rates that decayed over time but the results were not satisfactory.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unbalanced dataset, the validation curve is very volatile, as shown in the slide. However, we were able to fix this issue by under sampling to create a balanced dataset.  While the performance did </a:t>
            </a:r>
            <a:r>
              <a:rPr lang="en"/>
              <a:t>decrease</a:t>
            </a:r>
            <a:r>
              <a:rPr lang="en"/>
              <a:t> a bit, it was a worthwhile trade to ensure a consistent result.  We believe this is a signal that </a:t>
            </a:r>
            <a:r>
              <a:rPr lang="en"/>
              <a:t>we might actually be running into an issue where we do not have enough samples for CNN to create a better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many parameters, resulting many combinations of the model which makes it a difficult task to optimize.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e23b70160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e23b7016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ALVIN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t>In summary, we tried several different models. Some beat our baseline and others did not.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chose MCC as our primary evaluation metric, followed by Average F1 Macro and then Balanced Accuracy.</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Given those choices,  XGBoost with SMOTE was our best model.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Its MCC and F1 Macro scores are essentially the same as our best SVM scores with better balanced accuracy than SVM by four to five percent.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note though that our best logistic regression model had the best balanced accuracy score though, beating XGBoost by two to three percent on that statistic.</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While we had hoped that our best model would perform better than we were able to achieve, we are pleased with what we learned </a:t>
            </a:r>
            <a:r>
              <a:rPr lang="en" sz="1300"/>
              <a:t>throughout</a:t>
            </a:r>
            <a:r>
              <a:rPr lang="en" sz="1300"/>
              <a:t> this project.</a:t>
            </a:r>
            <a:br>
              <a:rPr lang="en" sz="1300"/>
            </a:br>
            <a:br>
              <a:rPr lang="en" sz="1300"/>
            </a:br>
            <a:r>
              <a:rPr lang="en" sz="1300"/>
              <a:t>We saw firsthand the difficulties of dealing with complicated, imbalanced data and explored various ways to address the imbalance.  The impact of SMOTE </a:t>
            </a:r>
            <a:r>
              <a:rPr lang="en" sz="1300"/>
              <a:t>surprised</a:t>
            </a:r>
            <a:r>
              <a:rPr lang="en" sz="1300"/>
              <a:t> us.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have a much better appreciation of the importance and difficulty of hyperparameter tuning, both due to complexity and compute intensity.  Gridsearch is not a magic.  Bayesian optimization is very helpful.</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learned a great deal about the relative strengths and weaknesses of different models.</a:t>
            </a:r>
            <a:endParaRPr sz="13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e23b7016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e23b701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Since none of our models achieved spectacular results,there is a great amount of room for improvement. To that end, we've spent considerable time speculating what future iterations could lead to better success.</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e23b70160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e23b701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Lucida Sans"/>
                <a:ea typeface="Lucida Sans"/>
                <a:cs typeface="Lucida Sans"/>
                <a:sym typeface="Lucida Sans"/>
              </a:rPr>
              <a:t>Despite trying multiple methods like class weighting and SMOTE to balance our data, it is unlikely that these methods are a true substitution for the real thing.</a:t>
            </a:r>
            <a:endParaRPr sz="1400">
              <a:solidFill>
                <a:schemeClr val="dk1"/>
              </a:solidFill>
              <a:latin typeface="Lucida Sans"/>
              <a:ea typeface="Lucida Sans"/>
              <a:cs typeface="Lucida Sans"/>
              <a:sym typeface="Lucida Sans"/>
            </a:endParaRPr>
          </a:p>
          <a:p>
            <a:pPr indent="0" lvl="0" marL="0" rtl="0" algn="l">
              <a:spcBef>
                <a:spcPts val="0"/>
              </a:spcBef>
              <a:spcAft>
                <a:spcPts val="0"/>
              </a:spcAft>
              <a:buNone/>
            </a:pPr>
            <a:r>
              <a:t/>
            </a:r>
            <a:endParaRPr sz="1400">
              <a:solidFill>
                <a:schemeClr val="dk1"/>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400">
                <a:solidFill>
                  <a:schemeClr val="dk1"/>
                </a:solidFill>
                <a:latin typeface="Lucida Sans"/>
                <a:ea typeface="Lucida Sans"/>
                <a:cs typeface="Lucida Sans"/>
                <a:sym typeface="Lucida Sans"/>
              </a:rPr>
              <a:t>We wonder if we were somewhat stuck between a rock and a hard place, where we could not increase the number of trainable parameters to fully capture the complexity of our larger genres without causing overfitting to our underrepresented genres.</a:t>
            </a:r>
            <a:endParaRPr sz="1400">
              <a:solidFill>
                <a:schemeClr val="dk1"/>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Lucida Sans"/>
              <a:ea typeface="Lucida Sans"/>
              <a:cs typeface="Lucida Sans"/>
              <a:sym typeface="Lucida Sans"/>
            </a:endParaRPr>
          </a:p>
          <a:p>
            <a:pPr indent="0" lvl="0" marL="0" rtl="0" algn="l">
              <a:spcBef>
                <a:spcPts val="0"/>
              </a:spcBef>
              <a:spcAft>
                <a:spcPts val="0"/>
              </a:spcAft>
              <a:buNone/>
            </a:pPr>
            <a:r>
              <a:rPr lang="en" sz="1400">
                <a:solidFill>
                  <a:schemeClr val="dk1"/>
                </a:solidFill>
                <a:latin typeface="Lucida Sans"/>
                <a:ea typeface="Lucida Sans"/>
                <a:cs typeface="Lucida Sans"/>
                <a:sym typeface="Lucida Sans"/>
              </a:rPr>
              <a:t>Also, as with most crowdsourced efforts, it is possible the quality of labeling was inconsistent across genres.</a:t>
            </a:r>
            <a:endParaRPr sz="1400">
              <a:solidFill>
                <a:schemeClr val="dk1"/>
              </a:solidFill>
              <a:latin typeface="Lucida Sans"/>
              <a:ea typeface="Lucida Sans"/>
              <a:cs typeface="Lucida Sans"/>
              <a:sym typeface="Lucida Sans"/>
            </a:endParaRPr>
          </a:p>
          <a:p>
            <a:pPr indent="0" lvl="0" marL="0" rtl="0" algn="l">
              <a:spcBef>
                <a:spcPts val="0"/>
              </a:spcBef>
              <a:spcAft>
                <a:spcPts val="0"/>
              </a:spcAft>
              <a:buNone/>
            </a:pPr>
            <a:r>
              <a:t/>
            </a:r>
            <a:endParaRPr sz="1400">
              <a:solidFill>
                <a:schemeClr val="dk1"/>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400">
                <a:solidFill>
                  <a:schemeClr val="dk1"/>
                </a:solidFill>
                <a:latin typeface="Lucida Sans"/>
                <a:ea typeface="Lucida Sans"/>
                <a:cs typeface="Lucida Sans"/>
                <a:sym typeface="Lucida Sans"/>
              </a:rPr>
              <a:t>Pop is also a particularly tricky genre. The definition of pop changes from decade to decade, and can be prone to be a dumping ground of songs that don't fit clearly into another category. A couple brief experiments on the effect of this genre on the model were inconclusive; while removing Pop from our CNN model improved overall performance by about 5 points, doing the same to our gradient boost model showed no change.</a:t>
            </a:r>
            <a:endParaRPr sz="1400">
              <a:solidFill>
                <a:schemeClr val="dk1"/>
              </a:solidFill>
              <a:latin typeface="Lucida Sans"/>
              <a:ea typeface="Lucida Sans"/>
              <a:cs typeface="Lucida Sans"/>
              <a:sym typeface="Lucida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e23b70160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e23b7016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Many of our models </a:t>
            </a:r>
            <a:r>
              <a:rPr lang="en" sz="1400"/>
              <a:t>excelled</a:t>
            </a:r>
            <a:r>
              <a:rPr lang="en" sz="1400"/>
              <a:t> and stumbled at different genres. Being able to harness these strengths and weaknesses might yield better results.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It is unlikely that a simple voting ensemble would result in considerable success based on the confusion matrices we've observed.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However, we theorize it is possible that a more complex ensemble model, such as a feed-forward neural network, might find more nuanced relationships.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For example, if model 1 predicts reggae, and model 2 predicts jazz, then the true genre is often blues.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Due to time constraints, we weren't able to fully investigate this theory using our final models.</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e23b70160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e23b7016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ucida Sans"/>
              <a:ea typeface="Lucida Sans"/>
              <a:cs typeface="Lucida Sans"/>
              <a:sym typeface="Lucida Sans"/>
            </a:endParaRPr>
          </a:p>
          <a:p>
            <a:pPr indent="-317500" lvl="0" marL="457200" rtl="0" algn="l">
              <a:spcBef>
                <a:spcPts val="0"/>
              </a:spcBef>
              <a:spcAft>
                <a:spcPts val="0"/>
              </a:spcAft>
              <a:buClr>
                <a:schemeClr val="dk1"/>
              </a:buClr>
              <a:buSzPts val="1400"/>
              <a:buFont typeface="Lucida Sans"/>
              <a:buChar char="●"/>
            </a:pPr>
            <a:r>
              <a:rPr lang="en" sz="1400">
                <a:solidFill>
                  <a:schemeClr val="dk1"/>
                </a:solidFill>
                <a:latin typeface="Lucida Sans"/>
                <a:ea typeface="Lucida Sans"/>
                <a:cs typeface="Lucida Sans"/>
                <a:sym typeface="Lucida Sans"/>
              </a:rPr>
              <a:t>Humans define genre based on things like instruments used, time signatures, chord progressions, lyrics and speech dialect</a:t>
            </a:r>
            <a:endParaRPr sz="1400">
              <a:solidFill>
                <a:schemeClr val="dk1"/>
              </a:solidFill>
              <a:latin typeface="Lucida Sans"/>
              <a:ea typeface="Lucida Sans"/>
              <a:cs typeface="Lucida Sans"/>
              <a:sym typeface="Lucida Sans"/>
            </a:endParaRPr>
          </a:p>
          <a:p>
            <a:pPr indent="0" lvl="0" marL="457200" rtl="0" algn="l">
              <a:spcBef>
                <a:spcPts val="0"/>
              </a:spcBef>
              <a:spcAft>
                <a:spcPts val="0"/>
              </a:spcAft>
              <a:buNone/>
            </a:pPr>
            <a:r>
              <a:t/>
            </a:r>
            <a:endParaRPr sz="1400">
              <a:solidFill>
                <a:schemeClr val="dk1"/>
              </a:solidFill>
              <a:latin typeface="Lucida Sans"/>
              <a:ea typeface="Lucida Sans"/>
              <a:cs typeface="Lucida Sans"/>
              <a:sym typeface="Lucida Sans"/>
            </a:endParaRPr>
          </a:p>
          <a:p>
            <a:pPr indent="-317500" lvl="0" marL="457200" rtl="0" algn="l">
              <a:spcBef>
                <a:spcPts val="0"/>
              </a:spcBef>
              <a:spcAft>
                <a:spcPts val="0"/>
              </a:spcAft>
              <a:buClr>
                <a:schemeClr val="dk1"/>
              </a:buClr>
              <a:buSzPts val="1400"/>
              <a:buFont typeface="Lucida Sans"/>
              <a:buChar char="●"/>
            </a:pPr>
            <a:r>
              <a:rPr lang="en" sz="1400">
                <a:solidFill>
                  <a:schemeClr val="dk1"/>
                </a:solidFill>
                <a:latin typeface="Lucida Sans"/>
                <a:ea typeface="Lucida Sans"/>
                <a:cs typeface="Lucida Sans"/>
                <a:sym typeface="Lucida Sans"/>
              </a:rPr>
              <a:t>It may be a tall ask for an algorithm to make the direct jump from intangible spectral measurements to genre</a:t>
            </a:r>
            <a:endParaRPr sz="1400">
              <a:solidFill>
                <a:schemeClr val="dk1"/>
              </a:solidFill>
              <a:latin typeface="Lucida Sans"/>
              <a:ea typeface="Lucida Sans"/>
              <a:cs typeface="Lucida Sans"/>
              <a:sym typeface="Lucida Sans"/>
            </a:endParaRPr>
          </a:p>
          <a:p>
            <a:pPr indent="0" lvl="0" marL="457200" rtl="0" algn="l">
              <a:spcBef>
                <a:spcPts val="0"/>
              </a:spcBef>
              <a:spcAft>
                <a:spcPts val="0"/>
              </a:spcAft>
              <a:buNone/>
            </a:pPr>
            <a:r>
              <a:t/>
            </a:r>
            <a:endParaRPr sz="1400">
              <a:solidFill>
                <a:schemeClr val="dk1"/>
              </a:solidFill>
              <a:latin typeface="Lucida Sans"/>
              <a:ea typeface="Lucida Sans"/>
              <a:cs typeface="Lucida Sans"/>
              <a:sym typeface="Lucida Sans"/>
            </a:endParaRPr>
          </a:p>
          <a:p>
            <a:pPr indent="-317500" lvl="0" marL="457200" rtl="0" algn="l">
              <a:spcBef>
                <a:spcPts val="0"/>
              </a:spcBef>
              <a:spcAft>
                <a:spcPts val="0"/>
              </a:spcAft>
              <a:buClr>
                <a:schemeClr val="dk1"/>
              </a:buClr>
              <a:buSzPts val="1400"/>
              <a:buFont typeface="Lucida Sans"/>
              <a:buChar char="●"/>
            </a:pPr>
            <a:r>
              <a:rPr lang="en" sz="1400">
                <a:solidFill>
                  <a:schemeClr val="dk1"/>
                </a:solidFill>
                <a:latin typeface="Lucida Sans"/>
                <a:ea typeface="Lucida Sans"/>
                <a:cs typeface="Lucida Sans"/>
                <a:sym typeface="Lucida Sans"/>
              </a:rPr>
              <a:t>We wonder if better results could be achieved by an architecture that is a collection of smaller-scoped ML models, each designed to specifically detect one of these song features, fed into a final model that makes the jump from song features to song genre.</a:t>
            </a:r>
            <a:endParaRPr sz="1400">
              <a:solidFill>
                <a:schemeClr val="dk1"/>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Lucida Sans"/>
              <a:ea typeface="Lucida Sans"/>
              <a:cs typeface="Lucida Sans"/>
              <a:sym typeface="Lucida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https://www.reddit.com/r/totallynotrobots/comments/a01itg/i_am_so_angry_this_robot_is_pretending_to_be/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e23b70160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e23b7016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Lucida Sans"/>
                <a:ea typeface="Lucida Sans"/>
                <a:cs typeface="Lucida Sans"/>
                <a:sym typeface="Lucida Sans"/>
              </a:rPr>
              <a:t>And lastly, genres aren't discrete and mutually exclusive to each other. Genre is a convenient concise way to describe a song, however much of music lives on the borders between two or more genres.</a:t>
            </a:r>
            <a:endParaRPr sz="1400">
              <a:solidFill>
                <a:schemeClr val="dk1"/>
              </a:solidFill>
              <a:latin typeface="Lucida Sans"/>
              <a:ea typeface="Lucida Sans"/>
              <a:cs typeface="Lucida Sans"/>
              <a:sym typeface="Lucida Sans"/>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Lucida Sans"/>
                <a:ea typeface="Lucida Sans"/>
                <a:cs typeface="Lucida Sans"/>
                <a:sym typeface="Lucida Sans"/>
              </a:rPr>
              <a:t>Because of this, not all misclassifications are equal. A misclassification of blues as rock is not an equivalent failure to misclassifying a classical song as hip hop. We wonder if there are optimizers that could account for this.</a:t>
            </a:r>
            <a:endParaRPr sz="1400">
              <a:solidFill>
                <a:schemeClr val="dk1"/>
              </a:solidFill>
              <a:latin typeface="Lucida Sans"/>
              <a:ea typeface="Lucida Sans"/>
              <a:cs typeface="Lucida Sans"/>
              <a:sym typeface="Lucida Sans"/>
            </a:endParaRPr>
          </a:p>
          <a:p>
            <a:pPr indent="0" lvl="0" marL="0" rtl="0" algn="l">
              <a:lnSpc>
                <a:spcPct val="115000"/>
              </a:lnSpc>
              <a:spcBef>
                <a:spcPts val="1200"/>
              </a:spcBef>
              <a:spcAft>
                <a:spcPts val="0"/>
              </a:spcAft>
              <a:buNone/>
            </a:pPr>
            <a:r>
              <a:rPr lang="en" sz="1400">
                <a:solidFill>
                  <a:schemeClr val="dk1"/>
                </a:solidFill>
                <a:latin typeface="Lucida Sans"/>
                <a:ea typeface="Lucida Sans"/>
                <a:cs typeface="Lucida Sans"/>
                <a:sym typeface="Lucida Sans"/>
              </a:rPr>
              <a:t>Alternatively, we wonder if better results could be found by treating a genre as a set of coordinates in a multidimensional space rather than an independent class, that accurately encapsulates their relationship to each other. </a:t>
            </a:r>
            <a:endParaRPr sz="1400">
              <a:solidFill>
                <a:schemeClr val="dk1"/>
              </a:solidFill>
              <a:latin typeface="Lucida Sans"/>
              <a:ea typeface="Lucida Sans"/>
              <a:cs typeface="Lucida Sans"/>
              <a:sym typeface="Lucida Sans"/>
            </a:endParaRPr>
          </a:p>
          <a:p>
            <a:pPr indent="0" lvl="0" marL="0" rtl="0" algn="l">
              <a:lnSpc>
                <a:spcPct val="115000"/>
              </a:lnSpc>
              <a:spcBef>
                <a:spcPts val="1200"/>
              </a:spcBef>
              <a:spcAft>
                <a:spcPts val="0"/>
              </a:spcAft>
              <a:buNone/>
            </a:pPr>
            <a:r>
              <a:rPr lang="en" sz="1400">
                <a:solidFill>
                  <a:schemeClr val="dk1"/>
                </a:solidFill>
                <a:latin typeface="Lucida Sans"/>
                <a:ea typeface="Lucida Sans"/>
                <a:cs typeface="Lucida Sans"/>
                <a:sym typeface="Lucida Sans"/>
              </a:rPr>
              <a:t>As we briefly mentioned earlier, many songs were tagged with multiple genres. We speculate that these could be used to derive the common relations between different genres. Perhaps using something like embedding could create an N-Dimensional definition of each genre. These could then be used in place of classes as the labels for machine learning models. The nearest neighboring genre to the coordinates predicted by the model could be deemed the predicted genre.</a:t>
            </a:r>
            <a:endParaRPr sz="1400">
              <a:solidFill>
                <a:schemeClr val="dk1"/>
              </a:solidFill>
              <a:latin typeface="Lucida Sans"/>
              <a:ea typeface="Lucida Sans"/>
              <a:cs typeface="Lucida Sans"/>
              <a:sym typeface="Lucida Sans"/>
            </a:endParaRPr>
          </a:p>
          <a:p>
            <a:pPr indent="0" lvl="0" marL="0" rtl="0" algn="l">
              <a:lnSpc>
                <a:spcPct val="115000"/>
              </a:lnSpc>
              <a:spcBef>
                <a:spcPts val="1200"/>
              </a:spcBef>
              <a:spcAft>
                <a:spcPts val="0"/>
              </a:spcAft>
              <a:buNone/>
            </a:pPr>
            <a:r>
              <a:rPr lang="en" sz="1400">
                <a:solidFill>
                  <a:schemeClr val="dk1"/>
                </a:solidFill>
                <a:latin typeface="Lucida Sans"/>
                <a:ea typeface="Lucida Sans"/>
                <a:cs typeface="Lucida Sans"/>
                <a:sym typeface="Lucida Sans"/>
              </a:rPr>
              <a:t>Even this particular possible solution aside, or some other variant such as a multi-label model, in retrospect by limiting ourselves to songs with only one genre, we feel we left a lot on the table not doing more with the tagging information available to us.</a:t>
            </a:r>
            <a:endParaRPr sz="1400">
              <a:solidFill>
                <a:schemeClr val="dk1"/>
              </a:solidFill>
              <a:latin typeface="Lucida Sans"/>
              <a:ea typeface="Lucida Sans"/>
              <a:cs typeface="Lucida Sans"/>
              <a:sym typeface="Lucida Sans"/>
            </a:endParaRPr>
          </a:p>
          <a:p>
            <a:pPr indent="0" lvl="0" marL="0" rtl="0" algn="l">
              <a:spcBef>
                <a:spcPts val="1200"/>
              </a:spcBef>
              <a:spcAft>
                <a:spcPts val="0"/>
              </a:spcAft>
              <a:buClr>
                <a:schemeClr val="dk1"/>
              </a:buClr>
              <a:buSzPts val="1100"/>
              <a:buFont typeface="Arial"/>
              <a:buNone/>
            </a:pPr>
            <a:r>
              <a:rPr lang="en" u="sng">
                <a:solidFill>
                  <a:schemeClr val="hlink"/>
                </a:solidFill>
                <a:hlinkClick r:id="rId2"/>
              </a:rPr>
              <a:t>https://musicmachinery.com/2013/09/22/5025/</a:t>
            </a:r>
            <a:endParaRPr sz="1400">
              <a:solidFill>
                <a:schemeClr val="dk1"/>
              </a:solidFill>
              <a:latin typeface="Lucida Sans"/>
              <a:ea typeface="Lucida Sans"/>
              <a:cs typeface="Lucida Sans"/>
              <a:sym typeface="Lucida Sans"/>
            </a:endParaRPr>
          </a:p>
          <a:p>
            <a:pPr indent="0" lvl="0" marL="0" rtl="0" algn="l">
              <a:spcBef>
                <a:spcPts val="0"/>
              </a:spcBef>
              <a:spcAft>
                <a:spcPts val="0"/>
              </a:spcAft>
              <a:buNone/>
            </a:pPr>
            <a:r>
              <a:t/>
            </a:r>
            <a:endParaRPr sz="1400">
              <a:solidFill>
                <a:schemeClr val="dk1"/>
              </a:solidFill>
              <a:latin typeface="Lucida Sans"/>
              <a:ea typeface="Lucida Sans"/>
              <a:cs typeface="Lucida Sans"/>
              <a:sym typeface="Lucida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dc293bc87_2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dc293bc87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58667eaf4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58667eaf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400">
                <a:solidFill>
                  <a:srgbClr val="595959"/>
                </a:solidFill>
                <a:latin typeface="Lucida Sans"/>
                <a:ea typeface="Lucida Sans"/>
                <a:cs typeface="Lucida Sans"/>
                <a:sym typeface="Lucida Sans"/>
              </a:rPr>
              <a:t>RICHARD</a:t>
            </a:r>
            <a:endParaRPr sz="1400">
              <a:solidFill>
                <a:srgbClr val="595959"/>
              </a:solidFill>
              <a:latin typeface="Lucida Sans"/>
              <a:ea typeface="Lucida Sans"/>
              <a:cs typeface="Lucida Sans"/>
              <a:sym typeface="Lucida Sans"/>
            </a:endParaRPr>
          </a:p>
          <a:p>
            <a:pPr indent="-317500" lvl="0" marL="457200" rtl="0" algn="l">
              <a:lnSpc>
                <a:spcPct val="115000"/>
              </a:lnSpc>
              <a:spcBef>
                <a:spcPts val="1600"/>
              </a:spcBef>
              <a:spcAft>
                <a:spcPts val="0"/>
              </a:spcAft>
              <a:buClr>
                <a:srgbClr val="595959"/>
              </a:buClr>
              <a:buSzPts val="1400"/>
              <a:buFont typeface="Lucida Sans"/>
              <a:buChar char="●"/>
            </a:pPr>
            <a:r>
              <a:rPr lang="en" sz="1400">
                <a:solidFill>
                  <a:srgbClr val="595959"/>
                </a:solidFill>
                <a:latin typeface="Lucida Sans"/>
                <a:ea typeface="Lucida Sans"/>
                <a:cs typeface="Lucida Sans"/>
                <a:sym typeface="Lucida Sans"/>
              </a:rPr>
              <a:t>People organize and search for music based on genres.  And there is a lot of music!  </a:t>
            </a:r>
            <a:endParaRPr sz="1400">
              <a:solidFill>
                <a:srgbClr val="595959"/>
              </a:solidFill>
              <a:latin typeface="Lucida Sans"/>
              <a:ea typeface="Lucida Sans"/>
              <a:cs typeface="Lucida Sans"/>
              <a:sym typeface="Lucida Sans"/>
            </a:endParaRPr>
          </a:p>
          <a:p>
            <a:pPr indent="-317500" lvl="0" marL="457200" rtl="0" algn="l">
              <a:lnSpc>
                <a:spcPct val="115000"/>
              </a:lnSpc>
              <a:spcBef>
                <a:spcPts val="0"/>
              </a:spcBef>
              <a:spcAft>
                <a:spcPts val="0"/>
              </a:spcAft>
              <a:buClr>
                <a:srgbClr val="595959"/>
              </a:buClr>
              <a:buSzPts val="1400"/>
              <a:buFont typeface="Lucida Sans"/>
              <a:buChar char="●"/>
            </a:pPr>
            <a:r>
              <a:rPr lang="en" sz="1400">
                <a:solidFill>
                  <a:srgbClr val="595959"/>
                </a:solidFill>
                <a:latin typeface="Lucida Sans"/>
                <a:ea typeface="Lucida Sans"/>
                <a:cs typeface="Lucida Sans"/>
                <a:sym typeface="Lucida Sans"/>
              </a:rPr>
              <a:t>Consistent genre classification is very hard (whether automated or not). </a:t>
            </a:r>
            <a:endParaRPr sz="1400">
              <a:solidFill>
                <a:srgbClr val="595959"/>
              </a:solidFill>
              <a:latin typeface="Lucida Sans"/>
              <a:ea typeface="Lucida Sans"/>
              <a:cs typeface="Lucida Sans"/>
              <a:sym typeface="Lucida Sans"/>
            </a:endParaRPr>
          </a:p>
          <a:p>
            <a:pPr indent="-317500" lvl="1" marL="914400" rtl="0" algn="l">
              <a:lnSpc>
                <a:spcPct val="115000"/>
              </a:lnSpc>
              <a:spcBef>
                <a:spcPts val="0"/>
              </a:spcBef>
              <a:spcAft>
                <a:spcPts val="0"/>
              </a:spcAft>
              <a:buClr>
                <a:srgbClr val="595959"/>
              </a:buClr>
              <a:buSzPts val="1400"/>
              <a:buFont typeface="Lucida Sans"/>
              <a:buChar char="○"/>
            </a:pPr>
            <a:r>
              <a:rPr lang="en" sz="1400">
                <a:solidFill>
                  <a:srgbClr val="595959"/>
                </a:solidFill>
                <a:latin typeface="Lucida Sans"/>
                <a:ea typeface="Lucida Sans"/>
                <a:cs typeface="Lucida Sans"/>
                <a:sym typeface="Lucida Sans"/>
              </a:rPr>
              <a:t>There are no generally accepted genre specifications.</a:t>
            </a:r>
            <a:endParaRPr sz="1400">
              <a:solidFill>
                <a:srgbClr val="595959"/>
              </a:solidFill>
              <a:latin typeface="Lucida Sans"/>
              <a:ea typeface="Lucida Sans"/>
              <a:cs typeface="Lucida Sans"/>
              <a:sym typeface="Lucida Sans"/>
            </a:endParaRPr>
          </a:p>
          <a:p>
            <a:pPr indent="-317500" lvl="1" marL="914400" rtl="0" algn="l">
              <a:lnSpc>
                <a:spcPct val="115000"/>
              </a:lnSpc>
              <a:spcBef>
                <a:spcPts val="0"/>
              </a:spcBef>
              <a:spcAft>
                <a:spcPts val="0"/>
              </a:spcAft>
              <a:buClr>
                <a:srgbClr val="595959"/>
              </a:buClr>
              <a:buSzPts val="1400"/>
              <a:buFont typeface="Lucida Sans"/>
              <a:buChar char="○"/>
            </a:pPr>
            <a:r>
              <a:rPr lang="en" sz="1400">
                <a:solidFill>
                  <a:srgbClr val="595959"/>
                </a:solidFill>
                <a:latin typeface="Lucida Sans"/>
                <a:ea typeface="Lucida Sans"/>
                <a:cs typeface="Lucida Sans"/>
                <a:sym typeface="Lucida Sans"/>
              </a:rPr>
              <a:t>Genres overlap.</a:t>
            </a:r>
            <a:endParaRPr sz="1400">
              <a:solidFill>
                <a:srgbClr val="595959"/>
              </a:solidFill>
              <a:latin typeface="Lucida Sans"/>
              <a:ea typeface="Lucida Sans"/>
              <a:cs typeface="Lucida Sans"/>
              <a:sym typeface="Lucida Sans"/>
            </a:endParaRPr>
          </a:p>
          <a:p>
            <a:pPr indent="-317500" lvl="1" marL="914400" rtl="0" algn="l">
              <a:lnSpc>
                <a:spcPct val="115000"/>
              </a:lnSpc>
              <a:spcBef>
                <a:spcPts val="0"/>
              </a:spcBef>
              <a:spcAft>
                <a:spcPts val="0"/>
              </a:spcAft>
              <a:buClr>
                <a:srgbClr val="595959"/>
              </a:buClr>
              <a:buSzPts val="1400"/>
              <a:buFont typeface="Lucida Sans"/>
              <a:buChar char="○"/>
            </a:pPr>
            <a:r>
              <a:rPr lang="en" sz="1400">
                <a:solidFill>
                  <a:srgbClr val="595959"/>
                </a:solidFill>
                <a:latin typeface="Lucida Sans"/>
                <a:ea typeface="Lucida Sans"/>
                <a:cs typeface="Lucida Sans"/>
                <a:sym typeface="Lucida Sans"/>
              </a:rPr>
              <a:t>Genre classification is subjective.</a:t>
            </a:r>
            <a:endParaRPr sz="1400">
              <a:solidFill>
                <a:srgbClr val="595959"/>
              </a:solidFill>
              <a:latin typeface="Lucida Sans"/>
              <a:ea typeface="Lucida Sans"/>
              <a:cs typeface="Lucida Sans"/>
              <a:sym typeface="Lucida Sans"/>
            </a:endParaRPr>
          </a:p>
          <a:p>
            <a:pPr indent="-317500" lvl="0" marL="457200" rtl="0" algn="l">
              <a:lnSpc>
                <a:spcPct val="115000"/>
              </a:lnSpc>
              <a:spcBef>
                <a:spcPts val="0"/>
              </a:spcBef>
              <a:spcAft>
                <a:spcPts val="0"/>
              </a:spcAft>
              <a:buClr>
                <a:srgbClr val="595959"/>
              </a:buClr>
              <a:buSzPts val="1400"/>
              <a:buFont typeface="Lucida Sans"/>
              <a:buChar char="●"/>
            </a:pPr>
            <a:r>
              <a:rPr lang="en" sz="1400">
                <a:solidFill>
                  <a:srgbClr val="595959"/>
                </a:solidFill>
                <a:latin typeface="Lucida Sans"/>
                <a:ea typeface="Lucida Sans"/>
                <a:cs typeface="Lucida Sans"/>
                <a:sym typeface="Lucida Sans"/>
              </a:rPr>
              <a:t>Many have used machine learning techniques to work on this problem, most often using the GTZAN dataset (it’s the MNIST dataset in this domain).  We chose a larger, more complex dataset.</a:t>
            </a:r>
            <a:endParaRPr sz="1400">
              <a:solidFill>
                <a:srgbClr val="595959"/>
              </a:solidFill>
              <a:latin typeface="Lucida Sans"/>
              <a:ea typeface="Lucida Sans"/>
              <a:cs typeface="Lucida Sans"/>
              <a:sym typeface="Lucida Sans"/>
            </a:endParaRPr>
          </a:p>
          <a:p>
            <a:pPr indent="-317500" lvl="0" marL="457200" rtl="0" algn="l">
              <a:lnSpc>
                <a:spcPct val="115000"/>
              </a:lnSpc>
              <a:spcBef>
                <a:spcPts val="0"/>
              </a:spcBef>
              <a:spcAft>
                <a:spcPts val="0"/>
              </a:spcAft>
              <a:buClr>
                <a:srgbClr val="595959"/>
              </a:buClr>
              <a:buSzPts val="1400"/>
              <a:buFont typeface="Lucida Sans"/>
              <a:buChar char="●"/>
            </a:pPr>
            <a:r>
              <a:rPr lang="en" sz="1400">
                <a:solidFill>
                  <a:srgbClr val="595959"/>
                </a:solidFill>
                <a:latin typeface="Lucida Sans"/>
                <a:ea typeface="Lucida Sans"/>
                <a:cs typeface="Lucida Sans"/>
                <a:sym typeface="Lucida Sans"/>
              </a:rPr>
              <a:t>Results and models vary.  The table on this slide is taken from one survey of prior work.  It is just one sampling.  It is not exhaustive.  And, to repeat, more often than not, prior work is done on GTZAN.</a:t>
            </a:r>
            <a:endParaRPr sz="1400">
              <a:solidFill>
                <a:srgbClr val="595959"/>
              </a:solidFill>
              <a:latin typeface="Lucida Sans"/>
              <a:ea typeface="Lucida Sans"/>
              <a:cs typeface="Lucida Sans"/>
              <a:sym typeface="Lucida Sans"/>
            </a:endParaRPr>
          </a:p>
          <a:p>
            <a:pPr indent="-317500" lvl="0" marL="457200" rtl="0" algn="l">
              <a:lnSpc>
                <a:spcPct val="115000"/>
              </a:lnSpc>
              <a:spcBef>
                <a:spcPts val="0"/>
              </a:spcBef>
              <a:spcAft>
                <a:spcPts val="0"/>
              </a:spcAft>
              <a:buClr>
                <a:srgbClr val="595959"/>
              </a:buClr>
              <a:buSzPts val="1400"/>
              <a:buFont typeface="Lucida Sans"/>
              <a:buChar char="●"/>
            </a:pPr>
            <a:r>
              <a:rPr lang="en" sz="1400">
                <a:solidFill>
                  <a:srgbClr val="595959"/>
                </a:solidFill>
                <a:latin typeface="Lucida Sans"/>
                <a:ea typeface="Lucida Sans"/>
                <a:cs typeface="Lucida Sans"/>
                <a:sym typeface="Lucida Sans"/>
              </a:rPr>
              <a:t>We considered ten genres, so a random guess would be right only ten percent of the time.</a:t>
            </a:r>
            <a:endParaRPr sz="1400">
              <a:solidFill>
                <a:srgbClr val="595959"/>
              </a:solidFill>
              <a:latin typeface="Lucida Sans"/>
              <a:ea typeface="Lucida Sans"/>
              <a:cs typeface="Lucida Sans"/>
              <a:sym typeface="Lucida Sans"/>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dc293bc87_2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dc293bc87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58667eaf4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58667ea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latin typeface="Lucida Sans"/>
                <a:ea typeface="Lucida Sans"/>
                <a:cs typeface="Lucida Sans"/>
                <a:sym typeface="Lucida Sans"/>
              </a:rPr>
              <a:t>RICHARD</a:t>
            </a:r>
            <a:endParaRPr sz="1400">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400">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400">
                <a:latin typeface="Lucida Sans"/>
                <a:ea typeface="Lucida Sans"/>
                <a:cs typeface="Lucida Sans"/>
                <a:sym typeface="Lucida Sans"/>
              </a:rPr>
              <a:t>Before we dive into our work, let’s take a moment and talk about our dataset.</a:t>
            </a:r>
            <a:endParaRPr sz="1400">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400">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400">
                <a:latin typeface="Lucida Sans"/>
                <a:ea typeface="Lucida Sans"/>
                <a:cs typeface="Lucida Sans"/>
                <a:sym typeface="Lucida Sans"/>
              </a:rPr>
              <a:t>Our dataset is the MTG-Jamendo dataset, which is a more modern open-source dataset for music auto-tagging. This dataset contains over 55,000 full audio tracks with 195 labels comprised of 87 genre tags, 40 instrument tags, and 56 mood/theme categories.  Once arrays are flattened, we have 2,664 features per sample.</a:t>
            </a:r>
            <a:endParaRPr sz="1400">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400">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400">
                <a:latin typeface="Lucida Sans"/>
                <a:ea typeface="Lucida Sans"/>
                <a:cs typeface="Lucida Sans"/>
                <a:sym typeface="Lucida Sans"/>
              </a:rPr>
              <a:t>Again, we limited ourselves to ten genres.</a:t>
            </a:r>
            <a:endParaRPr sz="1400">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400">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400">
                <a:latin typeface="Lucida Sans"/>
                <a:ea typeface="Lucida Sans"/>
                <a:cs typeface="Lucida Sans"/>
                <a:sym typeface="Lucida Sans"/>
              </a:rPr>
              <a:t>As you can see, our dataset is quite </a:t>
            </a:r>
            <a:r>
              <a:rPr lang="en" sz="1400">
                <a:latin typeface="Lucida Sans"/>
                <a:ea typeface="Lucida Sans"/>
                <a:cs typeface="Lucida Sans"/>
                <a:sym typeface="Lucida Sans"/>
              </a:rPr>
              <a:t>imbalanced. It is important to note that we only used tracks with exactly one genre tag for our models.  We addressed the imbalance issue with various techniques such as balanced weighting as well as SMOTE, which we will cover later.</a:t>
            </a:r>
            <a:endParaRPr sz="1400">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400">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400">
                <a:latin typeface="Lucida Sans"/>
                <a:ea typeface="Lucida Sans"/>
                <a:cs typeface="Lucida Sans"/>
                <a:sym typeface="Lucida Sans"/>
              </a:rPr>
              <a:t>Most of our models used the full feature set but, as we will describe, our CNN model uses precomputed melspectrograms in lieu of the feature set.</a:t>
            </a:r>
            <a:endParaRPr sz="1400">
              <a:latin typeface="Lucida Sans"/>
              <a:ea typeface="Lucida Sans"/>
              <a:cs typeface="Lucida Sans"/>
              <a:sym typeface="Lucida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dc293bc87_2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dc293bc87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ucida Sans"/>
                <a:ea typeface="Lucida Sans"/>
                <a:cs typeface="Lucida Sans"/>
                <a:sym typeface="Lucida Sans"/>
              </a:rPr>
              <a:t>RICHARD</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With 2,664 features per sample, we struggled </a:t>
            </a:r>
            <a:r>
              <a:rPr lang="en" sz="1400">
                <a:latin typeface="Lucida Sans"/>
                <a:ea typeface="Lucida Sans"/>
                <a:cs typeface="Lucida Sans"/>
                <a:sym typeface="Lucida Sans"/>
              </a:rPr>
              <a:t>to visualize our data.</a:t>
            </a:r>
            <a:br>
              <a:rPr lang="en" sz="1400">
                <a:latin typeface="Lucida Sans"/>
                <a:ea typeface="Lucida Sans"/>
                <a:cs typeface="Lucida Sans"/>
                <a:sym typeface="Lucida Sans"/>
              </a:rPr>
            </a:br>
            <a:br>
              <a:rPr lang="en" sz="1400">
                <a:latin typeface="Lucida Sans"/>
                <a:ea typeface="Lucida Sans"/>
                <a:cs typeface="Lucida Sans"/>
                <a:sym typeface="Lucida Sans"/>
              </a:rPr>
            </a:br>
            <a:r>
              <a:rPr lang="en" sz="1400">
                <a:latin typeface="Lucida Sans"/>
                <a:ea typeface="Lucida Sans"/>
                <a:cs typeface="Lucida Sans"/>
                <a:sym typeface="Lucida Sans"/>
              </a:rPr>
              <a:t>We use PCA to help on that front.  We also used PCA for dimensionality reduction, which we discuss later.</a:t>
            </a:r>
            <a:br>
              <a:rPr lang="en" sz="1400">
                <a:latin typeface="Lucida Sans"/>
                <a:ea typeface="Lucida Sans"/>
                <a:cs typeface="Lucida Sans"/>
                <a:sym typeface="Lucida Sans"/>
              </a:rPr>
            </a:br>
            <a:br>
              <a:rPr lang="en" sz="1400">
                <a:latin typeface="Lucida Sans"/>
                <a:ea typeface="Lucida Sans"/>
                <a:cs typeface="Lucida Sans"/>
                <a:sym typeface="Lucida Sans"/>
              </a:rPr>
            </a:br>
            <a:r>
              <a:rPr lang="en" sz="1400">
                <a:latin typeface="Lucida Sans"/>
                <a:ea typeface="Lucida Sans"/>
                <a:cs typeface="Lucida Sans"/>
                <a:sym typeface="Lucida Sans"/>
              </a:rPr>
              <a:t>The two dimensional scatter plot relates the first two principal components (about 18% of the underlying variance) to our labels, while the three dimensional scatter plot captures just under 24% of the variance.  These plots, while rough, help us understand some of our results.  Some genres are reasonably well clustered (classic and metal in particular), others (blues) are not.</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The charts gave us a hint of the challenges ahead.</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LAWRENCE, Take it from here . . .</a:t>
            </a:r>
            <a:endParaRPr sz="1400">
              <a:latin typeface="Lucida Sans"/>
              <a:ea typeface="Lucida Sans"/>
              <a:cs typeface="Lucida Sans"/>
              <a:sym typeface="Lucida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dc293bc87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dc293bc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LAWRENCE (60 sec)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Rich!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baseline model, </a:t>
            </a:r>
            <a:r>
              <a:rPr lang="en"/>
              <a:t>we wanted to go with the most basic algorithm - logistic regression and all of the </a:t>
            </a:r>
            <a:r>
              <a:rPr lang="en"/>
              <a:t>features</a:t>
            </a:r>
            <a:r>
              <a:rPr lang="en"/>
              <a:t> available to us along with very limited </a:t>
            </a:r>
            <a:r>
              <a:rPr lang="en"/>
              <a:t>hyperparameter</a:t>
            </a:r>
            <a:r>
              <a:rPr lang="en"/>
              <a:t> tuning on the L2 regularization strength.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grid-searched thru 10 different values of C, which is the inverse regularization strength and immediately observed an overfitted model as we </a:t>
            </a:r>
            <a:r>
              <a:rPr lang="en"/>
              <a:t>increased the value of C</a:t>
            </a:r>
            <a:r>
              <a:rPr lang="en"/>
              <a:t>. For the final baseline model, we used the iteration that gave us the least amount of overfitting. The results are shown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quick reminder of our evaluation metric Matthews Correlation Coefficient (MCC) - MCC is generally considered to be a reliable metric for multiclass classification with </a:t>
            </a:r>
            <a:r>
              <a:rPr lang="en"/>
              <a:t>imbalance</a:t>
            </a:r>
            <a:r>
              <a:rPr lang="en"/>
              <a:t> datasets.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As we can see, our baseline model achieved a test MCC of 52%, which is not great. Our baseline model performed the best at identifying the classical genre and the worst at identifying the blues genre.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One notable observation was that our baseline model performed quite poorly in identifying the pop genre, which was the majority class in our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Keep this in mind as we go thru the rest of the presentation - This is a pattern that we see recurring throughout our work. Classical always good, blues usually poor and pop also poor. The fact that pop was is also our majority class hurt us too.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4c0366544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4c036654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LAWRENCE (60 sec)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then turned our attention to feature selection and dimensionality reduction techniques to see what else we can do by sticking with logistic regression.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experimented with Select K Best, Random Forest and PCA. We treated the number of features or dimensions and the regularization strengths as our hyperparameters.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illustration, we set the number of features for each of the algorithms to 400, which is around 15% of the original number of features, while grid-searching across the 10 values of inverse regularization strength.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Here are couple of key takeaways based on our experiments: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Helps a lot with reducing the complexity model and compute time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more features or dimensions we have, the more complex the model becomes and the model becomes more likely to overfit. Which then requires more regularization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There’s no one size fit all regularization strength across all these three algorithms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With these lessons in mind, we ultimately landed on a more refined logistic regression model, which is on the next slide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dc293bc87_3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dc293bc8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LAWRENCE (60 sec)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realize that we get the best improvement in the overall performance as measured by test MCC is to use features selected by random forest.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specifically, we used 400 most important features as measured by random forest and used them in our logistic regression classifier with a regularization strength of 2.78.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results are here with a couple of observations</a:t>
            </a:r>
            <a:endParaRPr/>
          </a:p>
          <a:p>
            <a:pPr indent="-317500" lvl="0" marL="457200" rtl="0" algn="l">
              <a:spcBef>
                <a:spcPts val="0"/>
              </a:spcBef>
              <a:spcAft>
                <a:spcPts val="0"/>
              </a:spcAft>
              <a:buSzPts val="1400"/>
              <a:buChar char="●"/>
            </a:pPr>
            <a:r>
              <a:rPr lang="en"/>
              <a:t>Right off the bat - we saw an improvement in the overall test MCC by around 6% (highlighted in yellow) - not too bad there.</a:t>
            </a:r>
            <a:endParaRPr/>
          </a:p>
          <a:p>
            <a:pPr indent="-317500" lvl="0" marL="457200" rtl="0" algn="l">
              <a:spcBef>
                <a:spcPts val="0"/>
              </a:spcBef>
              <a:spcAft>
                <a:spcPts val="0"/>
              </a:spcAft>
              <a:buSzPts val="1400"/>
              <a:buChar char="●"/>
            </a:pPr>
            <a:r>
              <a:rPr lang="en"/>
              <a:t>We were also able to achieve a 1-10% improvement in test MCCs across all the genres with the exception of one</a:t>
            </a:r>
            <a:endParaRPr/>
          </a:p>
          <a:p>
            <a:pPr indent="-317500" lvl="1" marL="914400" rtl="0" algn="l">
              <a:spcBef>
                <a:spcPts val="0"/>
              </a:spcBef>
              <a:spcAft>
                <a:spcPts val="0"/>
              </a:spcAft>
              <a:buSzPts val="1400"/>
              <a:buChar char="○"/>
            </a:pPr>
            <a:r>
              <a:rPr lang="en"/>
              <a:t>Metal had the most improvement</a:t>
            </a:r>
            <a:endParaRPr/>
          </a:p>
          <a:p>
            <a:pPr indent="-317500" lvl="1" marL="914400" rtl="0" algn="l">
              <a:spcBef>
                <a:spcPts val="0"/>
              </a:spcBef>
              <a:spcAft>
                <a:spcPts val="0"/>
              </a:spcAft>
              <a:buSzPts val="1400"/>
              <a:buChar char="○"/>
            </a:pPr>
            <a:r>
              <a:rPr lang="en"/>
              <a:t>Hiphop had the least improvement</a:t>
            </a:r>
            <a:endParaRPr/>
          </a:p>
          <a:p>
            <a:pPr indent="-317500" lvl="1" marL="914400" rtl="0" algn="l">
              <a:spcBef>
                <a:spcPts val="0"/>
              </a:spcBef>
              <a:spcAft>
                <a:spcPts val="0"/>
              </a:spcAft>
              <a:buSzPts val="1400"/>
              <a:buChar char="○"/>
            </a:pPr>
            <a:r>
              <a:rPr lang="en"/>
              <a:t>Blues actually performed slightly worse than the baseline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too crazy about the improvement but we definitely learned a quite a bit from this improved baseline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I’m going to pass it off to Matt to walk us thru our SVM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dc293bc87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dc293bc8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MATT</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highlight>
                  <a:srgbClr val="FFFFFF"/>
                </a:highlight>
              </a:rPr>
              <a:t>We also created a support vector machine model (SVM), given the strong results from existing literature.  We address imbalance using the SVM class weight parameter.</a:t>
            </a:r>
            <a:endParaRPr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highlight>
                  <a:srgbClr val="FFFFFF"/>
                </a:highlight>
              </a:rPr>
              <a:t>Hypertuning SVM with GridSearch is very compute </a:t>
            </a:r>
            <a:r>
              <a:rPr lang="en" sz="1250">
                <a:solidFill>
                  <a:schemeClr val="dk1"/>
                </a:solidFill>
                <a:highlight>
                  <a:srgbClr val="FFFFFF"/>
                </a:highlight>
              </a:rPr>
              <a:t>intensive</a:t>
            </a:r>
            <a:r>
              <a:rPr lang="en" sz="1250">
                <a:solidFill>
                  <a:schemeClr val="dk1"/>
                </a:solidFill>
                <a:highlight>
                  <a:srgbClr val="FFFFFF"/>
                </a:highlight>
              </a:rPr>
              <a:t>.  The dataset ran for almost 6 hours.  When we used PCA to reduce dimensionality, processing time dropped meaningfully. </a:t>
            </a:r>
            <a:endParaRPr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highlight>
                  <a:srgbClr val="FFFFFF"/>
                </a:highlight>
              </a:rPr>
              <a:t>However, using PCA did not impact performance.  </a:t>
            </a:r>
            <a:endParaRPr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highlight>
                  <a:srgbClr val="FFFFFF"/>
                </a:highlight>
              </a:rPr>
              <a:t>Unfortunately, we were not able to get training and validation curves easily from the sklearn SVM </a:t>
            </a:r>
            <a:r>
              <a:rPr lang="en" sz="1250">
                <a:solidFill>
                  <a:schemeClr val="dk1"/>
                </a:solidFill>
                <a:highlight>
                  <a:srgbClr val="FFFFFF"/>
                </a:highlight>
              </a:rPr>
              <a:t>module</a:t>
            </a:r>
            <a:r>
              <a:rPr lang="en" sz="1250">
                <a:solidFill>
                  <a:schemeClr val="dk1"/>
                </a:solidFill>
                <a:highlight>
                  <a:srgbClr val="FFFFFF"/>
                </a:highlight>
              </a:rPr>
              <a:t> so we are not in a position to comment on what those curves would reveal.</a:t>
            </a:r>
            <a:endParaRPr sz="12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250">
                <a:solidFill>
                  <a:schemeClr val="dk1"/>
                </a:solidFill>
                <a:highlight>
                  <a:srgbClr val="FFFFFF"/>
                </a:highlight>
              </a:rPr>
              <a:t>Our SVM models had MCC and average F1 Macro </a:t>
            </a:r>
            <a:r>
              <a:rPr lang="en" sz="1250">
                <a:solidFill>
                  <a:schemeClr val="dk1"/>
                </a:solidFill>
                <a:highlight>
                  <a:srgbClr val="FFFFFF"/>
                </a:highlight>
              </a:rPr>
              <a:t>scores</a:t>
            </a:r>
            <a:r>
              <a:rPr lang="en" sz="1250">
                <a:solidFill>
                  <a:schemeClr val="dk1"/>
                </a:solidFill>
                <a:highlight>
                  <a:srgbClr val="FFFFFF"/>
                </a:highlight>
              </a:rPr>
              <a:t> that are seven to eight percent better than our baseline and on par with the best scores for those metrics we found on any model.  However, balanced accuracy trailed by a similar margin compared to the baseline and by about three percent compared to XGBoost (which Rich will cover next).</a:t>
            </a:r>
            <a:endParaRPr sz="12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5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79dcae121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79dcae1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latin typeface="Lucida Sans"/>
                <a:ea typeface="Lucida Sans"/>
                <a:cs typeface="Lucida Sans"/>
                <a:sym typeface="Lucida Sans"/>
              </a:rPr>
              <a:t>Thanks Alvin.</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We tried Extreme Gradient Boost.  Extreme Gradient Boost is very popular these days, and it’s also complex, with a large </a:t>
            </a:r>
            <a:r>
              <a:rPr lang="en" sz="1400">
                <a:latin typeface="Lucida Sans"/>
                <a:ea typeface="Lucida Sans"/>
                <a:cs typeface="Lucida Sans"/>
                <a:sym typeface="Lucida Sans"/>
              </a:rPr>
              <a:t>number of hyperparameters, more than twenty, with six often identified as the most important.  </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Nevertheless, the version we used did not have a convenient way using weights to address data imbalance for multi-class problems.</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Running XGBoost without addressing data imbalance did not work well.</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We tried undersampling, but the results were also disappointing.</a:t>
            </a:r>
            <a:endParaRPr sz="1400">
              <a:latin typeface="Lucida Sans"/>
              <a:ea typeface="Lucida Sans"/>
              <a:cs typeface="Lucida Sans"/>
              <a:sym typeface="Lucida Sans"/>
            </a:endParaRPr>
          </a:p>
          <a:p>
            <a:pPr indent="0" lvl="0" marL="0" rtl="0" algn="l">
              <a:spcBef>
                <a:spcPts val="0"/>
              </a:spcBef>
              <a:spcAft>
                <a:spcPts val="0"/>
              </a:spcAft>
              <a:buNone/>
            </a:pPr>
            <a:r>
              <a:t/>
            </a:r>
            <a:endParaRPr sz="1400">
              <a:latin typeface="Lucida Sans"/>
              <a:ea typeface="Lucida Sans"/>
              <a:cs typeface="Lucida Sans"/>
              <a:sym typeface="Lucida Sans"/>
            </a:endParaRPr>
          </a:p>
          <a:p>
            <a:pPr indent="0" lvl="0" marL="0" rtl="0" algn="l">
              <a:spcBef>
                <a:spcPts val="0"/>
              </a:spcBef>
              <a:spcAft>
                <a:spcPts val="0"/>
              </a:spcAft>
              <a:buNone/>
            </a:pPr>
            <a:r>
              <a:rPr lang="en" sz="1400">
                <a:latin typeface="Lucida Sans"/>
                <a:ea typeface="Lucida Sans"/>
                <a:cs typeface="Lucida Sans"/>
                <a:sym typeface="Lucida Sans"/>
              </a:rPr>
              <a:t>We did not want to oversample our data, instead we tried Synthetic Minority Oversampling Technique (SMOTE) to create synthetic data points close to samples of our minority classes.  We were careful to apply SMOTE to only our training data, and not our validation or test data.  We got our best results with XGBoost using this technique.  We also tried variations of SMOTE that introduce undersampling together with synthetic data creation (SMOTETomek) as well as a variation that blends SMOTE with K-near neighbor techniques (SMOTE-ENN).  We limit ourselves to SMOTE here. </a:t>
            </a:r>
            <a:endParaRPr sz="1400">
              <a:latin typeface="Lucida Sans"/>
              <a:ea typeface="Lucida Sans"/>
              <a:cs typeface="Lucida Sans"/>
              <a:sym typeface="Lucida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864475"/>
            <a:ext cx="8520600" cy="932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31553"/>
            <a:ext cx="7766100" cy="862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28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3" name="Google Shape;53;p13"/>
          <p:cNvSpPr txBox="1"/>
          <p:nvPr>
            <p:ph idx="1" type="body"/>
          </p:nvPr>
        </p:nvSpPr>
        <p:spPr>
          <a:xfrm>
            <a:off x="457200" y="1512694"/>
            <a:ext cx="7740600" cy="2467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1600"/>
              </a:spcBef>
              <a:spcAft>
                <a:spcPts val="0"/>
              </a:spcAft>
              <a:buClr>
                <a:srgbClr val="2D637F"/>
              </a:buClr>
              <a:buSzPts val="1800"/>
              <a:buChar char="○"/>
              <a:defRPr/>
            </a:lvl2pPr>
            <a:lvl3pPr indent="-342900" lvl="2" marL="1371600" rtl="0" algn="l">
              <a:spcBef>
                <a:spcPts val="1600"/>
              </a:spcBef>
              <a:spcAft>
                <a:spcPts val="0"/>
              </a:spcAft>
              <a:buClr>
                <a:srgbClr val="2D637F"/>
              </a:buClr>
              <a:buSzPts val="1800"/>
              <a:buChar char="■"/>
              <a:defRPr/>
            </a:lvl3pPr>
            <a:lvl4pPr indent="-342900" lvl="3" marL="1828800" rtl="0" algn="l">
              <a:spcBef>
                <a:spcPts val="1600"/>
              </a:spcBef>
              <a:spcAft>
                <a:spcPts val="0"/>
              </a:spcAft>
              <a:buClr>
                <a:srgbClr val="2D637F"/>
              </a:buClr>
              <a:buSzPts val="1800"/>
              <a:buChar char="●"/>
              <a:defRPr/>
            </a:lvl4pPr>
            <a:lvl5pPr indent="-342900" lvl="4" marL="2286000" rtl="0" algn="l">
              <a:spcBef>
                <a:spcPts val="1600"/>
              </a:spcBef>
              <a:spcAft>
                <a:spcPts val="0"/>
              </a:spcAft>
              <a:buClr>
                <a:srgbClr val="2D637F"/>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4" name="Google Shape;54;p13"/>
          <p:cNvSpPr txBox="1"/>
          <p:nvPr>
            <p:ph idx="12" type="sldNum"/>
          </p:nvPr>
        </p:nvSpPr>
        <p:spPr>
          <a:xfrm>
            <a:off x="8548759" y="4840170"/>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5" name="Shape 55"/>
        <p:cNvGrpSpPr/>
        <p:nvPr/>
      </p:nvGrpSpPr>
      <p:grpSpPr>
        <a:xfrm>
          <a:off x="0" y="0"/>
          <a:ext cx="0" cy="0"/>
          <a:chOff x="0" y="0"/>
          <a:chExt cx="0" cy="0"/>
        </a:xfrm>
      </p:grpSpPr>
      <p:sp>
        <p:nvSpPr>
          <p:cNvPr id="56" name="Google Shape;56;p14"/>
          <p:cNvSpPr txBox="1"/>
          <p:nvPr>
            <p:ph type="title"/>
          </p:nvPr>
        </p:nvSpPr>
        <p:spPr>
          <a:xfrm>
            <a:off x="457201" y="211322"/>
            <a:ext cx="7464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4"/>
          <p:cNvSpPr txBox="1"/>
          <p:nvPr>
            <p:ph idx="1" type="body"/>
          </p:nvPr>
        </p:nvSpPr>
        <p:spPr>
          <a:xfrm>
            <a:off x="457201" y="1378333"/>
            <a:ext cx="37179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1600"/>
              </a:spcBef>
              <a:spcAft>
                <a:spcPts val="0"/>
              </a:spcAft>
              <a:buClr>
                <a:srgbClr val="2D637F"/>
              </a:buClr>
              <a:buSzPts val="1400"/>
              <a:buChar char="○"/>
              <a:defRPr sz="1400"/>
            </a:lvl2pPr>
            <a:lvl3pPr indent="-317500" lvl="2" marL="1371600" rtl="0" algn="l">
              <a:spcBef>
                <a:spcPts val="1600"/>
              </a:spcBef>
              <a:spcAft>
                <a:spcPts val="0"/>
              </a:spcAft>
              <a:buClr>
                <a:srgbClr val="2D637F"/>
              </a:buClr>
              <a:buSzPts val="1400"/>
              <a:buChar char="■"/>
              <a:defRPr sz="1400"/>
            </a:lvl3pPr>
            <a:lvl4pPr indent="-317500" lvl="3" marL="1828800" rtl="0" algn="l">
              <a:spcBef>
                <a:spcPts val="1600"/>
              </a:spcBef>
              <a:spcAft>
                <a:spcPts val="0"/>
              </a:spcAft>
              <a:buClr>
                <a:srgbClr val="2D637F"/>
              </a:buClr>
              <a:buSzPts val="1400"/>
              <a:buChar char="●"/>
              <a:defRPr sz="1400"/>
            </a:lvl4pPr>
            <a:lvl5pPr indent="-317500" lvl="4" marL="2286000" rtl="0" algn="l">
              <a:spcBef>
                <a:spcPts val="1600"/>
              </a:spcBef>
              <a:spcAft>
                <a:spcPts val="0"/>
              </a:spcAft>
              <a:buClr>
                <a:srgbClr val="2D637F"/>
              </a:buClr>
              <a:buSzPts val="1400"/>
              <a:buChar char="○"/>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8" name="Google Shape;58;p14"/>
          <p:cNvSpPr txBox="1"/>
          <p:nvPr>
            <p:ph idx="2" type="body"/>
          </p:nvPr>
        </p:nvSpPr>
        <p:spPr>
          <a:xfrm>
            <a:off x="4175125" y="1378333"/>
            <a:ext cx="37464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1600"/>
              </a:spcBef>
              <a:spcAft>
                <a:spcPts val="0"/>
              </a:spcAft>
              <a:buClr>
                <a:srgbClr val="2D637F"/>
              </a:buClr>
              <a:buSzPts val="1400"/>
              <a:buChar char="○"/>
              <a:defRPr sz="1400">
                <a:solidFill>
                  <a:srgbClr val="2D637F"/>
                </a:solidFill>
              </a:defRPr>
            </a:lvl2pPr>
            <a:lvl3pPr indent="-317500" lvl="2" marL="1371600" rtl="0" algn="l">
              <a:spcBef>
                <a:spcPts val="1600"/>
              </a:spcBef>
              <a:spcAft>
                <a:spcPts val="0"/>
              </a:spcAft>
              <a:buClr>
                <a:srgbClr val="2D637F"/>
              </a:buClr>
              <a:buSzPts val="1400"/>
              <a:buChar char="■"/>
              <a:defRPr sz="1400">
                <a:solidFill>
                  <a:srgbClr val="2D637F"/>
                </a:solidFill>
              </a:defRPr>
            </a:lvl3pPr>
            <a:lvl4pPr indent="-317500" lvl="3" marL="1828800" rtl="0" algn="l">
              <a:spcBef>
                <a:spcPts val="1600"/>
              </a:spcBef>
              <a:spcAft>
                <a:spcPts val="0"/>
              </a:spcAft>
              <a:buClr>
                <a:srgbClr val="2D637F"/>
              </a:buClr>
              <a:buSzPts val="1400"/>
              <a:buChar char="●"/>
              <a:defRPr sz="1400">
                <a:solidFill>
                  <a:srgbClr val="2D637F"/>
                </a:solidFill>
              </a:defRPr>
            </a:lvl4pPr>
            <a:lvl5pPr indent="-317500" lvl="4" marL="2286000" rtl="0" algn="l">
              <a:spcBef>
                <a:spcPts val="1600"/>
              </a:spcBef>
              <a:spcAft>
                <a:spcPts val="0"/>
              </a:spcAft>
              <a:buClr>
                <a:srgbClr val="2D637F"/>
              </a:buClr>
              <a:buSzPts val="1400"/>
              <a:buChar char="○"/>
              <a:defRPr>
                <a:solidFill>
                  <a:srgbClr val="2D637F"/>
                </a:solidFill>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9" name="Google Shape;5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762125"/>
            <a:ext cx="8520600" cy="2806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Georgia"/>
              <a:buNone/>
              <a:defRPr b="1" sz="2800">
                <a:solidFill>
                  <a:schemeClr val="dk1"/>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p:txBody>
      </p:sp>
      <p:sp>
        <p:nvSpPr>
          <p:cNvPr id="7" name="Google Shape;7;p1"/>
          <p:cNvSpPr txBox="1"/>
          <p:nvPr>
            <p:ph idx="1" type="body"/>
          </p:nvPr>
        </p:nvSpPr>
        <p:spPr>
          <a:xfrm>
            <a:off x="311700" y="1762125"/>
            <a:ext cx="8520600" cy="2806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ucida Sans"/>
              <a:buChar char="●"/>
              <a:defRPr sz="1800">
                <a:solidFill>
                  <a:schemeClr val="dk2"/>
                </a:solidFill>
                <a:latin typeface="Lucida Sans"/>
                <a:ea typeface="Lucida Sans"/>
                <a:cs typeface="Lucida Sans"/>
                <a:sym typeface="Lucida Sans"/>
              </a:defRPr>
            </a:lvl1pPr>
            <a:lvl2pPr indent="-317500" lvl="1" marL="914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2pPr>
            <a:lvl3pPr indent="-317500" lvl="2" marL="1371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3pPr>
            <a:lvl4pPr indent="-317500" lvl="3" marL="18288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4pPr>
            <a:lvl5pPr indent="-317500" lvl="4" marL="22860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5pPr>
            <a:lvl6pPr indent="-317500" lvl="5" marL="27432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6pPr>
            <a:lvl7pPr indent="-317500" lvl="6" marL="3200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7pPr>
            <a:lvl8pPr indent="-317500" lvl="7" marL="3657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8pPr>
            <a:lvl9pPr indent="-317500" lvl="8" marL="4114800">
              <a:lnSpc>
                <a:spcPct val="115000"/>
              </a:lnSpc>
              <a:spcBef>
                <a:spcPts val="1600"/>
              </a:spcBef>
              <a:spcAft>
                <a:spcPts val="1600"/>
              </a:spcAft>
              <a:buClr>
                <a:schemeClr val="dk2"/>
              </a:buClr>
              <a:buSzPts val="1400"/>
              <a:buFont typeface="Lucida Sans"/>
              <a:buChar char="■"/>
              <a:defRPr>
                <a:solidFill>
                  <a:schemeClr val="dk2"/>
                </a:solidFill>
                <a:latin typeface="Lucida Sans"/>
                <a:ea typeface="Lucida Sans"/>
                <a:cs typeface="Lucida Sans"/>
                <a:sym typeface="Lucida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41550" y="1071750"/>
            <a:ext cx="8702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2"/>
              </a:solidFill>
              <a:latin typeface="Lucida Sans"/>
              <a:ea typeface="Lucida Sans"/>
              <a:cs typeface="Lucida Sans"/>
              <a:sym typeface="Lucida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2.png"/><Relationship Id="rId4" Type="http://schemas.openxmlformats.org/officeDocument/2006/relationships/image" Target="../media/image9.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744575"/>
            <a:ext cx="8520600" cy="68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000"/>
              <a:t>Machine Learning for Music Genre Classification </a:t>
            </a:r>
            <a:endParaRPr b="0" sz="3000"/>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ctrTitle"/>
          </p:nvPr>
        </p:nvSpPr>
        <p:spPr>
          <a:xfrm>
            <a:off x="386675" y="1815400"/>
            <a:ext cx="3170400" cy="59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100"/>
              <a:t>Final Presentation</a:t>
            </a:r>
            <a:endParaRPr b="0" sz="2100"/>
          </a:p>
        </p:txBody>
      </p:sp>
      <p:sp>
        <p:nvSpPr>
          <p:cNvPr id="67" name="Google Shape;67;p15"/>
          <p:cNvSpPr txBox="1"/>
          <p:nvPr>
            <p:ph type="ctrTitle"/>
          </p:nvPr>
        </p:nvSpPr>
        <p:spPr>
          <a:xfrm>
            <a:off x="5924425" y="3069925"/>
            <a:ext cx="3170400" cy="15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b="0" sz="1800"/>
          </a:p>
          <a:p>
            <a:pPr indent="0" lvl="0" marL="0" rtl="0" algn="r">
              <a:spcBef>
                <a:spcPts val="0"/>
              </a:spcBef>
              <a:spcAft>
                <a:spcPts val="0"/>
              </a:spcAft>
              <a:buNone/>
            </a:pPr>
            <a:r>
              <a:t/>
            </a:r>
            <a:endParaRPr b="0" sz="1800" u="sng"/>
          </a:p>
          <a:p>
            <a:pPr indent="0" lvl="0" marL="0" rtl="0" algn="r">
              <a:spcBef>
                <a:spcPts val="0"/>
              </a:spcBef>
              <a:spcAft>
                <a:spcPts val="0"/>
              </a:spcAft>
              <a:buNone/>
            </a:pPr>
            <a:r>
              <a:rPr b="0" lang="en" sz="1600"/>
              <a:t>Alvin Ng</a:t>
            </a:r>
            <a:endParaRPr b="0" sz="1600"/>
          </a:p>
          <a:p>
            <a:pPr indent="0" lvl="0" marL="0" rtl="0" algn="r">
              <a:spcBef>
                <a:spcPts val="0"/>
              </a:spcBef>
              <a:spcAft>
                <a:spcPts val="0"/>
              </a:spcAft>
              <a:buNone/>
            </a:pPr>
            <a:r>
              <a:rPr b="0" lang="en" sz="1600"/>
              <a:t>Daniel Collins</a:t>
            </a:r>
            <a:endParaRPr b="0" sz="1600"/>
          </a:p>
          <a:p>
            <a:pPr indent="0" lvl="0" marL="0" rtl="0" algn="r">
              <a:spcBef>
                <a:spcPts val="0"/>
              </a:spcBef>
              <a:spcAft>
                <a:spcPts val="0"/>
              </a:spcAft>
              <a:buNone/>
            </a:pPr>
            <a:r>
              <a:rPr b="0" lang="en" sz="1600"/>
              <a:t>Lawrence Lai</a:t>
            </a:r>
            <a:endParaRPr b="0" sz="1600"/>
          </a:p>
          <a:p>
            <a:pPr indent="0" lvl="0" marL="0" rtl="0" algn="r">
              <a:spcBef>
                <a:spcPts val="0"/>
              </a:spcBef>
              <a:spcAft>
                <a:spcPts val="0"/>
              </a:spcAft>
              <a:buNone/>
            </a:pPr>
            <a:r>
              <a:rPr b="0" lang="en" sz="1600"/>
              <a:t>Matthew Rubino</a:t>
            </a:r>
            <a:endParaRPr b="0" sz="1600"/>
          </a:p>
          <a:p>
            <a:pPr indent="0" lvl="0" marL="0" rtl="0" algn="r">
              <a:spcBef>
                <a:spcPts val="0"/>
              </a:spcBef>
              <a:spcAft>
                <a:spcPts val="0"/>
              </a:spcAft>
              <a:buNone/>
            </a:pPr>
            <a:r>
              <a:rPr b="0" lang="en" sz="1600"/>
              <a:t>Richard Robbins</a:t>
            </a:r>
            <a:endParaRPr b="0" sz="1600"/>
          </a:p>
        </p:txBody>
      </p:sp>
      <p:pic>
        <p:nvPicPr>
          <p:cNvPr id="68" name="Google Shape;68;p15"/>
          <p:cNvPicPr preferRelativeResize="0"/>
          <p:nvPr/>
        </p:nvPicPr>
        <p:blipFill>
          <a:blip r:embed="rId3">
            <a:alphaModFix/>
          </a:blip>
          <a:stretch>
            <a:fillRect/>
          </a:stretch>
        </p:blipFill>
        <p:spPr>
          <a:xfrm>
            <a:off x="386675" y="2411500"/>
            <a:ext cx="5619624" cy="1859790"/>
          </a:xfrm>
          <a:prstGeom prst="rect">
            <a:avLst/>
          </a:prstGeom>
          <a:noFill/>
          <a:ln>
            <a:noFill/>
          </a:ln>
        </p:spPr>
      </p:pic>
      <p:pic>
        <p:nvPicPr>
          <p:cNvPr id="69" name="Google Shape;69;p15"/>
          <p:cNvPicPr preferRelativeResize="0"/>
          <p:nvPr/>
        </p:nvPicPr>
        <p:blipFill rotWithShape="1">
          <a:blip r:embed="rId4">
            <a:alphaModFix/>
          </a:blip>
          <a:srcRect b="7202" l="6182" r="0" t="5810"/>
          <a:stretch/>
        </p:blipFill>
        <p:spPr>
          <a:xfrm>
            <a:off x="8209800" y="2491150"/>
            <a:ext cx="778151" cy="721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XGBoost:  Bayesian Hyperparameter Tuning</a:t>
            </a:r>
            <a:endParaRPr/>
          </a:p>
          <a:p>
            <a:pPr indent="0" lvl="0" marL="0" rtl="0" algn="l">
              <a:spcBef>
                <a:spcPts val="0"/>
              </a:spcBef>
              <a:spcAft>
                <a:spcPts val="0"/>
              </a:spcAft>
              <a:buNone/>
            </a:pPr>
            <a:r>
              <a:t/>
            </a:r>
            <a:endParaRPr/>
          </a:p>
        </p:txBody>
      </p:sp>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4"/>
          <p:cNvPicPr preferRelativeResize="0"/>
          <p:nvPr/>
        </p:nvPicPr>
        <p:blipFill>
          <a:blip r:embed="rId3">
            <a:alphaModFix/>
          </a:blip>
          <a:stretch>
            <a:fillRect/>
          </a:stretch>
        </p:blipFill>
        <p:spPr>
          <a:xfrm>
            <a:off x="6960961" y="1111625"/>
            <a:ext cx="2030639" cy="3294793"/>
          </a:xfrm>
          <a:prstGeom prst="rect">
            <a:avLst/>
          </a:prstGeom>
          <a:noFill/>
          <a:ln>
            <a:noFill/>
          </a:ln>
        </p:spPr>
      </p:pic>
      <p:pic>
        <p:nvPicPr>
          <p:cNvPr id="164" name="Google Shape;164;p24"/>
          <p:cNvPicPr preferRelativeResize="0"/>
          <p:nvPr/>
        </p:nvPicPr>
        <p:blipFill>
          <a:blip r:embed="rId4">
            <a:alphaModFix/>
          </a:blip>
          <a:stretch>
            <a:fillRect/>
          </a:stretch>
        </p:blipFill>
        <p:spPr>
          <a:xfrm>
            <a:off x="1642531" y="2923210"/>
            <a:ext cx="1845507" cy="1431450"/>
          </a:xfrm>
          <a:prstGeom prst="rect">
            <a:avLst/>
          </a:prstGeom>
          <a:noFill/>
          <a:ln>
            <a:noFill/>
          </a:ln>
        </p:spPr>
      </p:pic>
      <p:pic>
        <p:nvPicPr>
          <p:cNvPr id="165" name="Google Shape;165;p24"/>
          <p:cNvPicPr preferRelativeResize="0"/>
          <p:nvPr/>
        </p:nvPicPr>
        <p:blipFill>
          <a:blip r:embed="rId5">
            <a:alphaModFix/>
          </a:blip>
          <a:stretch>
            <a:fillRect/>
          </a:stretch>
        </p:blipFill>
        <p:spPr>
          <a:xfrm>
            <a:off x="522083" y="1181175"/>
            <a:ext cx="6277168" cy="3224200"/>
          </a:xfrm>
          <a:prstGeom prst="rect">
            <a:avLst/>
          </a:prstGeom>
          <a:noFill/>
          <a:ln>
            <a:noFill/>
          </a:ln>
        </p:spPr>
      </p:pic>
      <p:sp>
        <p:nvSpPr>
          <p:cNvPr id="166" name="Google Shape;166;p24"/>
          <p:cNvSpPr/>
          <p:nvPr/>
        </p:nvSpPr>
        <p:spPr>
          <a:xfrm>
            <a:off x="490628" y="1561009"/>
            <a:ext cx="3072900" cy="93600"/>
          </a:xfrm>
          <a:prstGeom prst="rect">
            <a:avLst/>
          </a:prstGeom>
          <a:solidFill>
            <a:srgbClr val="00FF00">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490628" y="1459346"/>
            <a:ext cx="3072900" cy="93600"/>
          </a:xfrm>
          <a:prstGeom prst="rect">
            <a:avLst/>
          </a:prstGeom>
          <a:solidFill>
            <a:srgbClr val="FF0000">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4429899" y="1211145"/>
            <a:ext cx="228600" cy="22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4658421" y="1446504"/>
            <a:ext cx="228600" cy="228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 Mel Spectrogram</a:t>
            </a:r>
            <a:endParaRPr/>
          </a:p>
          <a:p>
            <a:pPr indent="0" lvl="0" marL="0" rtl="0" algn="l">
              <a:spcBef>
                <a:spcPts val="0"/>
              </a:spcBef>
              <a:spcAft>
                <a:spcPts val="0"/>
              </a:spcAft>
              <a:buNone/>
            </a:pPr>
            <a:r>
              <a:t/>
            </a:r>
            <a:endParaRPr/>
          </a:p>
        </p:txBody>
      </p:sp>
      <p:sp>
        <p:nvSpPr>
          <p:cNvPr id="175" name="Google Shape;17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6" name="Google Shape;176;p25"/>
          <p:cNvGrpSpPr/>
          <p:nvPr/>
        </p:nvGrpSpPr>
        <p:grpSpPr>
          <a:xfrm>
            <a:off x="381005" y="1111551"/>
            <a:ext cx="8320653" cy="2975319"/>
            <a:chOff x="152400" y="1111625"/>
            <a:chExt cx="7523875" cy="2390775"/>
          </a:xfrm>
        </p:grpSpPr>
        <p:pic>
          <p:nvPicPr>
            <p:cNvPr id="177" name="Google Shape;177;p25"/>
            <p:cNvPicPr preferRelativeResize="0"/>
            <p:nvPr/>
          </p:nvPicPr>
          <p:blipFill rotWithShape="1">
            <a:blip r:embed="rId3">
              <a:alphaModFix/>
            </a:blip>
            <a:srcRect b="0" l="0" r="5258" t="0"/>
            <a:stretch/>
          </p:blipFill>
          <p:spPr>
            <a:xfrm>
              <a:off x="152400" y="1111625"/>
              <a:ext cx="2418475" cy="2390775"/>
            </a:xfrm>
            <a:prstGeom prst="rect">
              <a:avLst/>
            </a:prstGeom>
            <a:noFill/>
            <a:ln>
              <a:noFill/>
            </a:ln>
          </p:spPr>
        </p:pic>
        <p:pic>
          <p:nvPicPr>
            <p:cNvPr id="178" name="Google Shape;178;p25"/>
            <p:cNvPicPr preferRelativeResize="0"/>
            <p:nvPr/>
          </p:nvPicPr>
          <p:blipFill rotWithShape="1">
            <a:blip r:embed="rId4">
              <a:alphaModFix/>
            </a:blip>
            <a:srcRect b="0" l="0" r="5258" t="0"/>
            <a:stretch/>
          </p:blipFill>
          <p:spPr>
            <a:xfrm>
              <a:off x="2705100" y="1111625"/>
              <a:ext cx="2418475" cy="2381250"/>
            </a:xfrm>
            <a:prstGeom prst="rect">
              <a:avLst/>
            </a:prstGeom>
            <a:noFill/>
            <a:ln>
              <a:noFill/>
            </a:ln>
          </p:spPr>
        </p:pic>
        <p:pic>
          <p:nvPicPr>
            <p:cNvPr id="179" name="Google Shape;179;p25"/>
            <p:cNvPicPr preferRelativeResize="0"/>
            <p:nvPr/>
          </p:nvPicPr>
          <p:blipFill rotWithShape="1">
            <a:blip r:embed="rId5">
              <a:alphaModFix/>
            </a:blip>
            <a:srcRect b="0" l="0" r="4187" t="0"/>
            <a:stretch/>
          </p:blipFill>
          <p:spPr>
            <a:xfrm>
              <a:off x="5257800" y="1139875"/>
              <a:ext cx="2418475" cy="2333625"/>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 Mel Spectrogram</a:t>
            </a:r>
            <a:endParaRPr/>
          </a:p>
          <a:p>
            <a:pPr indent="0" lvl="0" marL="0" rtl="0" algn="l">
              <a:spcBef>
                <a:spcPts val="0"/>
              </a:spcBef>
              <a:spcAft>
                <a:spcPts val="0"/>
              </a:spcAft>
              <a:buNone/>
            </a:pPr>
            <a:r>
              <a:t/>
            </a:r>
            <a:endParaRPr/>
          </a:p>
        </p:txBody>
      </p:sp>
      <p:sp>
        <p:nvSpPr>
          <p:cNvPr id="185" name="Google Shape;18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6"/>
          <p:cNvPicPr preferRelativeResize="0"/>
          <p:nvPr/>
        </p:nvPicPr>
        <p:blipFill>
          <a:blip r:embed="rId3">
            <a:alphaModFix/>
          </a:blip>
          <a:stretch>
            <a:fillRect/>
          </a:stretch>
        </p:blipFill>
        <p:spPr>
          <a:xfrm>
            <a:off x="533400" y="1111625"/>
            <a:ext cx="6325750" cy="3220250"/>
          </a:xfrm>
          <a:prstGeom prst="rect">
            <a:avLst/>
          </a:prstGeom>
          <a:noFill/>
          <a:ln>
            <a:noFill/>
          </a:ln>
        </p:spPr>
      </p:pic>
      <p:pic>
        <p:nvPicPr>
          <p:cNvPr id="187" name="Google Shape;187;p26"/>
          <p:cNvPicPr preferRelativeResize="0"/>
          <p:nvPr/>
        </p:nvPicPr>
        <p:blipFill rotWithShape="1">
          <a:blip r:embed="rId4">
            <a:alphaModFix/>
          </a:blip>
          <a:srcRect b="0" l="0" r="0" t="0"/>
          <a:stretch/>
        </p:blipFill>
        <p:spPr>
          <a:xfrm>
            <a:off x="1405325" y="3103150"/>
            <a:ext cx="2217000" cy="1125975"/>
          </a:xfrm>
          <a:prstGeom prst="rect">
            <a:avLst/>
          </a:prstGeom>
          <a:noFill/>
          <a:ln>
            <a:noFill/>
          </a:ln>
        </p:spPr>
      </p:pic>
      <p:pic>
        <p:nvPicPr>
          <p:cNvPr id="188" name="Google Shape;188;p26"/>
          <p:cNvPicPr preferRelativeResize="0"/>
          <p:nvPr/>
        </p:nvPicPr>
        <p:blipFill>
          <a:blip r:embed="rId5">
            <a:alphaModFix/>
          </a:blip>
          <a:stretch>
            <a:fillRect/>
          </a:stretch>
        </p:blipFill>
        <p:spPr>
          <a:xfrm>
            <a:off x="7011550" y="1035425"/>
            <a:ext cx="1980050" cy="1662264"/>
          </a:xfrm>
          <a:prstGeom prst="rect">
            <a:avLst/>
          </a:prstGeom>
          <a:noFill/>
          <a:ln>
            <a:noFill/>
          </a:ln>
        </p:spPr>
      </p:pic>
      <p:pic>
        <p:nvPicPr>
          <p:cNvPr id="189" name="Google Shape;189;p26"/>
          <p:cNvPicPr preferRelativeResize="0"/>
          <p:nvPr/>
        </p:nvPicPr>
        <p:blipFill>
          <a:blip r:embed="rId6">
            <a:alphaModFix/>
          </a:blip>
          <a:stretch>
            <a:fillRect/>
          </a:stretch>
        </p:blipFill>
        <p:spPr>
          <a:xfrm>
            <a:off x="7022372" y="2773900"/>
            <a:ext cx="1969221" cy="1889325"/>
          </a:xfrm>
          <a:prstGeom prst="rect">
            <a:avLst/>
          </a:prstGeom>
          <a:noFill/>
          <a:ln>
            <a:noFill/>
          </a:ln>
        </p:spPr>
      </p:pic>
      <p:sp>
        <p:nvSpPr>
          <p:cNvPr id="190" name="Google Shape;190;p26"/>
          <p:cNvSpPr/>
          <p:nvPr/>
        </p:nvSpPr>
        <p:spPr>
          <a:xfrm>
            <a:off x="524122" y="1493183"/>
            <a:ext cx="3072900" cy="93600"/>
          </a:xfrm>
          <a:prstGeom prst="rect">
            <a:avLst/>
          </a:prstGeom>
          <a:solidFill>
            <a:srgbClr val="00FF00">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524122" y="2078142"/>
            <a:ext cx="3072900" cy="93600"/>
          </a:xfrm>
          <a:prstGeom prst="rect">
            <a:avLst/>
          </a:prstGeom>
          <a:solidFill>
            <a:srgbClr val="FF0000">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6140024" y="2804555"/>
            <a:ext cx="228600" cy="22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4700289" y="1370304"/>
            <a:ext cx="228600" cy="228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txBox="1"/>
          <p:nvPr/>
        </p:nvSpPr>
        <p:spPr>
          <a:xfrm>
            <a:off x="7108349" y="950950"/>
            <a:ext cx="794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ucida Sans"/>
                <a:ea typeface="Lucida Sans"/>
                <a:cs typeface="Lucida Sans"/>
                <a:sym typeface="Lucida Sans"/>
              </a:rPr>
              <a:t>Imbalanced</a:t>
            </a:r>
            <a:endParaRPr sz="700">
              <a:latin typeface="Lucida Sans"/>
              <a:ea typeface="Lucida Sans"/>
              <a:cs typeface="Lucida Sans"/>
              <a:sym typeface="Lucida Sans"/>
            </a:endParaRPr>
          </a:p>
        </p:txBody>
      </p:sp>
      <p:sp>
        <p:nvSpPr>
          <p:cNvPr id="195" name="Google Shape;195;p26"/>
          <p:cNvSpPr txBox="1"/>
          <p:nvPr/>
        </p:nvSpPr>
        <p:spPr>
          <a:xfrm>
            <a:off x="7111798" y="2714250"/>
            <a:ext cx="794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ucida Sans"/>
                <a:ea typeface="Lucida Sans"/>
                <a:cs typeface="Lucida Sans"/>
                <a:sym typeface="Lucida Sans"/>
              </a:rPr>
              <a:t>Balanced</a:t>
            </a:r>
            <a:endParaRPr sz="700">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7"/>
          <p:cNvPicPr preferRelativeResize="0"/>
          <p:nvPr/>
        </p:nvPicPr>
        <p:blipFill>
          <a:blip r:embed="rId3">
            <a:alphaModFix/>
          </a:blip>
          <a:stretch>
            <a:fillRect/>
          </a:stretch>
        </p:blipFill>
        <p:spPr>
          <a:xfrm>
            <a:off x="412922" y="954574"/>
            <a:ext cx="5726800" cy="3307600"/>
          </a:xfrm>
          <a:prstGeom prst="rect">
            <a:avLst/>
          </a:prstGeom>
          <a:noFill/>
          <a:ln>
            <a:noFill/>
          </a:ln>
        </p:spPr>
      </p:pic>
      <p:sp>
        <p:nvSpPr>
          <p:cNvPr id="201" name="Google Shape;201;p27"/>
          <p:cNvSpPr txBox="1"/>
          <p:nvPr>
            <p:ph type="title"/>
          </p:nvPr>
        </p:nvSpPr>
        <p:spPr>
          <a:xfrm>
            <a:off x="396166" y="391347"/>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Summary</a:t>
            </a:r>
            <a:endParaRPr/>
          </a:p>
        </p:txBody>
      </p:sp>
      <p:sp>
        <p:nvSpPr>
          <p:cNvPr id="202" name="Google Shape;20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27"/>
          <p:cNvSpPr/>
          <p:nvPr/>
        </p:nvSpPr>
        <p:spPr>
          <a:xfrm>
            <a:off x="3051799" y="1316549"/>
            <a:ext cx="474600" cy="2925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3956925" y="1316549"/>
            <a:ext cx="474600" cy="2925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5614631" y="2443974"/>
            <a:ext cx="474600" cy="2925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1077075" y="2010025"/>
            <a:ext cx="6898200" cy="10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Considerations for Future Iterations</a:t>
            </a:r>
            <a:endParaRPr/>
          </a:p>
        </p:txBody>
      </p:sp>
      <p:sp>
        <p:nvSpPr>
          <p:cNvPr id="211" name="Google Shape;21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Fighting Class Imbalance</a:t>
            </a:r>
            <a:endParaRPr/>
          </a:p>
          <a:p>
            <a:pPr indent="0" lvl="0" marL="0" rtl="0" algn="l">
              <a:spcBef>
                <a:spcPts val="0"/>
              </a:spcBef>
              <a:spcAft>
                <a:spcPts val="0"/>
              </a:spcAft>
              <a:buNone/>
            </a:pPr>
            <a:r>
              <a:t/>
            </a:r>
            <a:endParaRPr/>
          </a:p>
        </p:txBody>
      </p:sp>
      <p:sp>
        <p:nvSpPr>
          <p:cNvPr id="217" name="Google Shape;21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9"/>
          <p:cNvSpPr txBox="1"/>
          <p:nvPr/>
        </p:nvSpPr>
        <p:spPr>
          <a:xfrm>
            <a:off x="378000" y="1324950"/>
            <a:ext cx="8388000" cy="2493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ucida Sans"/>
              <a:buChar char="●"/>
            </a:pPr>
            <a:r>
              <a:rPr lang="en">
                <a:latin typeface="Lucida Sans"/>
                <a:ea typeface="Lucida Sans"/>
                <a:cs typeface="Lucida Sans"/>
                <a:sym typeface="Lucida Sans"/>
              </a:rPr>
              <a:t>U</a:t>
            </a:r>
            <a:r>
              <a:rPr lang="en">
                <a:latin typeface="Lucida Sans"/>
                <a:ea typeface="Lucida Sans"/>
                <a:cs typeface="Lucida Sans"/>
                <a:sym typeface="Lucida Sans"/>
              </a:rPr>
              <a:t>nderrepresented genres limit our options</a:t>
            </a:r>
            <a:endParaRPr>
              <a:latin typeface="Lucida Sans"/>
              <a:ea typeface="Lucida Sans"/>
              <a:cs typeface="Lucida Sans"/>
              <a:sym typeface="Lucida Sans"/>
            </a:endParaRPr>
          </a:p>
          <a:p>
            <a:pPr indent="-317500" lvl="0" marL="457200" rtl="0" algn="l">
              <a:spcBef>
                <a:spcPts val="3200"/>
              </a:spcBef>
              <a:spcAft>
                <a:spcPts val="0"/>
              </a:spcAft>
              <a:buSzPts val="1400"/>
              <a:buFont typeface="Lucida Sans"/>
              <a:buChar char="●"/>
            </a:pPr>
            <a:r>
              <a:rPr lang="en">
                <a:latin typeface="Lucida Sans"/>
                <a:ea typeface="Lucida Sans"/>
                <a:cs typeface="Lucida Sans"/>
                <a:sym typeface="Lucida Sans"/>
              </a:rPr>
              <a:t>Possible curation unfairness</a:t>
            </a:r>
            <a:endParaRPr>
              <a:latin typeface="Lucida Sans"/>
              <a:ea typeface="Lucida Sans"/>
              <a:cs typeface="Lucida Sans"/>
              <a:sym typeface="Lucida Sans"/>
            </a:endParaRPr>
          </a:p>
          <a:p>
            <a:pPr indent="-317500" lvl="0" marL="457200" rtl="0" algn="l">
              <a:spcBef>
                <a:spcPts val="3200"/>
              </a:spcBef>
              <a:spcAft>
                <a:spcPts val="0"/>
              </a:spcAft>
              <a:buSzPts val="1400"/>
              <a:buFont typeface="Lucida Sans"/>
              <a:buChar char="●"/>
            </a:pPr>
            <a:r>
              <a:rPr lang="en">
                <a:latin typeface="Lucida Sans"/>
                <a:ea typeface="Lucida Sans"/>
                <a:cs typeface="Lucida Sans"/>
                <a:sym typeface="Lucida Sans"/>
              </a:rPr>
              <a:t>Pop may be a </a:t>
            </a:r>
            <a:r>
              <a:rPr lang="en">
                <a:latin typeface="Lucida Sans"/>
                <a:ea typeface="Lucida Sans"/>
                <a:cs typeface="Lucida Sans"/>
                <a:sym typeface="Lucida Sans"/>
              </a:rPr>
              <a:t>dumping grounds</a:t>
            </a:r>
            <a:endParaRPr>
              <a:latin typeface="Lucida Sans"/>
              <a:ea typeface="Lucida Sans"/>
              <a:cs typeface="Lucida Sans"/>
              <a:sym typeface="Lucida Sans"/>
            </a:endParaRPr>
          </a:p>
          <a:p>
            <a:pPr indent="0" lvl="0" marL="0" rtl="0" algn="l">
              <a:spcBef>
                <a:spcPts val="3200"/>
              </a:spcBef>
              <a:spcAft>
                <a:spcPts val="0"/>
              </a:spcAft>
              <a:buNone/>
            </a:pPr>
            <a:r>
              <a:t/>
            </a:r>
            <a:endParaRPr>
              <a:latin typeface="Lucida Sans"/>
              <a:ea typeface="Lucida Sans"/>
              <a:cs typeface="Lucida Sans"/>
              <a:sym typeface="Lucida Sans"/>
            </a:endParaRPr>
          </a:p>
          <a:p>
            <a:pPr indent="0" lvl="0" marL="0" rtl="0" algn="l">
              <a:spcBef>
                <a:spcPts val="0"/>
              </a:spcBef>
              <a:spcAft>
                <a:spcPts val="0"/>
              </a:spcAft>
              <a:buNone/>
            </a:pPr>
            <a:r>
              <a:t/>
            </a:r>
            <a:endParaRPr>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a:t>
            </a:r>
            <a:endParaRPr/>
          </a:p>
          <a:p>
            <a:pPr indent="0" lvl="0" marL="0" rtl="0" algn="l">
              <a:spcBef>
                <a:spcPts val="0"/>
              </a:spcBef>
              <a:spcAft>
                <a:spcPts val="0"/>
              </a:spcAft>
              <a:buNone/>
            </a:pPr>
            <a:r>
              <a:t/>
            </a:r>
            <a:endParaRPr/>
          </a:p>
        </p:txBody>
      </p:sp>
      <p:sp>
        <p:nvSpPr>
          <p:cNvPr id="224" name="Google Shape;22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0"/>
          <p:cNvSpPr txBox="1"/>
          <p:nvPr/>
        </p:nvSpPr>
        <p:spPr>
          <a:xfrm>
            <a:off x="414350" y="1371600"/>
            <a:ext cx="7058100" cy="1026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ucida Sans"/>
              <a:buChar char="●"/>
            </a:pPr>
            <a:r>
              <a:rPr lang="en">
                <a:latin typeface="Lucida Sans"/>
                <a:ea typeface="Lucida Sans"/>
                <a:cs typeface="Lucida Sans"/>
                <a:sym typeface="Lucida Sans"/>
              </a:rPr>
              <a:t>Traditional voting ensemble likely ineffective</a:t>
            </a:r>
            <a:endParaRPr>
              <a:latin typeface="Lucida Sans"/>
              <a:ea typeface="Lucida Sans"/>
              <a:cs typeface="Lucida Sans"/>
              <a:sym typeface="Lucida Sans"/>
            </a:endParaRPr>
          </a:p>
          <a:p>
            <a:pPr indent="-317500" lvl="0" marL="457200" rtl="0" algn="l">
              <a:spcBef>
                <a:spcPts val="3200"/>
              </a:spcBef>
              <a:spcAft>
                <a:spcPts val="3200"/>
              </a:spcAft>
              <a:buSzPts val="1400"/>
              <a:buFont typeface="Lucida Sans"/>
              <a:buChar char="●"/>
            </a:pPr>
            <a:r>
              <a:rPr lang="en">
                <a:latin typeface="Lucida Sans"/>
                <a:ea typeface="Lucida Sans"/>
                <a:cs typeface="Lucida Sans"/>
                <a:sym typeface="Lucida Sans"/>
              </a:rPr>
              <a:t>Potential success to be found in FFNN pseudo-ensemble model</a:t>
            </a:r>
            <a:endParaRPr>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Machines in Need of guidance in Humaning</a:t>
            </a:r>
            <a:endParaRPr/>
          </a:p>
          <a:p>
            <a:pPr indent="0" lvl="0" marL="0" rtl="0" algn="l">
              <a:spcBef>
                <a:spcPts val="0"/>
              </a:spcBef>
              <a:spcAft>
                <a:spcPts val="0"/>
              </a:spcAft>
              <a:buNone/>
            </a:pPr>
            <a:r>
              <a:t/>
            </a:r>
            <a:endParaRPr/>
          </a:p>
        </p:txBody>
      </p:sp>
      <p:sp>
        <p:nvSpPr>
          <p:cNvPr id="231" name="Google Shape;23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31"/>
          <p:cNvSpPr txBox="1"/>
          <p:nvPr/>
        </p:nvSpPr>
        <p:spPr>
          <a:xfrm>
            <a:off x="414350" y="1143000"/>
            <a:ext cx="5538000" cy="3601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ucida Sans"/>
              <a:buChar char="●"/>
            </a:pPr>
            <a:r>
              <a:rPr lang="en">
                <a:latin typeface="Lucida Sans"/>
                <a:ea typeface="Lucida Sans"/>
                <a:cs typeface="Lucida Sans"/>
                <a:sym typeface="Lucida Sans"/>
              </a:rPr>
              <a:t>Humans define genre based on E.g.:</a:t>
            </a:r>
            <a:endParaRPr>
              <a:latin typeface="Lucida Sans"/>
              <a:ea typeface="Lucida Sans"/>
              <a:cs typeface="Lucida Sans"/>
              <a:sym typeface="Lucida Sans"/>
            </a:endParaRPr>
          </a:p>
          <a:p>
            <a:pPr indent="-317500" lvl="1" marL="914400" rtl="0" algn="l">
              <a:spcBef>
                <a:spcPts val="1200"/>
              </a:spcBef>
              <a:spcAft>
                <a:spcPts val="0"/>
              </a:spcAft>
              <a:buSzPts val="1400"/>
              <a:buFont typeface="Lucida Sans"/>
              <a:buChar char="○"/>
            </a:pPr>
            <a:r>
              <a:rPr lang="en">
                <a:latin typeface="Lucida Sans"/>
                <a:ea typeface="Lucida Sans"/>
                <a:cs typeface="Lucida Sans"/>
                <a:sym typeface="Lucida Sans"/>
              </a:rPr>
              <a:t>instruments used</a:t>
            </a:r>
            <a:endParaRPr>
              <a:latin typeface="Lucida Sans"/>
              <a:ea typeface="Lucida Sans"/>
              <a:cs typeface="Lucida Sans"/>
              <a:sym typeface="Lucida Sans"/>
            </a:endParaRPr>
          </a:p>
          <a:p>
            <a:pPr indent="-317500" lvl="1" marL="914400" rtl="0" algn="l">
              <a:spcBef>
                <a:spcPts val="1200"/>
              </a:spcBef>
              <a:spcAft>
                <a:spcPts val="0"/>
              </a:spcAft>
              <a:buSzPts val="1400"/>
              <a:buFont typeface="Lucida Sans"/>
              <a:buChar char="○"/>
            </a:pPr>
            <a:r>
              <a:rPr lang="en">
                <a:latin typeface="Lucida Sans"/>
                <a:ea typeface="Lucida Sans"/>
                <a:cs typeface="Lucida Sans"/>
                <a:sym typeface="Lucida Sans"/>
              </a:rPr>
              <a:t>time signatures and chord progressions</a:t>
            </a:r>
            <a:endParaRPr>
              <a:latin typeface="Lucida Sans"/>
              <a:ea typeface="Lucida Sans"/>
              <a:cs typeface="Lucida Sans"/>
              <a:sym typeface="Lucida Sans"/>
            </a:endParaRPr>
          </a:p>
          <a:p>
            <a:pPr indent="-317500" lvl="1" marL="914400" rtl="0" algn="l">
              <a:spcBef>
                <a:spcPts val="1200"/>
              </a:spcBef>
              <a:spcAft>
                <a:spcPts val="0"/>
              </a:spcAft>
              <a:buSzPts val="1400"/>
              <a:buFont typeface="Lucida Sans"/>
              <a:buChar char="○"/>
            </a:pPr>
            <a:r>
              <a:rPr lang="en">
                <a:latin typeface="Lucida Sans"/>
                <a:ea typeface="Lucida Sans"/>
                <a:cs typeface="Lucida Sans"/>
                <a:sym typeface="Lucida Sans"/>
              </a:rPr>
              <a:t>lyrics and speech dialect</a:t>
            </a:r>
            <a:endParaRPr>
              <a:latin typeface="Lucida Sans"/>
              <a:ea typeface="Lucida Sans"/>
              <a:cs typeface="Lucida Sans"/>
              <a:sym typeface="Lucida Sans"/>
            </a:endParaRPr>
          </a:p>
          <a:p>
            <a:pPr indent="-317500" lvl="0" marL="457200" rtl="0" algn="l">
              <a:spcBef>
                <a:spcPts val="3200"/>
              </a:spcBef>
              <a:spcAft>
                <a:spcPts val="0"/>
              </a:spcAft>
              <a:buSzPts val="1400"/>
              <a:buFont typeface="Lucida Sans"/>
              <a:buChar char="●"/>
            </a:pPr>
            <a:r>
              <a:rPr lang="en">
                <a:latin typeface="Lucida Sans"/>
                <a:ea typeface="Lucida Sans"/>
                <a:cs typeface="Lucida Sans"/>
                <a:sym typeface="Lucida Sans"/>
              </a:rPr>
              <a:t>Direct jump from abstract spectral measurements to genre is difficult</a:t>
            </a:r>
            <a:endParaRPr>
              <a:latin typeface="Lucida Sans"/>
              <a:ea typeface="Lucida Sans"/>
              <a:cs typeface="Lucida Sans"/>
              <a:sym typeface="Lucida Sans"/>
            </a:endParaRPr>
          </a:p>
          <a:p>
            <a:pPr indent="-317500" lvl="0" marL="457200" rtl="0" algn="l">
              <a:spcBef>
                <a:spcPts val="3200"/>
              </a:spcBef>
              <a:spcAft>
                <a:spcPts val="0"/>
              </a:spcAft>
              <a:buSzPts val="1400"/>
              <a:buFont typeface="Lucida Sans"/>
              <a:buChar char="●"/>
            </a:pPr>
            <a:r>
              <a:rPr lang="en">
                <a:latin typeface="Lucida Sans"/>
                <a:ea typeface="Lucida Sans"/>
                <a:cs typeface="Lucida Sans"/>
                <a:sym typeface="Lucida Sans"/>
              </a:rPr>
              <a:t>Create a chain of specialize genre feature models</a:t>
            </a:r>
            <a:endParaRPr>
              <a:latin typeface="Lucida Sans"/>
              <a:ea typeface="Lucida Sans"/>
              <a:cs typeface="Lucida Sans"/>
              <a:sym typeface="Lucida Sans"/>
            </a:endParaRPr>
          </a:p>
          <a:p>
            <a:pPr indent="0" lvl="0" marL="0" rtl="0" algn="l">
              <a:spcBef>
                <a:spcPts val="3200"/>
              </a:spcBef>
              <a:spcAft>
                <a:spcPts val="3200"/>
              </a:spcAft>
              <a:buNone/>
            </a:pPr>
            <a:r>
              <a:t/>
            </a:r>
            <a:endParaRPr>
              <a:latin typeface="Lucida Sans"/>
              <a:ea typeface="Lucida Sans"/>
              <a:cs typeface="Lucida Sans"/>
              <a:sym typeface="Lucida Sans"/>
            </a:endParaRPr>
          </a:p>
        </p:txBody>
      </p:sp>
      <p:pic>
        <p:nvPicPr>
          <p:cNvPr id="233" name="Google Shape;233;p31"/>
          <p:cNvPicPr preferRelativeResize="0"/>
          <p:nvPr/>
        </p:nvPicPr>
        <p:blipFill rotWithShape="1">
          <a:blip r:embed="rId3">
            <a:alphaModFix/>
          </a:blip>
          <a:srcRect b="0" l="9927" r="5370" t="0"/>
          <a:stretch/>
        </p:blipFill>
        <p:spPr>
          <a:xfrm>
            <a:off x="6239575" y="1301460"/>
            <a:ext cx="2545475" cy="254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Genre is arguably fluid; not a class</a:t>
            </a:r>
            <a:endParaRPr/>
          </a:p>
          <a:p>
            <a:pPr indent="0" lvl="0" marL="0" rtl="0" algn="l">
              <a:spcBef>
                <a:spcPts val="0"/>
              </a:spcBef>
              <a:spcAft>
                <a:spcPts val="0"/>
              </a:spcAft>
              <a:buNone/>
            </a:pPr>
            <a:r>
              <a:t/>
            </a:r>
            <a:endParaRPr/>
          </a:p>
        </p:txBody>
      </p:sp>
      <p:sp>
        <p:nvSpPr>
          <p:cNvPr id="239" name="Google Shape;23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2"/>
          <p:cNvSpPr txBox="1"/>
          <p:nvPr/>
        </p:nvSpPr>
        <p:spPr>
          <a:xfrm>
            <a:off x="311700" y="1450525"/>
            <a:ext cx="4772700" cy="333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ucida Sans"/>
              <a:buChar char="●"/>
            </a:pPr>
            <a:r>
              <a:rPr lang="en">
                <a:latin typeface="Lucida Sans"/>
                <a:ea typeface="Lucida Sans"/>
                <a:cs typeface="Lucida Sans"/>
                <a:sym typeface="Lucida Sans"/>
              </a:rPr>
              <a:t>Genres are related to each other</a:t>
            </a:r>
            <a:endParaRPr>
              <a:latin typeface="Lucida Sans"/>
              <a:ea typeface="Lucida Sans"/>
              <a:cs typeface="Lucida Sans"/>
              <a:sym typeface="Lucida Sans"/>
            </a:endParaRPr>
          </a:p>
          <a:p>
            <a:pPr indent="-317500" lvl="0" marL="457200" rtl="0" algn="l">
              <a:spcBef>
                <a:spcPts val="3200"/>
              </a:spcBef>
              <a:spcAft>
                <a:spcPts val="0"/>
              </a:spcAft>
              <a:buSzPts val="1400"/>
              <a:buFont typeface="Lucida Sans"/>
              <a:buChar char="●"/>
            </a:pPr>
            <a:r>
              <a:rPr lang="en">
                <a:latin typeface="Lucida Sans"/>
                <a:ea typeface="Lucida Sans"/>
                <a:cs typeface="Lucida Sans"/>
                <a:sym typeface="Lucida Sans"/>
              </a:rPr>
              <a:t>Not all misclassifications are equal</a:t>
            </a:r>
            <a:endParaRPr>
              <a:latin typeface="Lucida Sans"/>
              <a:ea typeface="Lucida Sans"/>
              <a:cs typeface="Lucida Sans"/>
              <a:sym typeface="Lucida Sans"/>
            </a:endParaRPr>
          </a:p>
          <a:p>
            <a:pPr indent="-317500" lvl="0" marL="457200" rtl="0" algn="l">
              <a:spcBef>
                <a:spcPts val="3200"/>
              </a:spcBef>
              <a:spcAft>
                <a:spcPts val="0"/>
              </a:spcAft>
              <a:buSzPts val="1400"/>
              <a:buFont typeface="Lucida Sans"/>
              <a:buChar char="●"/>
            </a:pPr>
            <a:r>
              <a:rPr lang="en">
                <a:latin typeface="Lucida Sans"/>
                <a:ea typeface="Lucida Sans"/>
                <a:cs typeface="Lucida Sans"/>
                <a:sym typeface="Lucida Sans"/>
              </a:rPr>
              <a:t>Define Genre as N-Dimensional Coordinate</a:t>
            </a:r>
            <a:endParaRPr>
              <a:latin typeface="Lucida Sans"/>
              <a:ea typeface="Lucida Sans"/>
              <a:cs typeface="Lucida Sans"/>
              <a:sym typeface="Lucida Sans"/>
            </a:endParaRPr>
          </a:p>
          <a:p>
            <a:pPr indent="-317500" lvl="0" marL="457200" rtl="0" algn="l">
              <a:spcBef>
                <a:spcPts val="3200"/>
              </a:spcBef>
              <a:spcAft>
                <a:spcPts val="0"/>
              </a:spcAft>
              <a:buSzPts val="1400"/>
              <a:buFont typeface="Lucida Sans"/>
              <a:buChar char="●"/>
            </a:pPr>
            <a:r>
              <a:rPr lang="en">
                <a:latin typeface="Lucida Sans"/>
                <a:ea typeface="Lucida Sans"/>
                <a:cs typeface="Lucida Sans"/>
                <a:sym typeface="Lucida Sans"/>
              </a:rPr>
              <a:t>Derive from multi-genre date using embedding</a:t>
            </a:r>
            <a:endParaRPr>
              <a:latin typeface="Lucida Sans"/>
              <a:ea typeface="Lucida Sans"/>
              <a:cs typeface="Lucida Sans"/>
              <a:sym typeface="Lucida Sans"/>
            </a:endParaRPr>
          </a:p>
          <a:p>
            <a:pPr indent="0" lvl="0" marL="0" rtl="0" algn="l">
              <a:spcBef>
                <a:spcPts val="3200"/>
              </a:spcBef>
              <a:spcAft>
                <a:spcPts val="0"/>
              </a:spcAft>
              <a:buNone/>
            </a:pPr>
            <a:r>
              <a:t/>
            </a:r>
            <a:endParaRPr>
              <a:latin typeface="Lucida Sans"/>
              <a:ea typeface="Lucida Sans"/>
              <a:cs typeface="Lucida Sans"/>
              <a:sym typeface="Lucida Sans"/>
            </a:endParaRPr>
          </a:p>
          <a:p>
            <a:pPr indent="0" lvl="0" marL="0" rtl="0" algn="l">
              <a:spcBef>
                <a:spcPts val="0"/>
              </a:spcBef>
              <a:spcAft>
                <a:spcPts val="0"/>
              </a:spcAft>
              <a:buNone/>
            </a:pPr>
            <a:r>
              <a:t/>
            </a:r>
            <a:endParaRPr>
              <a:latin typeface="Lucida Sans"/>
              <a:ea typeface="Lucida Sans"/>
              <a:cs typeface="Lucida Sans"/>
              <a:sym typeface="Lucida Sans"/>
            </a:endParaRPr>
          </a:p>
          <a:p>
            <a:pPr indent="0" lvl="0" marL="0" rtl="0" algn="l">
              <a:spcBef>
                <a:spcPts val="0"/>
              </a:spcBef>
              <a:spcAft>
                <a:spcPts val="0"/>
              </a:spcAft>
              <a:buNone/>
            </a:pPr>
            <a:r>
              <a:t/>
            </a:r>
            <a:endParaRPr>
              <a:latin typeface="Lucida Sans"/>
              <a:ea typeface="Lucida Sans"/>
              <a:cs typeface="Lucida Sans"/>
              <a:sym typeface="Lucida Sans"/>
            </a:endParaRPr>
          </a:p>
        </p:txBody>
      </p:sp>
      <p:pic>
        <p:nvPicPr>
          <p:cNvPr id="241" name="Google Shape;241;p32"/>
          <p:cNvPicPr preferRelativeResize="0"/>
          <p:nvPr/>
        </p:nvPicPr>
        <p:blipFill>
          <a:blip r:embed="rId3">
            <a:alphaModFix/>
          </a:blip>
          <a:stretch>
            <a:fillRect/>
          </a:stretch>
        </p:blipFill>
        <p:spPr>
          <a:xfrm>
            <a:off x="5378425" y="1270932"/>
            <a:ext cx="3351374" cy="267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396166" y="391347"/>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47" name="Google Shape;24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673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Another Look at the Music Genre Classification Problem</a:t>
            </a:r>
            <a:endParaRPr sz="1600"/>
          </a:p>
          <a:p>
            <a:pPr indent="0" lvl="0" marL="0" rtl="0" algn="l">
              <a:spcBef>
                <a:spcPts val="0"/>
              </a:spcBef>
              <a:spcAft>
                <a:spcPts val="0"/>
              </a:spcAft>
              <a:buNone/>
            </a:pPr>
            <a:r>
              <a:t/>
            </a:r>
            <a:endParaRPr sz="1700"/>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6"/>
          <p:cNvSpPr txBox="1"/>
          <p:nvPr>
            <p:ph idx="1" type="body"/>
          </p:nvPr>
        </p:nvSpPr>
        <p:spPr>
          <a:xfrm>
            <a:off x="520525" y="1476850"/>
            <a:ext cx="5953500" cy="2085600"/>
          </a:xfrm>
          <a:prstGeom prst="rect">
            <a:avLst/>
          </a:prstGeom>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Char char="●"/>
            </a:pPr>
            <a:r>
              <a:rPr b="1" i="1" lang="en" sz="1400"/>
              <a:t>Need:</a:t>
            </a:r>
            <a:r>
              <a:rPr lang="en" sz="1400"/>
              <a:t> To catalog, organize, and search large libraries of music by genre.</a:t>
            </a:r>
            <a:endParaRPr sz="1400"/>
          </a:p>
          <a:p>
            <a:pPr indent="-317500" lvl="0" marL="457200" rtl="0" algn="l">
              <a:lnSpc>
                <a:spcPct val="100000"/>
              </a:lnSpc>
              <a:spcBef>
                <a:spcPts val="3000"/>
              </a:spcBef>
              <a:spcAft>
                <a:spcPts val="0"/>
              </a:spcAft>
              <a:buSzPts val="1400"/>
              <a:buChar char="●"/>
            </a:pPr>
            <a:r>
              <a:rPr b="1" i="1" lang="en" sz="1400"/>
              <a:t>Challenge</a:t>
            </a:r>
            <a:r>
              <a:rPr lang="en" sz="1400"/>
              <a:t>: Music classification is hard!</a:t>
            </a:r>
            <a:endParaRPr sz="1400"/>
          </a:p>
          <a:p>
            <a:pPr indent="-317500" lvl="0" marL="457200" rtl="0" algn="l">
              <a:lnSpc>
                <a:spcPct val="125000"/>
              </a:lnSpc>
              <a:spcBef>
                <a:spcPts val="3000"/>
              </a:spcBef>
              <a:spcAft>
                <a:spcPts val="3000"/>
              </a:spcAft>
              <a:buSzPts val="1400"/>
              <a:buChar char="●"/>
            </a:pPr>
            <a:r>
              <a:rPr b="1" i="1" lang="en" sz="1400"/>
              <a:t>Goal</a:t>
            </a:r>
            <a:r>
              <a:rPr lang="en" sz="1400"/>
              <a:t>: To build upon prior work, bringing a fresh look with a </a:t>
            </a:r>
            <a:r>
              <a:rPr lang="en" sz="1400"/>
              <a:t>modern</a:t>
            </a:r>
            <a:r>
              <a:rPr lang="en" sz="1400"/>
              <a:t> dataset and more current modeling techniques.</a:t>
            </a:r>
            <a:endParaRPr sz="1400"/>
          </a:p>
        </p:txBody>
      </p:sp>
      <p:pic>
        <p:nvPicPr>
          <p:cNvPr id="77" name="Google Shape;77;p16"/>
          <p:cNvPicPr preferRelativeResize="0"/>
          <p:nvPr/>
        </p:nvPicPr>
        <p:blipFill>
          <a:blip r:embed="rId3">
            <a:alphaModFix/>
          </a:blip>
          <a:stretch>
            <a:fillRect/>
          </a:stretch>
        </p:blipFill>
        <p:spPr>
          <a:xfrm>
            <a:off x="6706213" y="96650"/>
            <a:ext cx="2314937" cy="1255550"/>
          </a:xfrm>
          <a:prstGeom prst="rect">
            <a:avLst/>
          </a:prstGeom>
          <a:noFill/>
          <a:ln>
            <a:noFill/>
          </a:ln>
        </p:spPr>
      </p:pic>
      <p:pic>
        <p:nvPicPr>
          <p:cNvPr id="78" name="Google Shape;78;p16"/>
          <p:cNvPicPr preferRelativeResize="0"/>
          <p:nvPr/>
        </p:nvPicPr>
        <p:blipFill rotWithShape="1">
          <a:blip r:embed="rId4">
            <a:alphaModFix/>
          </a:blip>
          <a:srcRect b="0" l="63836" r="4915" t="16282"/>
          <a:stretch/>
        </p:blipFill>
        <p:spPr>
          <a:xfrm>
            <a:off x="6706225" y="1476838"/>
            <a:ext cx="2314924" cy="2691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396166" y="391347"/>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253" name="Google Shape;25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54" name="Google Shape;254;p34"/>
          <p:cNvGraphicFramePr/>
          <p:nvPr/>
        </p:nvGraphicFramePr>
        <p:xfrm>
          <a:off x="545750" y="954200"/>
          <a:ext cx="3000000" cy="3000000"/>
        </p:xfrm>
        <a:graphic>
          <a:graphicData uri="http://schemas.openxmlformats.org/drawingml/2006/table">
            <a:tbl>
              <a:tblPr>
                <a:noFill/>
                <a:tableStyleId>{CBF5B6BF-ADC1-4208-AADE-B89115DCA4C8}</a:tableStyleId>
              </a:tblPr>
              <a:tblGrid>
                <a:gridCol w="3112800"/>
                <a:gridCol w="915050"/>
                <a:gridCol w="912900"/>
                <a:gridCol w="895550"/>
                <a:gridCol w="945550"/>
                <a:gridCol w="893300"/>
              </a:tblGrid>
              <a:tr h="215725">
                <a:tc>
                  <a:txBody>
                    <a:bodyPr/>
                    <a:lstStyle/>
                    <a:p>
                      <a:pPr indent="0" lvl="0" marL="0" rtl="0" algn="ctr">
                        <a:spcBef>
                          <a:spcPts val="0"/>
                        </a:spcBef>
                        <a:spcAft>
                          <a:spcPts val="0"/>
                        </a:spcAft>
                        <a:buNone/>
                      </a:pPr>
                      <a:r>
                        <a:rPr b="1" lang="en" sz="1200">
                          <a:solidFill>
                            <a:schemeClr val="lt1"/>
                          </a:solidFill>
                        </a:rPr>
                        <a:t>Areas</a:t>
                      </a:r>
                      <a:endParaRPr b="1" sz="1200">
                        <a:solidFill>
                          <a:schemeClr val="lt1"/>
                        </a:solidFill>
                      </a:endParaRPr>
                    </a:p>
                  </a:txBody>
                  <a:tcPr marT="45700" marB="457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200">
                          <a:solidFill>
                            <a:schemeClr val="lt1"/>
                          </a:solidFill>
                        </a:rPr>
                        <a:t>Alvin</a:t>
                      </a:r>
                      <a:endParaRPr b="1" sz="1200">
                        <a:solidFill>
                          <a:schemeClr val="lt1"/>
                        </a:solidFill>
                      </a:endParaRPr>
                    </a:p>
                  </a:txBody>
                  <a:tcPr marT="45700" marB="457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200">
                          <a:solidFill>
                            <a:schemeClr val="lt1"/>
                          </a:solidFill>
                        </a:rPr>
                        <a:t>Danny</a:t>
                      </a:r>
                      <a:endParaRPr b="1" sz="1200">
                        <a:solidFill>
                          <a:schemeClr val="lt1"/>
                        </a:solidFill>
                      </a:endParaRPr>
                    </a:p>
                  </a:txBody>
                  <a:tcPr marT="45700" marB="457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200">
                          <a:solidFill>
                            <a:schemeClr val="lt1"/>
                          </a:solidFill>
                        </a:rPr>
                        <a:t>Lawrence</a:t>
                      </a:r>
                      <a:endParaRPr b="1" sz="1200">
                        <a:solidFill>
                          <a:schemeClr val="lt1"/>
                        </a:solidFill>
                      </a:endParaRPr>
                    </a:p>
                  </a:txBody>
                  <a:tcPr marT="45700" marB="457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200">
                          <a:solidFill>
                            <a:schemeClr val="lt1"/>
                          </a:solidFill>
                        </a:rPr>
                        <a:t>Matthew</a:t>
                      </a:r>
                      <a:endParaRPr b="1" sz="1200">
                        <a:solidFill>
                          <a:schemeClr val="lt1"/>
                        </a:solidFill>
                      </a:endParaRPr>
                    </a:p>
                  </a:txBody>
                  <a:tcPr marT="45700" marB="457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200">
                          <a:solidFill>
                            <a:schemeClr val="lt1"/>
                          </a:solidFill>
                        </a:rPr>
                        <a:t>Richard</a:t>
                      </a:r>
                      <a:endParaRPr b="1" sz="1200">
                        <a:solidFill>
                          <a:schemeClr val="lt1"/>
                        </a:solidFill>
                      </a:endParaRPr>
                    </a:p>
                  </a:txBody>
                  <a:tcPr marT="45700" marB="457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B5394"/>
                    </a:solidFill>
                  </a:tcPr>
                </a:tc>
              </a:tr>
              <a:tr h="191750">
                <a:tc>
                  <a:txBody>
                    <a:bodyPr/>
                    <a:lstStyle/>
                    <a:p>
                      <a:pPr indent="0" lvl="0" marL="0" rtl="0" algn="ctr">
                        <a:spcBef>
                          <a:spcPts val="0"/>
                        </a:spcBef>
                        <a:spcAft>
                          <a:spcPts val="0"/>
                        </a:spcAft>
                        <a:buNone/>
                      </a:pPr>
                      <a:r>
                        <a:rPr lang="en" sz="1000"/>
                        <a:t>Prior Research &amp; Discovery</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None/>
                      </a:pPr>
                      <a:r>
                        <a:rPr lang="en" sz="1000"/>
                        <a:t>Data Wrangling</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None/>
                      </a:pPr>
                      <a:r>
                        <a:rPr lang="en" sz="1000"/>
                        <a:t>Exploratory Data Analysis</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Infrastructure Code</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None/>
                      </a:pPr>
                      <a:r>
                        <a:rPr lang="en" sz="700">
                          <a:solidFill>
                            <a:srgbClr val="373637"/>
                          </a:solidFill>
                          <a:highlight>
                            <a:srgbClr val="F9F9FA"/>
                          </a:highlight>
                          <a:latin typeface="Roboto"/>
                          <a:ea typeface="Roboto"/>
                          <a:cs typeface="Roboto"/>
                          <a:sym typeface="Roboto"/>
                        </a:rPr>
                        <a:t>⬤</a:t>
                      </a:r>
                      <a:endParaRPr sz="700">
                        <a:solidFill>
                          <a:srgbClr val="111111"/>
                        </a:solidFill>
                        <a:highlight>
                          <a:srgbClr val="FFFFFF"/>
                        </a:highlight>
                      </a:endParaRPr>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Model &amp; Data Selection Experiments</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Logistic</a:t>
                      </a:r>
                      <a:r>
                        <a:rPr lang="en" sz="1000">
                          <a:solidFill>
                            <a:schemeClr val="dk1"/>
                          </a:solidFill>
                        </a:rPr>
                        <a:t> Regression, FFNN, KNN, GMM Models</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B7B7B7"/>
                          </a:solidFill>
                          <a:highlight>
                            <a:srgbClr val="F9F9FA"/>
                          </a:highlight>
                          <a:latin typeface="Roboto"/>
                          <a:ea typeface="Roboto"/>
                          <a:cs typeface="Roboto"/>
                          <a:sym typeface="Roboto"/>
                        </a:rPr>
                        <a:t>⬤</a:t>
                      </a:r>
                      <a:endParaRPr sz="700">
                        <a:solidFill>
                          <a:srgbClr val="B7B7B7"/>
                        </a:solidFill>
                      </a:endParaRPr>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PCA / Select K Best / Random Forest </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SVM Model</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None/>
                      </a:pPr>
                      <a:r>
                        <a:rPr lang="en" sz="700">
                          <a:solidFill>
                            <a:srgbClr val="B7B7B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XGBoost Model</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SMOTE &amp; Bayesian Optimization</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Convolutional Neural Network Model</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B7B7B7"/>
                          </a:solidFill>
                          <a:highlight>
                            <a:srgbClr val="F9F9FA"/>
                          </a:highlight>
                          <a:latin typeface="Roboto"/>
                          <a:ea typeface="Roboto"/>
                          <a:cs typeface="Roboto"/>
                          <a:sym typeface="Roboto"/>
                        </a:rPr>
                        <a:t>⬤</a:t>
                      </a:r>
                      <a:endParaRPr sz="700">
                        <a:solidFill>
                          <a:srgbClr val="B7B7B7"/>
                        </a:solidFill>
                      </a:endParaRPr>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None/>
                      </a:pPr>
                      <a:r>
                        <a:rPr lang="en" sz="1000"/>
                        <a:t>Ensemble Model Research</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chemeClr val="dk1"/>
                          </a:solidFill>
                          <a:highlight>
                            <a:srgbClr val="F9F9FA"/>
                          </a:highlight>
                          <a:latin typeface="Roboto"/>
                          <a:ea typeface="Roboto"/>
                          <a:cs typeface="Roboto"/>
                          <a:sym typeface="Roboto"/>
                        </a:rPr>
                        <a:t>⬤</a:t>
                      </a:r>
                      <a:endParaRPr sz="700">
                        <a:solidFill>
                          <a:schemeClr val="dk1"/>
                        </a:solidFill>
                        <a:highlight>
                          <a:srgbClr val="F9F9FA"/>
                        </a:highlight>
                        <a:latin typeface="Roboto"/>
                        <a:ea typeface="Roboto"/>
                        <a:cs typeface="Roboto"/>
                        <a:sym typeface="Roboto"/>
                      </a:endParaRPr>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None/>
                      </a:pPr>
                      <a:r>
                        <a:t/>
                      </a:r>
                      <a:endParaRPr sz="700">
                        <a:solidFill>
                          <a:srgbClr val="373637"/>
                        </a:solidFill>
                        <a:highlight>
                          <a:srgbClr val="F9F9FA"/>
                        </a:highlight>
                        <a:latin typeface="Roboto"/>
                        <a:ea typeface="Roboto"/>
                        <a:cs typeface="Roboto"/>
                        <a:sym typeface="Roboto"/>
                      </a:endParaRPr>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None/>
                      </a:pPr>
                      <a:r>
                        <a:rPr lang="en" sz="1000"/>
                        <a:t>Project Management &amp; General Strategy</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None/>
                      </a:pPr>
                      <a:r>
                        <a:rPr lang="en" sz="1000"/>
                        <a:t>Primary Notebook Assembly</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1750">
                <a:tc>
                  <a:txBody>
                    <a:bodyPr/>
                    <a:lstStyle/>
                    <a:p>
                      <a:pPr indent="0" lvl="0" marL="0" rtl="0" algn="ctr">
                        <a:spcBef>
                          <a:spcPts val="0"/>
                        </a:spcBef>
                        <a:spcAft>
                          <a:spcPts val="0"/>
                        </a:spcAft>
                        <a:buNone/>
                      </a:pPr>
                      <a:r>
                        <a:rPr lang="en" sz="1000"/>
                        <a:t>Primary Baseline &amp; Final Presentation Assembly</a:t>
                      </a:r>
                      <a:endParaRPr sz="10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20000"/>
                        </a:lnSpc>
                        <a:spcBef>
                          <a:spcPts val="0"/>
                        </a:spcBef>
                        <a:spcAft>
                          <a:spcPts val="2300"/>
                        </a:spcAft>
                        <a:buClr>
                          <a:schemeClr val="dk1"/>
                        </a:buClr>
                        <a:buSzPts val="1100"/>
                        <a:buFont typeface="Arial"/>
                        <a:buNone/>
                      </a:pPr>
                      <a:r>
                        <a:rPr lang="en" sz="700">
                          <a:solidFill>
                            <a:srgbClr val="373637"/>
                          </a:solidFill>
                          <a:highlight>
                            <a:srgbClr val="F9F9FA"/>
                          </a:highlight>
                          <a:latin typeface="Roboto"/>
                          <a:ea typeface="Roboto"/>
                          <a:cs typeface="Roboto"/>
                          <a:sym typeface="Roboto"/>
                        </a:rPr>
                        <a:t>⬤</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700"/>
                    </a:p>
                  </a:txBody>
                  <a:tcPr marT="27425" marB="27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Set</a:t>
            </a:r>
            <a:endParaRPr/>
          </a:p>
          <a:p>
            <a:pPr indent="0" lvl="0" marL="0" rtl="0" algn="l">
              <a:spcBef>
                <a:spcPts val="0"/>
              </a:spcBef>
              <a:spcAft>
                <a:spcPts val="0"/>
              </a:spcAft>
              <a:buNone/>
            </a:pPr>
            <a:r>
              <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5" name="Google Shape;85;p17"/>
          <p:cNvPicPr preferRelativeResize="0"/>
          <p:nvPr/>
        </p:nvPicPr>
        <p:blipFill>
          <a:blip r:embed="rId3">
            <a:alphaModFix/>
          </a:blip>
          <a:stretch>
            <a:fillRect/>
          </a:stretch>
        </p:blipFill>
        <p:spPr>
          <a:xfrm>
            <a:off x="6361075" y="760200"/>
            <a:ext cx="2702950" cy="3243450"/>
          </a:xfrm>
          <a:prstGeom prst="rect">
            <a:avLst/>
          </a:prstGeom>
          <a:noFill/>
          <a:ln>
            <a:noFill/>
          </a:ln>
        </p:spPr>
      </p:pic>
      <p:pic>
        <p:nvPicPr>
          <p:cNvPr id="86" name="Google Shape;86;p17"/>
          <p:cNvPicPr preferRelativeResize="0"/>
          <p:nvPr/>
        </p:nvPicPr>
        <p:blipFill>
          <a:blip r:embed="rId4">
            <a:alphaModFix/>
          </a:blip>
          <a:stretch>
            <a:fillRect/>
          </a:stretch>
        </p:blipFill>
        <p:spPr>
          <a:xfrm>
            <a:off x="6677349" y="190650"/>
            <a:ext cx="642051" cy="514200"/>
          </a:xfrm>
          <a:prstGeom prst="rect">
            <a:avLst/>
          </a:prstGeom>
          <a:noFill/>
          <a:ln>
            <a:noFill/>
          </a:ln>
        </p:spPr>
      </p:pic>
      <p:pic>
        <p:nvPicPr>
          <p:cNvPr id="87" name="Google Shape;87;p17"/>
          <p:cNvPicPr preferRelativeResize="0"/>
          <p:nvPr/>
        </p:nvPicPr>
        <p:blipFill>
          <a:blip r:embed="rId5">
            <a:alphaModFix/>
          </a:blip>
          <a:stretch>
            <a:fillRect/>
          </a:stretch>
        </p:blipFill>
        <p:spPr>
          <a:xfrm>
            <a:off x="7221150" y="132275"/>
            <a:ext cx="1800000" cy="663648"/>
          </a:xfrm>
          <a:prstGeom prst="rect">
            <a:avLst/>
          </a:prstGeom>
          <a:noFill/>
          <a:ln>
            <a:noFill/>
          </a:ln>
        </p:spPr>
      </p:pic>
      <p:sp>
        <p:nvSpPr>
          <p:cNvPr id="88" name="Google Shape;88;p17"/>
          <p:cNvSpPr txBox="1"/>
          <p:nvPr/>
        </p:nvSpPr>
        <p:spPr>
          <a:xfrm>
            <a:off x="246375" y="921525"/>
            <a:ext cx="614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Georgia"/>
                <a:ea typeface="Georgia"/>
                <a:cs typeface="Georgia"/>
                <a:sym typeface="Georgia"/>
              </a:rPr>
              <a:t>Source MTG-Jamendo Dataset - ~55k songs crowd sourced by uploaders</a:t>
            </a:r>
            <a:endParaRPr sz="1200"/>
          </a:p>
        </p:txBody>
      </p:sp>
      <p:pic>
        <p:nvPicPr>
          <p:cNvPr id="89" name="Google Shape;89;p17"/>
          <p:cNvPicPr preferRelativeResize="0"/>
          <p:nvPr/>
        </p:nvPicPr>
        <p:blipFill>
          <a:blip r:embed="rId6">
            <a:alphaModFix/>
          </a:blip>
          <a:stretch>
            <a:fillRect/>
          </a:stretch>
        </p:blipFill>
        <p:spPr>
          <a:xfrm>
            <a:off x="4647950" y="3317473"/>
            <a:ext cx="1522475" cy="1068800"/>
          </a:xfrm>
          <a:prstGeom prst="rect">
            <a:avLst/>
          </a:prstGeom>
          <a:noFill/>
          <a:ln>
            <a:noFill/>
          </a:ln>
        </p:spPr>
      </p:pic>
      <p:sp>
        <p:nvSpPr>
          <p:cNvPr id="90" name="Google Shape;90;p17"/>
          <p:cNvSpPr txBox="1"/>
          <p:nvPr/>
        </p:nvSpPr>
        <p:spPr>
          <a:xfrm>
            <a:off x="46075" y="1308675"/>
            <a:ext cx="6315000" cy="2068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Lucida Sans"/>
              <a:buChar char="●"/>
            </a:pPr>
            <a:r>
              <a:rPr b="1" lang="en" sz="1200">
                <a:solidFill>
                  <a:schemeClr val="dk2"/>
                </a:solidFill>
                <a:latin typeface="Lucida Sans"/>
                <a:ea typeface="Lucida Sans"/>
                <a:cs typeface="Lucida Sans"/>
                <a:sym typeface="Lucida Sans"/>
              </a:rPr>
              <a:t>500+ </a:t>
            </a:r>
            <a:r>
              <a:rPr b="1" lang="en" sz="1200">
                <a:solidFill>
                  <a:schemeClr val="dk2"/>
                </a:solidFill>
                <a:latin typeface="Lucida Sans"/>
                <a:ea typeface="Lucida Sans"/>
                <a:cs typeface="Lucida Sans"/>
                <a:sym typeface="Lucida Sans"/>
              </a:rPr>
              <a:t>Precomputed statistics </a:t>
            </a:r>
            <a:r>
              <a:rPr lang="en" sz="1200">
                <a:solidFill>
                  <a:schemeClr val="dk2"/>
                </a:solidFill>
                <a:latin typeface="Lucida Sans"/>
                <a:ea typeface="Lucida Sans"/>
                <a:cs typeface="Lucida Sans"/>
                <a:sym typeface="Lucida Sans"/>
              </a:rPr>
              <a:t>(500+) for the different types of audio descriptors (e.g. low-level, rhythm and tonal) as extracted by various signal processing algorithms. E.g.</a:t>
            </a:r>
            <a:endParaRPr sz="1200">
              <a:solidFill>
                <a:schemeClr val="dk2"/>
              </a:solidFill>
              <a:latin typeface="Lucida Sans"/>
              <a:ea typeface="Lucida Sans"/>
              <a:cs typeface="Lucida Sans"/>
              <a:sym typeface="Lucida Sans"/>
            </a:endParaRPr>
          </a:p>
          <a:p>
            <a:pPr indent="-304800" lvl="1" marL="914400" rtl="0" algn="l">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Spectral kurtosis - is frequency distribution heavy or light tailed</a:t>
            </a:r>
            <a:endParaRPr sz="1200">
              <a:solidFill>
                <a:schemeClr val="dk2"/>
              </a:solidFill>
              <a:latin typeface="Lucida Sans"/>
              <a:ea typeface="Lucida Sans"/>
              <a:cs typeface="Lucida Sans"/>
              <a:sym typeface="Lucida Sans"/>
            </a:endParaRPr>
          </a:p>
          <a:p>
            <a:pPr indent="-304800" lvl="1" marL="914400" rtl="0" algn="l">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Spectral skewness - is frequency distribution symmetrical</a:t>
            </a:r>
            <a:endParaRPr sz="1200">
              <a:solidFill>
                <a:schemeClr val="dk2"/>
              </a:solidFill>
              <a:latin typeface="Lucida Sans"/>
              <a:ea typeface="Lucida Sans"/>
              <a:cs typeface="Lucida Sans"/>
              <a:sym typeface="Lucida Sans"/>
            </a:endParaRPr>
          </a:p>
          <a:p>
            <a:pPr indent="-304800" lvl="1" marL="914400" rtl="0" algn="l">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Lowlevel loudness - short def</a:t>
            </a:r>
            <a:endParaRPr sz="1200">
              <a:solidFill>
                <a:schemeClr val="dk2"/>
              </a:solidFill>
              <a:latin typeface="Lucida Sans"/>
              <a:ea typeface="Lucida Sans"/>
              <a:cs typeface="Lucida Sans"/>
              <a:sym typeface="Lucida Sans"/>
            </a:endParaRPr>
          </a:p>
          <a:p>
            <a:pPr indent="-304800" lvl="1" marL="914400" rtl="0" algn="l">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(can't define them all here)</a:t>
            </a:r>
            <a:endParaRPr sz="1200">
              <a:solidFill>
                <a:schemeClr val="dk2"/>
              </a:solidFill>
              <a:latin typeface="Lucida Sans"/>
              <a:ea typeface="Lucida Sans"/>
              <a:cs typeface="Lucida Sans"/>
              <a:sym typeface="Lucida Sans"/>
            </a:endParaRPr>
          </a:p>
          <a:p>
            <a:pPr indent="-304800" lvl="0" marL="457200" rtl="0" algn="l">
              <a:lnSpc>
                <a:spcPct val="115000"/>
              </a:lnSpc>
              <a:spcBef>
                <a:spcPts val="0"/>
              </a:spcBef>
              <a:spcAft>
                <a:spcPts val="0"/>
              </a:spcAft>
              <a:buClr>
                <a:schemeClr val="dk2"/>
              </a:buClr>
              <a:buSzPts val="1200"/>
              <a:buFont typeface="Lucida Sans"/>
              <a:buChar char="●"/>
            </a:pPr>
            <a:r>
              <a:rPr b="1" lang="en" sz="1200">
                <a:solidFill>
                  <a:schemeClr val="dk2"/>
                </a:solidFill>
                <a:latin typeface="Lucida Sans"/>
                <a:ea typeface="Lucida Sans"/>
                <a:cs typeface="Lucida Sans"/>
                <a:sym typeface="Lucida Sans"/>
              </a:rPr>
              <a:t>Precomputed mel-spectrograms </a:t>
            </a:r>
            <a:r>
              <a:rPr lang="en" sz="1200">
                <a:solidFill>
                  <a:schemeClr val="dk2"/>
                </a:solidFill>
                <a:latin typeface="Lucida Sans"/>
                <a:ea typeface="Lucida Sans"/>
                <a:cs typeface="Lucida Sans"/>
                <a:sym typeface="Lucida Sans"/>
              </a:rPr>
              <a:t>(55,000+): Two-Dimensional representation of a song along the frequency and time axes</a:t>
            </a:r>
            <a:endParaRPr sz="1200">
              <a:solidFill>
                <a:schemeClr val="dk2"/>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28725" y="209550"/>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3">
            <a:alphaModFix/>
          </a:blip>
          <a:stretch>
            <a:fillRect/>
          </a:stretch>
        </p:blipFill>
        <p:spPr>
          <a:xfrm>
            <a:off x="1098675" y="2307075"/>
            <a:ext cx="6751050" cy="2041975"/>
          </a:xfrm>
          <a:prstGeom prst="rect">
            <a:avLst/>
          </a:prstGeom>
          <a:noFill/>
          <a:ln>
            <a:noFill/>
          </a:ln>
        </p:spPr>
      </p:pic>
      <p:pic>
        <p:nvPicPr>
          <p:cNvPr id="98" name="Google Shape;98;p18"/>
          <p:cNvPicPr preferRelativeResize="0"/>
          <p:nvPr/>
        </p:nvPicPr>
        <p:blipFill>
          <a:blip r:embed="rId4">
            <a:alphaModFix/>
          </a:blip>
          <a:stretch>
            <a:fillRect/>
          </a:stretch>
        </p:blipFill>
        <p:spPr>
          <a:xfrm>
            <a:off x="5711325" y="84600"/>
            <a:ext cx="2097526" cy="2097526"/>
          </a:xfrm>
          <a:prstGeom prst="rect">
            <a:avLst/>
          </a:prstGeom>
          <a:noFill/>
          <a:ln>
            <a:noFill/>
          </a:ln>
        </p:spPr>
      </p:pic>
      <p:pic>
        <p:nvPicPr>
          <p:cNvPr id="99" name="Google Shape;99;p18"/>
          <p:cNvPicPr preferRelativeResize="0"/>
          <p:nvPr/>
        </p:nvPicPr>
        <p:blipFill>
          <a:blip r:embed="rId5">
            <a:alphaModFix/>
          </a:blip>
          <a:stretch>
            <a:fillRect/>
          </a:stretch>
        </p:blipFill>
        <p:spPr>
          <a:xfrm>
            <a:off x="1337626" y="129275"/>
            <a:ext cx="3146299" cy="209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 Logistic Regression</a:t>
            </a:r>
            <a:endParaRPr/>
          </a:p>
          <a:p>
            <a:pPr indent="0" lvl="0" marL="0" rtl="0" algn="l">
              <a:spcBef>
                <a:spcPts val="0"/>
              </a:spcBef>
              <a:spcAft>
                <a:spcPts val="0"/>
              </a:spcAft>
              <a:buNone/>
            </a:pPr>
            <a:r>
              <a:t/>
            </a:r>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19"/>
          <p:cNvPicPr preferRelativeResize="0"/>
          <p:nvPr/>
        </p:nvPicPr>
        <p:blipFill>
          <a:blip r:embed="rId3">
            <a:alphaModFix/>
          </a:blip>
          <a:stretch>
            <a:fillRect/>
          </a:stretch>
        </p:blipFill>
        <p:spPr>
          <a:xfrm>
            <a:off x="537700" y="1081650"/>
            <a:ext cx="6316301" cy="3240800"/>
          </a:xfrm>
          <a:prstGeom prst="rect">
            <a:avLst/>
          </a:prstGeom>
          <a:noFill/>
          <a:ln>
            <a:noFill/>
          </a:ln>
        </p:spPr>
      </p:pic>
      <p:pic>
        <p:nvPicPr>
          <p:cNvPr id="107" name="Google Shape;107;p19"/>
          <p:cNvPicPr preferRelativeResize="0"/>
          <p:nvPr/>
        </p:nvPicPr>
        <p:blipFill>
          <a:blip r:embed="rId4">
            <a:alphaModFix/>
          </a:blip>
          <a:stretch>
            <a:fillRect/>
          </a:stretch>
        </p:blipFill>
        <p:spPr>
          <a:xfrm>
            <a:off x="1372825" y="3050525"/>
            <a:ext cx="2207425" cy="885825"/>
          </a:xfrm>
          <a:prstGeom prst="rect">
            <a:avLst/>
          </a:prstGeom>
          <a:noFill/>
          <a:ln>
            <a:noFill/>
          </a:ln>
        </p:spPr>
      </p:pic>
      <p:sp>
        <p:nvSpPr>
          <p:cNvPr id="108" name="Google Shape;108;p19"/>
          <p:cNvSpPr/>
          <p:nvPr/>
        </p:nvSpPr>
        <p:spPr>
          <a:xfrm>
            <a:off x="507375" y="1459688"/>
            <a:ext cx="3072900" cy="93600"/>
          </a:xfrm>
          <a:prstGeom prst="rect">
            <a:avLst/>
          </a:prstGeom>
          <a:solidFill>
            <a:srgbClr val="00FF00">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507375" y="1358025"/>
            <a:ext cx="3072900" cy="93600"/>
          </a:xfrm>
          <a:prstGeom prst="rect">
            <a:avLst/>
          </a:prstGeom>
          <a:solidFill>
            <a:srgbClr val="FF0000">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4446646" y="1101450"/>
            <a:ext cx="228600" cy="22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4683542" y="1336810"/>
            <a:ext cx="228600" cy="228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507375" y="2052700"/>
            <a:ext cx="3072900" cy="93600"/>
          </a:xfrm>
          <a:prstGeom prst="rect">
            <a:avLst/>
          </a:prstGeom>
          <a:solidFill>
            <a:srgbClr val="00FFFF">
              <a:alpha val="25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6121510" y="2776314"/>
            <a:ext cx="228600" cy="2286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474747"/>
                </a:solidFill>
              </a:rPr>
              <a:t>Feature Selection / Dimensionality Reduction</a:t>
            </a:r>
            <a:endParaRPr sz="2700">
              <a:solidFill>
                <a:srgbClr val="474747"/>
              </a:solidFill>
            </a:endParaRPr>
          </a:p>
        </p:txBody>
      </p:sp>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20"/>
          <p:cNvPicPr preferRelativeResize="0"/>
          <p:nvPr/>
        </p:nvPicPr>
        <p:blipFill>
          <a:blip r:embed="rId3">
            <a:alphaModFix/>
          </a:blip>
          <a:stretch>
            <a:fillRect/>
          </a:stretch>
        </p:blipFill>
        <p:spPr>
          <a:xfrm>
            <a:off x="780875" y="1060650"/>
            <a:ext cx="6880700" cy="2154775"/>
          </a:xfrm>
          <a:prstGeom prst="rect">
            <a:avLst/>
          </a:prstGeom>
          <a:noFill/>
          <a:ln>
            <a:noFill/>
          </a:ln>
        </p:spPr>
      </p:pic>
      <p:sp>
        <p:nvSpPr>
          <p:cNvPr id="121" name="Google Shape;121;p20"/>
          <p:cNvSpPr txBox="1"/>
          <p:nvPr/>
        </p:nvSpPr>
        <p:spPr>
          <a:xfrm>
            <a:off x="749326" y="3237622"/>
            <a:ext cx="7553400" cy="100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chemeClr val="dk2"/>
                </a:solidFill>
                <a:latin typeface="Lucida Sans"/>
                <a:ea typeface="Lucida Sans"/>
                <a:cs typeface="Lucida Sans"/>
                <a:sym typeface="Lucida Sans"/>
              </a:rPr>
              <a:t>Key takeaways</a:t>
            </a:r>
            <a:r>
              <a:rPr lang="en" sz="900">
                <a:solidFill>
                  <a:schemeClr val="dk2"/>
                </a:solidFill>
                <a:latin typeface="Lucida Sans"/>
                <a:ea typeface="Lucida Sans"/>
                <a:cs typeface="Lucida Sans"/>
                <a:sym typeface="Lucida Sans"/>
              </a:rPr>
              <a:t> from experimenting with Select K Best, Random Forest and PCA:</a:t>
            </a:r>
            <a:endParaRPr sz="900">
              <a:solidFill>
                <a:schemeClr val="dk2"/>
              </a:solidFill>
              <a:latin typeface="Lucida Sans"/>
              <a:ea typeface="Lucida Sans"/>
              <a:cs typeface="Lucida Sans"/>
              <a:sym typeface="Lucida Sans"/>
            </a:endParaRPr>
          </a:p>
          <a:p>
            <a:pPr indent="-171450" lvl="0" marL="285750" rtl="0" algn="l">
              <a:lnSpc>
                <a:spcPct val="100000"/>
              </a:lnSpc>
              <a:spcBef>
                <a:spcPts val="1000"/>
              </a:spcBef>
              <a:spcAft>
                <a:spcPts val="0"/>
              </a:spcAft>
              <a:buClr>
                <a:schemeClr val="dk2"/>
              </a:buClr>
              <a:buSzPts val="900"/>
              <a:buFont typeface="Lucida Sans"/>
              <a:buChar char="●"/>
            </a:pPr>
            <a:r>
              <a:rPr lang="en" sz="900">
                <a:solidFill>
                  <a:schemeClr val="dk2"/>
                </a:solidFill>
                <a:latin typeface="Lucida Sans"/>
                <a:ea typeface="Lucida Sans"/>
                <a:cs typeface="Lucida Sans"/>
                <a:sym typeface="Lucida Sans"/>
              </a:rPr>
              <a:t>Random Forest and PCA work better than Select K Best in general (even at other number of features/dimensions)</a:t>
            </a:r>
            <a:endParaRPr sz="900">
              <a:solidFill>
                <a:schemeClr val="dk2"/>
              </a:solidFill>
              <a:latin typeface="Lucida Sans"/>
              <a:ea typeface="Lucida Sans"/>
              <a:cs typeface="Lucida Sans"/>
              <a:sym typeface="Lucida Sans"/>
            </a:endParaRPr>
          </a:p>
          <a:p>
            <a:pPr indent="-171450" lvl="0" marL="285750" rtl="0" algn="l">
              <a:lnSpc>
                <a:spcPct val="100000"/>
              </a:lnSpc>
              <a:spcBef>
                <a:spcPts val="0"/>
              </a:spcBef>
              <a:spcAft>
                <a:spcPts val="0"/>
              </a:spcAft>
              <a:buClr>
                <a:schemeClr val="dk2"/>
              </a:buClr>
              <a:buSzPts val="900"/>
              <a:buFont typeface="Lucida Sans"/>
              <a:buChar char="●"/>
            </a:pPr>
            <a:r>
              <a:rPr lang="en" sz="900">
                <a:solidFill>
                  <a:schemeClr val="dk2"/>
                </a:solidFill>
                <a:latin typeface="Lucida Sans"/>
                <a:ea typeface="Lucida Sans"/>
                <a:cs typeface="Lucida Sans"/>
                <a:sym typeface="Lucida Sans"/>
              </a:rPr>
              <a:t>Helps a lot with reducing the complexity of a model and compute time (esp. w</a:t>
            </a:r>
            <a:r>
              <a:rPr lang="en" sz="900">
                <a:solidFill>
                  <a:schemeClr val="dk2"/>
                </a:solidFill>
                <a:latin typeface="Lucida Sans"/>
                <a:ea typeface="Lucida Sans"/>
                <a:cs typeface="Lucida Sans"/>
                <a:sym typeface="Lucida Sans"/>
              </a:rPr>
              <a:t>ith SVM)</a:t>
            </a:r>
            <a:endParaRPr sz="900">
              <a:solidFill>
                <a:schemeClr val="dk2"/>
              </a:solidFill>
              <a:latin typeface="Lucida Sans"/>
              <a:ea typeface="Lucida Sans"/>
              <a:cs typeface="Lucida Sans"/>
              <a:sym typeface="Lucida Sans"/>
            </a:endParaRPr>
          </a:p>
          <a:p>
            <a:pPr indent="-171450" lvl="0" marL="285750" rtl="0" algn="l">
              <a:lnSpc>
                <a:spcPct val="100000"/>
              </a:lnSpc>
              <a:spcBef>
                <a:spcPts val="0"/>
              </a:spcBef>
              <a:spcAft>
                <a:spcPts val="0"/>
              </a:spcAft>
              <a:buClr>
                <a:schemeClr val="dk2"/>
              </a:buClr>
              <a:buSzPts val="900"/>
              <a:buFont typeface="Lucida Sans"/>
              <a:buChar char="●"/>
            </a:pPr>
            <a:r>
              <a:rPr lang="en" sz="900">
                <a:solidFill>
                  <a:schemeClr val="dk2"/>
                </a:solidFill>
                <a:latin typeface="Lucida Sans"/>
                <a:ea typeface="Lucida Sans"/>
                <a:cs typeface="Lucida Sans"/>
                <a:sym typeface="Lucida Sans"/>
              </a:rPr>
              <a:t>More features = more complex model → overfitting → Increasing need to regularize (trade off!)</a:t>
            </a:r>
            <a:endParaRPr sz="900">
              <a:solidFill>
                <a:schemeClr val="dk2"/>
              </a:solidFill>
              <a:latin typeface="Lucida Sans"/>
              <a:ea typeface="Lucida Sans"/>
              <a:cs typeface="Lucida Sans"/>
              <a:sym typeface="Lucida Sans"/>
            </a:endParaRPr>
          </a:p>
          <a:p>
            <a:pPr indent="-171450" lvl="0" marL="285750" rtl="0" algn="l">
              <a:lnSpc>
                <a:spcPct val="100000"/>
              </a:lnSpc>
              <a:spcBef>
                <a:spcPts val="0"/>
              </a:spcBef>
              <a:spcAft>
                <a:spcPts val="0"/>
              </a:spcAft>
              <a:buClr>
                <a:schemeClr val="dk2"/>
              </a:buClr>
              <a:buSzPts val="900"/>
              <a:buFont typeface="Lucida Sans"/>
              <a:buChar char="●"/>
            </a:pPr>
            <a:r>
              <a:rPr lang="en" sz="900">
                <a:solidFill>
                  <a:schemeClr val="dk2"/>
                </a:solidFill>
                <a:latin typeface="Lucida Sans"/>
                <a:ea typeface="Lucida Sans"/>
                <a:cs typeface="Lucida Sans"/>
                <a:sym typeface="Lucida Sans"/>
              </a:rPr>
              <a:t>No one-size-fits-all regularization strength that we could apply to all our experiments</a:t>
            </a:r>
            <a:endParaRPr sz="900">
              <a:solidFill>
                <a:schemeClr val="dk2"/>
              </a:solidFill>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with Feature Selection</a:t>
            </a:r>
            <a:endParaRPr/>
          </a:p>
          <a:p>
            <a:pPr indent="0" lvl="0" marL="0" rtl="0" algn="l">
              <a:spcBef>
                <a:spcPts val="0"/>
              </a:spcBef>
              <a:spcAft>
                <a:spcPts val="0"/>
              </a:spcAft>
              <a:buNone/>
            </a:pPr>
            <a:r>
              <a:t/>
            </a:r>
            <a:endParaRPr/>
          </a:p>
        </p:txBody>
      </p:sp>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1"/>
          <p:cNvPicPr preferRelativeResize="0"/>
          <p:nvPr/>
        </p:nvPicPr>
        <p:blipFill rotWithShape="1">
          <a:blip r:embed="rId3">
            <a:alphaModFix/>
          </a:blip>
          <a:srcRect b="1205" l="0" r="0" t="0"/>
          <a:stretch/>
        </p:blipFill>
        <p:spPr>
          <a:xfrm>
            <a:off x="487925" y="1081650"/>
            <a:ext cx="6345925" cy="3207375"/>
          </a:xfrm>
          <a:prstGeom prst="rect">
            <a:avLst/>
          </a:prstGeom>
          <a:noFill/>
          <a:ln>
            <a:noFill/>
          </a:ln>
        </p:spPr>
      </p:pic>
      <p:sp>
        <p:nvSpPr>
          <p:cNvPr id="129" name="Google Shape;129;p21"/>
          <p:cNvSpPr txBox="1"/>
          <p:nvPr/>
        </p:nvSpPr>
        <p:spPr>
          <a:xfrm>
            <a:off x="412788" y="2970875"/>
            <a:ext cx="32973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chemeClr val="dk2"/>
                </a:solidFill>
                <a:latin typeface="Lucida Sans"/>
                <a:ea typeface="Lucida Sans"/>
                <a:cs typeface="Lucida Sans"/>
                <a:sym typeface="Lucida Sans"/>
              </a:rPr>
              <a:t>Improvements of </a:t>
            </a:r>
            <a:r>
              <a:rPr b="1" i="1" lang="en" sz="1100">
                <a:solidFill>
                  <a:schemeClr val="dk2"/>
                </a:solidFill>
                <a:latin typeface="Lucida Sans"/>
                <a:ea typeface="Lucida Sans"/>
                <a:cs typeface="Lucida Sans"/>
                <a:sym typeface="Lucida Sans"/>
              </a:rPr>
              <a:t>1-10%</a:t>
            </a:r>
            <a:r>
              <a:rPr lang="en" sz="1100">
                <a:solidFill>
                  <a:schemeClr val="dk2"/>
                </a:solidFill>
                <a:latin typeface="Lucida Sans"/>
                <a:ea typeface="Lucida Sans"/>
                <a:cs typeface="Lucida Sans"/>
                <a:sym typeface="Lucida Sans"/>
              </a:rPr>
              <a:t> in test MCCs using </a:t>
            </a:r>
            <a:r>
              <a:rPr b="1" i="1" lang="en" sz="1100">
                <a:solidFill>
                  <a:schemeClr val="dk2"/>
                </a:solidFill>
                <a:latin typeface="Lucida Sans"/>
                <a:ea typeface="Lucida Sans"/>
                <a:cs typeface="Lucida Sans"/>
                <a:sym typeface="Lucida Sans"/>
              </a:rPr>
              <a:t>top 400 most important features</a:t>
            </a:r>
            <a:r>
              <a:rPr lang="en" sz="1100">
                <a:solidFill>
                  <a:schemeClr val="dk2"/>
                </a:solidFill>
                <a:latin typeface="Lucida Sans"/>
                <a:ea typeface="Lucida Sans"/>
                <a:cs typeface="Lucida Sans"/>
                <a:sym typeface="Lucida Sans"/>
              </a:rPr>
              <a:t> as determined by random forest!</a:t>
            </a:r>
            <a:endParaRPr sz="1200">
              <a:solidFill>
                <a:schemeClr val="dk2"/>
              </a:solidFill>
              <a:latin typeface="Lucida Sans"/>
              <a:ea typeface="Lucida Sans"/>
              <a:cs typeface="Lucida Sans"/>
              <a:sym typeface="Lucida Sans"/>
            </a:endParaRPr>
          </a:p>
        </p:txBody>
      </p:sp>
      <p:sp>
        <p:nvSpPr>
          <p:cNvPr id="130" name="Google Shape;130;p21"/>
          <p:cNvSpPr/>
          <p:nvPr/>
        </p:nvSpPr>
        <p:spPr>
          <a:xfrm>
            <a:off x="539075" y="1951600"/>
            <a:ext cx="3050400" cy="93600"/>
          </a:xfrm>
          <a:prstGeom prst="rect">
            <a:avLst/>
          </a:prstGeom>
          <a:solidFill>
            <a:srgbClr val="00FFFF">
              <a:alpha val="25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539075" y="1358025"/>
            <a:ext cx="3050400" cy="93600"/>
          </a:xfrm>
          <a:prstGeom prst="rect">
            <a:avLst/>
          </a:prstGeom>
          <a:solidFill>
            <a:srgbClr val="FF0000">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539075" y="1756187"/>
            <a:ext cx="3050400" cy="93600"/>
          </a:xfrm>
          <a:prstGeom prst="rect">
            <a:avLst/>
          </a:prstGeom>
          <a:solidFill>
            <a:srgbClr val="00FF00">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4446646" y="1101450"/>
            <a:ext cx="228600" cy="22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5385934" y="2054257"/>
            <a:ext cx="228600" cy="228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5859726" y="2531122"/>
            <a:ext cx="228600" cy="2286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3266225" y="2446950"/>
            <a:ext cx="323400" cy="93600"/>
          </a:xfrm>
          <a:prstGeom prst="rect">
            <a:avLst/>
          </a:prstGeom>
          <a:solidFill>
            <a:srgbClr val="FFFF00">
              <a:alpha val="3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74747"/>
                </a:solidFill>
              </a:rPr>
              <a:t>SVM w/PCA</a:t>
            </a:r>
            <a:endParaRPr>
              <a:solidFill>
                <a:srgbClr val="474747"/>
              </a:solidFill>
            </a:endParaRPr>
          </a:p>
        </p:txBody>
      </p:sp>
      <p:sp>
        <p:nvSpPr>
          <p:cNvPr id="142" name="Google Shape;14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2"/>
          <p:cNvPicPr preferRelativeResize="0"/>
          <p:nvPr/>
        </p:nvPicPr>
        <p:blipFill>
          <a:blip r:embed="rId3">
            <a:alphaModFix/>
          </a:blip>
          <a:stretch>
            <a:fillRect/>
          </a:stretch>
        </p:blipFill>
        <p:spPr>
          <a:xfrm>
            <a:off x="604400" y="1002025"/>
            <a:ext cx="6436076" cy="3320425"/>
          </a:xfrm>
          <a:prstGeom prst="rect">
            <a:avLst/>
          </a:prstGeom>
          <a:noFill/>
          <a:ln>
            <a:noFill/>
          </a:ln>
        </p:spPr>
      </p:pic>
      <p:pic>
        <p:nvPicPr>
          <p:cNvPr id="144" name="Google Shape;144;p22"/>
          <p:cNvPicPr preferRelativeResize="0"/>
          <p:nvPr/>
        </p:nvPicPr>
        <p:blipFill>
          <a:blip r:embed="rId4">
            <a:alphaModFix/>
          </a:blip>
          <a:stretch>
            <a:fillRect/>
          </a:stretch>
        </p:blipFill>
        <p:spPr>
          <a:xfrm>
            <a:off x="1990000" y="3005847"/>
            <a:ext cx="1805075" cy="781175"/>
          </a:xfrm>
          <a:prstGeom prst="rect">
            <a:avLst/>
          </a:prstGeom>
          <a:noFill/>
          <a:ln>
            <a:noFill/>
          </a:ln>
        </p:spPr>
      </p:pic>
      <p:sp>
        <p:nvSpPr>
          <p:cNvPr id="145" name="Google Shape;145;p22"/>
          <p:cNvSpPr/>
          <p:nvPr/>
        </p:nvSpPr>
        <p:spPr>
          <a:xfrm>
            <a:off x="3452275" y="2366250"/>
            <a:ext cx="283800" cy="117900"/>
          </a:xfrm>
          <a:prstGeom prst="ellipse">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p:txBody>
      </p:sp>
      <p:sp>
        <p:nvSpPr>
          <p:cNvPr id="146" name="Google Shape;146;p22"/>
          <p:cNvSpPr/>
          <p:nvPr/>
        </p:nvSpPr>
        <p:spPr>
          <a:xfrm>
            <a:off x="629521" y="1379168"/>
            <a:ext cx="3072900" cy="93600"/>
          </a:xfrm>
          <a:prstGeom prst="rect">
            <a:avLst/>
          </a:prstGeom>
          <a:solidFill>
            <a:srgbClr val="00FF00">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621161" y="1285575"/>
            <a:ext cx="3072900" cy="93600"/>
          </a:xfrm>
          <a:prstGeom prst="rect">
            <a:avLst/>
          </a:prstGeom>
          <a:solidFill>
            <a:srgbClr val="FF0000">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4614119" y="1026087"/>
            <a:ext cx="228600" cy="22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4859388" y="1269821"/>
            <a:ext cx="228600" cy="228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XGBoost: Data Imbalance and SMOTE</a:t>
            </a:r>
            <a:endParaRPr/>
          </a:p>
          <a:p>
            <a:pPr indent="0" lvl="0" marL="0" rtl="0" algn="l">
              <a:spcBef>
                <a:spcPts val="0"/>
              </a:spcBef>
              <a:spcAft>
                <a:spcPts val="0"/>
              </a:spcAft>
              <a:buNone/>
            </a:pPr>
            <a:r>
              <a:t/>
            </a:r>
            <a:endParaRPr/>
          </a:p>
        </p:txBody>
      </p:sp>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3"/>
          <p:cNvPicPr preferRelativeResize="0"/>
          <p:nvPr/>
        </p:nvPicPr>
        <p:blipFill>
          <a:blip r:embed="rId3">
            <a:alphaModFix/>
          </a:blip>
          <a:stretch>
            <a:fillRect/>
          </a:stretch>
        </p:blipFill>
        <p:spPr>
          <a:xfrm>
            <a:off x="482000" y="1111625"/>
            <a:ext cx="5610876" cy="320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