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5"/>
      <p:bold r:id="rId16"/>
      <p:italic r:id="rId17"/>
      <p:boldItalic r:id="rId18"/>
    </p:embeddedFon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Raleway" panose="020B0503030101060003" pitchFamily="34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144" d="100"/>
          <a:sy n="144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details/wat-voor-tests-gebruik-je-in-deze-situaties/35243409-3830-4f9d-aa2a-ea1c9b955cc4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f1e7815b5_1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f1e7815b5_1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f1e7815b5_1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f1e7815b5_1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1e7815b5_1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f1e7815b5_1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https://create.kahoot.it/details/wat-voor-tests-gebruik-je-in-deze-situaties/35243409-3830-4f9d-aa2a-ea1c9b955cc4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947c85e6_3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947c85e6_3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947c85e6_3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947c85e6_3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e947c85e6_3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e947c85e6_3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e947c85e6_16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e947c85e6_16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947c85e6_16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e947c85e6_16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f1e7815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f1e7815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Software Tests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000" dirty="0"/>
              <a:t>Of: Hoe kan je dingen stuk maken zonder dat de klant het ziet?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sz="30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/>
              <a:t>Een introductie door Cornelis de Mooij</a:t>
            </a:r>
            <a:endParaRPr lang="nl-NL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 idx="4294967295"/>
          </p:nvPr>
        </p:nvSpPr>
        <p:spPr>
          <a:xfrm>
            <a:off x="687600" y="44280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nl-NL" sz="3600">
                <a:solidFill>
                  <a:schemeClr val="lt1"/>
                </a:solidFill>
              </a:rPr>
              <a:t>Regression Tests</a:t>
            </a:r>
          </a:p>
        </p:txBody>
      </p:sp>
      <p:sp>
        <p:nvSpPr>
          <p:cNvPr id="161" name="Google Shape;161;p22"/>
          <p:cNvSpPr txBox="1">
            <a:spLocks noGrp="1"/>
          </p:cNvSpPr>
          <p:nvPr>
            <p:ph type="title" idx="4294967295"/>
          </p:nvPr>
        </p:nvSpPr>
        <p:spPr>
          <a:xfrm>
            <a:off x="536400" y="2174400"/>
            <a:ext cx="6843300" cy="250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nl-NL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“Regressie” is het tegenovergestelde van “progressie”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nl-NL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hoeveelheid tests en de testduur wordt steeds groter, omdat meer functionaliteit wordt geïmplementeerd.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nl-NL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Soms moeten tests worden aangepast omdat functionaliteit is aangepast: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nl-NL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Documenteer/refactor/review je tests ook!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nl-NL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 het draaien van alle regression tests &gt;5 minuten duurt, is het goed om ze te versimpelen, combineren, meer mocks gebruiken, etc.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nl-NL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 de tests dan nog steeds te lang duren, is dat een teken dat je programma te complex is en waarschijnlijk in kleinere services opgebroken moet worden.</a:t>
            </a:r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4294967295"/>
          </p:nvPr>
        </p:nvSpPr>
        <p:spPr>
          <a:xfrm>
            <a:off x="687600" y="1270800"/>
            <a:ext cx="8350500" cy="90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l-NL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Unit tests en integration tests worden telkens opnieuw gedraaid om te controleren dat bestaande functionaliteit nog werkt.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 idx="4294967295"/>
          </p:nvPr>
        </p:nvSpPr>
        <p:spPr>
          <a:xfrm>
            <a:off x="687600" y="442800"/>
            <a:ext cx="5586648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>
                <a:solidFill>
                  <a:schemeClr val="lt1"/>
                </a:solidFill>
              </a:rPr>
              <a:t>User Acceptance Tests</a:t>
            </a:r>
          </a:p>
        </p:txBody>
      </p:sp>
      <p:sp>
        <p:nvSpPr>
          <p:cNvPr id="168" name="Google Shape;168;p23"/>
          <p:cNvSpPr txBox="1">
            <a:spLocks noGrp="1"/>
          </p:cNvSpPr>
          <p:nvPr>
            <p:ph type="title" idx="4294967295"/>
          </p:nvPr>
        </p:nvSpPr>
        <p:spPr>
          <a:xfrm>
            <a:off x="687600" y="1270800"/>
            <a:ext cx="8350500" cy="90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l-NL" sz="2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Een test van het hele systeem: echte gebruikers proberen de echte applicatie te gebruiken en keuren het goed of af.</a:t>
            </a:r>
          </a:p>
        </p:txBody>
      </p:sp>
      <p:sp>
        <p:nvSpPr>
          <p:cNvPr id="169" name="Google Shape;169;p23"/>
          <p:cNvSpPr txBox="1">
            <a:spLocks noGrp="1"/>
          </p:cNvSpPr>
          <p:nvPr>
            <p:ph type="title" idx="4294967295"/>
          </p:nvPr>
        </p:nvSpPr>
        <p:spPr>
          <a:xfrm>
            <a:off x="917825" y="2306525"/>
            <a:ext cx="3426300" cy="44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Alpha Test:</a:t>
            </a:r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975" y="2680600"/>
            <a:ext cx="3048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>
            <a:spLocks noGrp="1"/>
          </p:cNvSpPr>
          <p:nvPr>
            <p:ph type="title" idx="4294967295"/>
          </p:nvPr>
        </p:nvSpPr>
        <p:spPr>
          <a:xfrm>
            <a:off x="4572000" y="2306500"/>
            <a:ext cx="3426300" cy="44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Beta Test:</a:t>
            </a:r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1150" y="2680600"/>
            <a:ext cx="3048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 rot="-1920545">
            <a:off x="391076" y="2784281"/>
            <a:ext cx="1474945" cy="424529"/>
          </a:xfrm>
          <a:prstGeom prst="uturnArrow">
            <a:avLst>
              <a:gd name="adj1" fmla="val 25000"/>
              <a:gd name="adj2" fmla="val 25000"/>
              <a:gd name="adj3" fmla="val 20775"/>
              <a:gd name="adj4" fmla="val 50000"/>
              <a:gd name="adj5" fmla="val 75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174" name="Google Shape;174;p23"/>
          <p:cNvSpPr txBox="1">
            <a:spLocks noGrp="1"/>
          </p:cNvSpPr>
          <p:nvPr>
            <p:ph type="title" idx="4294967295"/>
          </p:nvPr>
        </p:nvSpPr>
        <p:spPr>
          <a:xfrm>
            <a:off x="-1165475" y="3578400"/>
            <a:ext cx="3426300" cy="44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l-NL" sz="1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Werknemer</a:t>
            </a:r>
          </a:p>
        </p:txBody>
      </p:sp>
      <p:sp>
        <p:nvSpPr>
          <p:cNvPr id="175" name="Google Shape;175;p23"/>
          <p:cNvSpPr/>
          <p:nvPr/>
        </p:nvSpPr>
        <p:spPr>
          <a:xfrm rot="9902778">
            <a:off x="6291194" y="3939770"/>
            <a:ext cx="2235713" cy="424757"/>
          </a:xfrm>
          <a:prstGeom prst="uturnArrow">
            <a:avLst>
              <a:gd name="adj1" fmla="val 25000"/>
              <a:gd name="adj2" fmla="val 25000"/>
              <a:gd name="adj3" fmla="val 20775"/>
              <a:gd name="adj4" fmla="val 50000"/>
              <a:gd name="adj5" fmla="val 75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176" name="Google Shape;176;p23"/>
          <p:cNvSpPr txBox="1">
            <a:spLocks noGrp="1"/>
          </p:cNvSpPr>
          <p:nvPr>
            <p:ph type="title" idx="4294967295"/>
          </p:nvPr>
        </p:nvSpPr>
        <p:spPr>
          <a:xfrm>
            <a:off x="6712775" y="3121950"/>
            <a:ext cx="3426300" cy="44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l-NL" sz="1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Publiek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7607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nl-NL" sz="3600" dirty="0">
                <a:solidFill>
                  <a:schemeClr val="dk1"/>
                </a:solidFill>
              </a:rPr>
              <a:t>Welke tests worden gebruikt in deze situaties?</a:t>
            </a:r>
            <a:endParaRPr lang="nl-NL" sz="2400" dirty="0"/>
          </a:p>
        </p:txBody>
      </p:sp>
      <p:sp>
        <p:nvSpPr>
          <p:cNvPr id="182" name="Google Shape;182;p24"/>
          <p:cNvSpPr txBox="1">
            <a:spLocks noGrp="1"/>
          </p:cNvSpPr>
          <p:nvPr>
            <p:ph type="title" idx="4294967295"/>
          </p:nvPr>
        </p:nvSpPr>
        <p:spPr>
          <a:xfrm>
            <a:off x="535775" y="2044675"/>
            <a:ext cx="5197200" cy="25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www.kahoot.it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375" y="1632550"/>
            <a:ext cx="3106225" cy="31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4">
            <a:alphaModFix/>
          </a:blip>
          <a:srcRect t="2579" b="2570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6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Introductie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4294967295"/>
          </p:nvPr>
        </p:nvSpPr>
        <p:spPr>
          <a:xfrm>
            <a:off x="2855550" y="1377475"/>
            <a:ext cx="36180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200" b="1">
                <a:latin typeface="Raleway"/>
                <a:ea typeface="Raleway"/>
                <a:cs typeface="Raleway"/>
                <a:sym typeface="Raleway"/>
              </a:rPr>
              <a:t>Wat gaan we doen?</a:t>
            </a:r>
            <a:endParaRPr lang="nl-NL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nl-NL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Waarom?</a:t>
            </a:r>
            <a:br>
              <a:rPr lang="nl-NL" sz="1400">
                <a:latin typeface="Raleway"/>
                <a:ea typeface="Raleway"/>
                <a:cs typeface="Raleway"/>
                <a:sym typeface="Raleway"/>
              </a:rPr>
            </a:br>
            <a:r>
              <a:rPr lang="nl-NL" sz="1200">
                <a:latin typeface="Raleway"/>
                <a:ea typeface="Raleway"/>
                <a:cs typeface="Raleway"/>
                <a:sym typeface="Raleway"/>
              </a:rPr>
              <a:t>Wat is het nut van testen?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nl-NL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Wat?</a:t>
            </a:r>
            <a:br>
              <a:rPr lang="nl-NL" sz="1400">
                <a:latin typeface="Raleway"/>
                <a:ea typeface="Raleway"/>
                <a:cs typeface="Raleway"/>
                <a:sym typeface="Raleway"/>
              </a:rPr>
            </a:br>
            <a:r>
              <a:rPr lang="nl-NL" sz="1200">
                <a:latin typeface="Raleway"/>
                <a:ea typeface="Raleway"/>
                <a:cs typeface="Raleway"/>
                <a:sym typeface="Raleway"/>
              </a:rPr>
              <a:t>Welke software tests bestaan er?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nl-NL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Hoe?</a:t>
            </a:r>
            <a:br>
              <a:rPr lang="nl-NL" sz="1400">
                <a:latin typeface="Raleway"/>
                <a:ea typeface="Raleway"/>
                <a:cs typeface="Raleway"/>
                <a:sym typeface="Raleway"/>
              </a:rPr>
            </a:br>
            <a:r>
              <a:rPr lang="nl-NL" sz="1200">
                <a:latin typeface="Raleway"/>
                <a:ea typeface="Raleway"/>
                <a:cs typeface="Raleway"/>
                <a:sym typeface="Raleway"/>
              </a:rPr>
              <a:t>Hoe werken deze tests? Wat is het verschil?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nl-NL"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Welke…</a:t>
            </a:r>
            <a:br>
              <a:rPr lang="nl-NL"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nl-NL" sz="1200">
                <a:latin typeface="Raleway"/>
                <a:ea typeface="Raleway"/>
                <a:cs typeface="Raleway"/>
                <a:sym typeface="Raleway"/>
              </a:rPr>
              <a:t>...tests worden gebruikt in deze situaties?</a:t>
            </a:r>
            <a:endParaRPr lang="nl-NL"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 idx="4294967295"/>
          </p:nvPr>
        </p:nvSpPr>
        <p:spPr>
          <a:xfrm>
            <a:off x="688174" y="443450"/>
            <a:ext cx="536175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nl-NL" sz="3600">
                <a:solidFill>
                  <a:schemeClr val="dk1"/>
                </a:solidFill>
              </a:rPr>
              <a:t>Waarom zou je testen?</a:t>
            </a:r>
            <a:endParaRPr lang="nl-NL" sz="2400"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4294967295"/>
          </p:nvPr>
        </p:nvSpPr>
        <p:spPr>
          <a:xfrm>
            <a:off x="688175" y="127080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200">
                <a:latin typeface="Lato"/>
                <a:ea typeface="Lato"/>
                <a:cs typeface="Lato"/>
                <a:sym typeface="Lato"/>
              </a:rPr>
              <a:t>Er zijn veel redenen om software te testen. 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nl-NL" sz="2200">
                <a:latin typeface="Lato"/>
                <a:ea typeface="Lato"/>
                <a:cs typeface="Lato"/>
                <a:sym typeface="Lato"/>
              </a:rPr>
              <a:t>Welke redenen kun je bedenken?</a:t>
            </a: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375" y="152400"/>
            <a:ext cx="22939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 idx="4294967295"/>
          </p:nvPr>
        </p:nvSpPr>
        <p:spPr>
          <a:xfrm>
            <a:off x="687599" y="442800"/>
            <a:ext cx="52303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nl-NL" sz="3600" dirty="0">
                <a:solidFill>
                  <a:schemeClr val="lt1"/>
                </a:solidFill>
              </a:rPr>
              <a:t>Waarom zou je testen?</a:t>
            </a:r>
            <a:endParaRPr lang="nl-NL" sz="2400" dirty="0">
              <a:solidFill>
                <a:schemeClr val="lt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15525" y="1683850"/>
            <a:ext cx="30636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Zodat de website nul downtime heeft en altijd werkt voor de klant</a:t>
            </a:r>
          </a:p>
        </p:txBody>
      </p:sp>
      <p:sp>
        <p:nvSpPr>
          <p:cNvPr id="95" name="Google Shape;95;p16"/>
          <p:cNvSpPr txBox="1"/>
          <p:nvPr/>
        </p:nvSpPr>
        <p:spPr>
          <a:xfrm>
            <a:off x="966025" y="2798150"/>
            <a:ext cx="25284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Zeker weten dat bestaande functionaliteit blijft werken</a:t>
            </a:r>
          </a:p>
        </p:txBody>
      </p:sp>
      <p:sp>
        <p:nvSpPr>
          <p:cNvPr id="96" name="Google Shape;96;p16"/>
          <p:cNvSpPr txBox="1"/>
          <p:nvPr/>
        </p:nvSpPr>
        <p:spPr>
          <a:xfrm>
            <a:off x="3795100" y="2221450"/>
            <a:ext cx="28977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Checken of verschillende stukken software samen kunnen werken</a:t>
            </a:r>
          </a:p>
        </p:txBody>
      </p:sp>
      <p:sp>
        <p:nvSpPr>
          <p:cNvPr id="97" name="Google Shape;97;p16"/>
          <p:cNvSpPr txBox="1"/>
          <p:nvPr/>
        </p:nvSpPr>
        <p:spPr>
          <a:xfrm>
            <a:off x="363225" y="3853200"/>
            <a:ext cx="29619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Om te zien of het hele systeem werkt, niet alleen jouw stukje</a:t>
            </a:r>
          </a:p>
        </p:txBody>
      </p:sp>
      <p:sp>
        <p:nvSpPr>
          <p:cNvPr id="98" name="Google Shape;98;p16"/>
          <p:cNvSpPr txBox="1"/>
          <p:nvPr/>
        </p:nvSpPr>
        <p:spPr>
          <a:xfrm>
            <a:off x="5111600" y="1480150"/>
            <a:ext cx="26709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Tijd besparen: weten dat iets fout is voordat je verder bouwt</a:t>
            </a:r>
          </a:p>
        </p:txBody>
      </p:sp>
      <p:sp>
        <p:nvSpPr>
          <p:cNvPr id="99" name="Google Shape;99;p16"/>
          <p:cNvSpPr txBox="1"/>
          <p:nvPr/>
        </p:nvSpPr>
        <p:spPr>
          <a:xfrm>
            <a:off x="3211425" y="3435700"/>
            <a:ext cx="28305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Controleren of je tests wel testen wat ze zouden moeten testen</a:t>
            </a:r>
          </a:p>
        </p:txBody>
      </p:sp>
      <p:sp>
        <p:nvSpPr>
          <p:cNvPr id="100" name="Google Shape;100;p16"/>
          <p:cNvSpPr txBox="1"/>
          <p:nvPr/>
        </p:nvSpPr>
        <p:spPr>
          <a:xfrm>
            <a:off x="5917900" y="2828563"/>
            <a:ext cx="25284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Om te meten of de performance goed genoeg is</a:t>
            </a:r>
          </a:p>
        </p:txBody>
      </p:sp>
      <p:sp>
        <p:nvSpPr>
          <p:cNvPr id="101" name="Google Shape;101;p16"/>
          <p:cNvSpPr txBox="1"/>
          <p:nvPr/>
        </p:nvSpPr>
        <p:spPr>
          <a:xfrm>
            <a:off x="5917900" y="533650"/>
            <a:ext cx="28977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Om te weten wat er gebeurt wanneer je het systeem overbelast</a:t>
            </a:r>
          </a:p>
        </p:txBody>
      </p:sp>
      <p:sp>
        <p:nvSpPr>
          <p:cNvPr id="102" name="Google Shape;102;p16"/>
          <p:cNvSpPr txBox="1"/>
          <p:nvPr/>
        </p:nvSpPr>
        <p:spPr>
          <a:xfrm>
            <a:off x="5776975" y="4244138"/>
            <a:ext cx="25284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Enzovoorts...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 idx="4294967295"/>
          </p:nvPr>
        </p:nvSpPr>
        <p:spPr>
          <a:xfrm>
            <a:off x="687600" y="44280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nl-NL" sz="3600">
                <a:solidFill>
                  <a:schemeClr val="dk1"/>
                </a:solidFill>
              </a:rPr>
              <a:t>Software Tests</a:t>
            </a:r>
            <a:endParaRPr lang="nl-NL" sz="2400"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4294967295"/>
          </p:nvPr>
        </p:nvSpPr>
        <p:spPr>
          <a:xfrm>
            <a:off x="687600" y="127080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200">
                <a:latin typeface="Lato"/>
                <a:ea typeface="Lato"/>
                <a:cs typeface="Lato"/>
                <a:sym typeface="Lato"/>
              </a:rPr>
              <a:t>Er zijn veel verschillende manieren om software te testen. 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nl-NL" sz="2200">
                <a:latin typeface="Lato"/>
                <a:ea typeface="Lato"/>
                <a:cs typeface="Lato"/>
                <a:sym typeface="Lato"/>
              </a:rPr>
              <a:t>Van welke manieren heb je wel eens gehoord?</a:t>
            </a: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375" y="152400"/>
            <a:ext cx="22939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148575" y="1334400"/>
            <a:ext cx="4423500" cy="37212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4294967295"/>
          </p:nvPr>
        </p:nvSpPr>
        <p:spPr>
          <a:xfrm>
            <a:off x="687600" y="44280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>
                <a:solidFill>
                  <a:schemeClr val="lt1"/>
                </a:solidFill>
              </a:rPr>
              <a:t>Software Tests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906275" y="1788350"/>
            <a:ext cx="10401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Unit Tests</a:t>
            </a:r>
          </a:p>
        </p:txBody>
      </p:sp>
      <p:sp>
        <p:nvSpPr>
          <p:cNvPr id="117" name="Google Shape;117;p18"/>
          <p:cNvSpPr txBox="1"/>
          <p:nvPr/>
        </p:nvSpPr>
        <p:spPr>
          <a:xfrm>
            <a:off x="380475" y="2706175"/>
            <a:ext cx="15102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Integration Tests</a:t>
            </a:r>
          </a:p>
        </p:txBody>
      </p:sp>
      <p:sp>
        <p:nvSpPr>
          <p:cNvPr id="118" name="Google Shape;118;p18"/>
          <p:cNvSpPr txBox="1"/>
          <p:nvPr/>
        </p:nvSpPr>
        <p:spPr>
          <a:xfrm>
            <a:off x="4745600" y="2470213"/>
            <a:ext cx="20157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E2E (End to End) Tests</a:t>
            </a:r>
          </a:p>
        </p:txBody>
      </p:sp>
      <p:sp>
        <p:nvSpPr>
          <p:cNvPr id="119" name="Google Shape;119;p18"/>
          <p:cNvSpPr txBox="1"/>
          <p:nvPr/>
        </p:nvSpPr>
        <p:spPr>
          <a:xfrm>
            <a:off x="1521100" y="3367400"/>
            <a:ext cx="2624889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UATs (User Acceptance Tests)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2422325" y="2085025"/>
            <a:ext cx="15765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Regression Tests</a:t>
            </a:r>
          </a:p>
        </p:txBody>
      </p:sp>
      <p:sp>
        <p:nvSpPr>
          <p:cNvPr id="121" name="Google Shape;121;p18"/>
          <p:cNvSpPr txBox="1"/>
          <p:nvPr/>
        </p:nvSpPr>
        <p:spPr>
          <a:xfrm>
            <a:off x="6706100" y="4104550"/>
            <a:ext cx="16578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Mutation Testing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5120175" y="1298588"/>
            <a:ext cx="16578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System Testing</a:t>
            </a:r>
          </a:p>
        </p:txBody>
      </p:sp>
      <p:sp>
        <p:nvSpPr>
          <p:cNvPr id="123" name="Google Shape;123;p18"/>
          <p:cNvSpPr txBox="1"/>
          <p:nvPr/>
        </p:nvSpPr>
        <p:spPr>
          <a:xfrm>
            <a:off x="6896575" y="1878650"/>
            <a:ext cx="16578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Stress Testing</a:t>
            </a:r>
          </a:p>
        </p:txBody>
      </p:sp>
      <p:sp>
        <p:nvSpPr>
          <p:cNvPr id="124" name="Google Shape;124;p18"/>
          <p:cNvSpPr txBox="1"/>
          <p:nvPr/>
        </p:nvSpPr>
        <p:spPr>
          <a:xfrm>
            <a:off x="7183375" y="3015175"/>
            <a:ext cx="16578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Smoke Testing</a:t>
            </a:r>
          </a:p>
        </p:txBody>
      </p:sp>
      <p:cxnSp>
        <p:nvCxnSpPr>
          <p:cNvPr id="125" name="Google Shape;125;p18"/>
          <p:cNvCxnSpPr/>
          <p:nvPr/>
        </p:nvCxnSpPr>
        <p:spPr>
          <a:xfrm flipH="1">
            <a:off x="2101375" y="3884150"/>
            <a:ext cx="367800" cy="33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3019925" y="3848775"/>
            <a:ext cx="284100" cy="39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/>
          <p:nvPr/>
        </p:nvSpPr>
        <p:spPr>
          <a:xfrm>
            <a:off x="1521100" y="4257350"/>
            <a:ext cx="11745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Alpha Tests</a:t>
            </a:r>
          </a:p>
        </p:txBody>
      </p:sp>
      <p:sp>
        <p:nvSpPr>
          <p:cNvPr id="128" name="Google Shape;128;p18"/>
          <p:cNvSpPr txBox="1"/>
          <p:nvPr/>
        </p:nvSpPr>
        <p:spPr>
          <a:xfrm>
            <a:off x="2828925" y="4219175"/>
            <a:ext cx="11745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Beta Tests</a:t>
            </a:r>
          </a:p>
        </p:txBody>
      </p:sp>
      <p:sp>
        <p:nvSpPr>
          <p:cNvPr id="129" name="Google Shape;129;p18"/>
          <p:cNvSpPr txBox="1"/>
          <p:nvPr/>
        </p:nvSpPr>
        <p:spPr>
          <a:xfrm>
            <a:off x="5297550" y="3472375"/>
            <a:ext cx="16578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Generated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 idx="4294967295"/>
          </p:nvPr>
        </p:nvSpPr>
        <p:spPr>
          <a:xfrm>
            <a:off x="687600" y="442800"/>
            <a:ext cx="5442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nl-NL" sz="3600">
                <a:solidFill>
                  <a:schemeClr val="dk1"/>
                </a:solidFill>
              </a:rPr>
              <a:t>Hoe werken deze tests?</a:t>
            </a:r>
            <a:endParaRPr lang="nl-NL" sz="2400"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 idx="4294967295"/>
          </p:nvPr>
        </p:nvSpPr>
        <p:spPr>
          <a:xfrm>
            <a:off x="687600" y="127080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nl-NL" sz="2200">
                <a:latin typeface="Lato"/>
                <a:ea typeface="Lato"/>
                <a:cs typeface="Lato"/>
                <a:sym typeface="Lato"/>
              </a:rPr>
              <a:t>Unit Test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nl-NL" sz="2200">
                <a:latin typeface="Lato"/>
                <a:ea typeface="Lato"/>
                <a:cs typeface="Lato"/>
                <a:sym typeface="Lato"/>
              </a:rPr>
              <a:t>Integration Test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nl-NL" sz="2200">
                <a:latin typeface="Lato"/>
                <a:ea typeface="Lato"/>
                <a:cs typeface="Lato"/>
                <a:sym typeface="Lato"/>
              </a:rPr>
              <a:t>Regression Test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nl-NL" sz="2200">
                <a:latin typeface="Lato"/>
                <a:ea typeface="Lato"/>
                <a:cs typeface="Lato"/>
                <a:sym typeface="Lato"/>
              </a:rPr>
              <a:t>User Acceptance Test (UAT)</a:t>
            </a: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</a:pPr>
            <a:r>
              <a:rPr lang="nl-NL" sz="2200">
                <a:latin typeface="Lato"/>
                <a:ea typeface="Lato"/>
                <a:cs typeface="Lato"/>
                <a:sym typeface="Lato"/>
              </a:rPr>
              <a:t>Alpha</a:t>
            </a: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</a:pPr>
            <a:r>
              <a:rPr lang="nl-NL" sz="2200">
                <a:latin typeface="Lato"/>
                <a:ea typeface="Lato"/>
                <a:cs typeface="Lato"/>
                <a:sym typeface="Lato"/>
              </a:rPr>
              <a:t>Beta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 idx="4294967295"/>
          </p:nvPr>
        </p:nvSpPr>
        <p:spPr>
          <a:xfrm>
            <a:off x="687600" y="44280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nl-NL" sz="3600">
                <a:solidFill>
                  <a:schemeClr val="lt1"/>
                </a:solidFill>
              </a:rPr>
              <a:t>Unit Tests</a:t>
            </a:r>
            <a:endParaRPr lang="nl-NL" sz="2400">
              <a:solidFill>
                <a:schemeClr val="lt1"/>
              </a:solidFill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 idx="4294967295"/>
          </p:nvPr>
        </p:nvSpPr>
        <p:spPr>
          <a:xfrm>
            <a:off x="536400" y="2174400"/>
            <a:ext cx="4905000" cy="216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nl-NL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Blijft binnen 1 thread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nl-NL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Maakt geen gebruik van externe onderdelen, zoals databases of andere services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nl-NL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Testduur meet je in secondes, anders ga je ze niet vaak genoeg uitvoeren</a:t>
            </a:r>
          </a:p>
        </p:txBody>
      </p:sp>
      <p:grpSp>
        <p:nvGrpSpPr>
          <p:cNvPr id="142" name="Google Shape;142;p20"/>
          <p:cNvGrpSpPr/>
          <p:nvPr/>
        </p:nvGrpSpPr>
        <p:grpSpPr>
          <a:xfrm>
            <a:off x="5475756" y="321575"/>
            <a:ext cx="3438256" cy="2321400"/>
            <a:chOff x="5476025" y="321575"/>
            <a:chExt cx="3438600" cy="2321400"/>
          </a:xfrm>
        </p:grpSpPr>
        <p:sp>
          <p:nvSpPr>
            <p:cNvPr id="143" name="Google Shape;143;p20"/>
            <p:cNvSpPr/>
            <p:nvPr/>
          </p:nvSpPr>
          <p:spPr>
            <a:xfrm>
              <a:off x="5476025" y="321575"/>
              <a:ext cx="3438600" cy="2321400"/>
            </a:xfrm>
            <a:prstGeom prst="roundRect">
              <a:avLst>
                <a:gd name="adj" fmla="val 2683"/>
              </a:avLst>
            </a:prstGeom>
            <a:solidFill>
              <a:srgbClr val="1E1E1E"/>
            </a:solidFill>
            <a:ln>
              <a:noFill/>
            </a:ln>
            <a:effectLst>
              <a:outerShdw blurRad="185738" dist="9525" algn="bl" rotWithShape="0">
                <a:srgbClr val="000000">
                  <a:alpha val="8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nl-NL" sz="1200" b="1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b="1">
                  <a:solidFill>
                    <a:srgbClr val="B2FD6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@Test</a:t>
              </a:r>
              <a:endParaRPr lang="nl-NL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b="1">
                  <a:solidFill>
                    <a:srgbClr val="F6DD6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nl-NL" sz="1200" b="1">
                  <a:solidFill>
                    <a:srgbClr val="B2FD6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nl-NL" sz="1200">
                  <a:solidFill>
                    <a:srgbClr val="A8E1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sortShouldWork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lang="nl-NL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List unsorted = {1,2,0};</a:t>
              </a:r>
              <a:endParaRPr lang="nl-NL" sz="1200" b="1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List answer   = {0,1,2};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nl-NL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List sorted = unsorted.sort();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nl-NL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assertEquals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sorted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answer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b="1">
                  <a:solidFill>
                    <a:srgbClr val="FFF0A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"Sorting failed!"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lang="nl-NL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lang="nl-NL">
                <a:solidFill>
                  <a:schemeClr val="lt1"/>
                </a:solidFill>
              </a:endParaRPr>
            </a:p>
          </p:txBody>
        </p:sp>
        <p:pic>
          <p:nvPicPr>
            <p:cNvPr id="144" name="Google Shape;14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3089" y="380241"/>
              <a:ext cx="449137" cy="1114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20"/>
          <p:cNvSpPr txBox="1">
            <a:spLocks noGrp="1"/>
          </p:cNvSpPr>
          <p:nvPr>
            <p:ph type="title" idx="4294967295"/>
          </p:nvPr>
        </p:nvSpPr>
        <p:spPr>
          <a:xfrm>
            <a:off x="687600" y="1270800"/>
            <a:ext cx="5197200" cy="90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l-NL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Een snelle test voor een klein stukje code.</a:t>
            </a:r>
            <a:endParaRPr lang="nl-NL"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 idx="4294967295"/>
          </p:nvPr>
        </p:nvSpPr>
        <p:spPr>
          <a:xfrm>
            <a:off x="687600" y="44280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nl-NL" sz="3600">
                <a:solidFill>
                  <a:schemeClr val="lt1"/>
                </a:solidFill>
              </a:rPr>
              <a:t>Integration Tests</a:t>
            </a:r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 idx="4294967295"/>
          </p:nvPr>
        </p:nvSpPr>
        <p:spPr>
          <a:xfrm>
            <a:off x="535775" y="2174399"/>
            <a:ext cx="4546588" cy="272157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nl-NL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Kan meerdere threads hebben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nl-NL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Kan gebruik van externe onderdelen, zoals databases of andere services, of maakt gebruik van “mocks”: objecten die andere systemen imiteren.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nl-NL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Testduur kan oplopen tot minuten, maar sneller is nog steeds beter.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nl-NL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 echte systemen te langzaam of te onbetrouwbaar zijn om regelmatig te testen, gebruik dan meer mocks.</a:t>
            </a:r>
          </a:p>
        </p:txBody>
      </p:sp>
      <p:grpSp>
        <p:nvGrpSpPr>
          <p:cNvPr id="152" name="Google Shape;152;p21"/>
          <p:cNvGrpSpPr/>
          <p:nvPr/>
        </p:nvGrpSpPr>
        <p:grpSpPr>
          <a:xfrm>
            <a:off x="5475849" y="321575"/>
            <a:ext cx="3438277" cy="4574400"/>
            <a:chOff x="5476021" y="321575"/>
            <a:chExt cx="3159600" cy="4574400"/>
          </a:xfrm>
        </p:grpSpPr>
        <p:sp>
          <p:nvSpPr>
            <p:cNvPr id="153" name="Google Shape;153;p21"/>
            <p:cNvSpPr/>
            <p:nvPr/>
          </p:nvSpPr>
          <p:spPr>
            <a:xfrm>
              <a:off x="5476021" y="321575"/>
              <a:ext cx="3159600" cy="4574400"/>
            </a:xfrm>
            <a:prstGeom prst="roundRect">
              <a:avLst>
                <a:gd name="adj" fmla="val 2683"/>
              </a:avLst>
            </a:prstGeom>
            <a:solidFill>
              <a:srgbClr val="1E1E1E"/>
            </a:solidFill>
            <a:ln>
              <a:noFill/>
            </a:ln>
            <a:effectLst>
              <a:outerShdw blurRad="185738" dist="9525" algn="bl" rotWithShape="0">
                <a:srgbClr val="000000">
                  <a:alpha val="8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b="1">
                  <a:solidFill>
                    <a:srgbClr val="FFB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some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nl-NL" sz="1200">
                  <a:solidFill>
                    <a:srgbClr val="A8E1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kind.of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nl-NL" sz="1200">
                  <a:solidFill>
                    <a:srgbClr val="A8E1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Mock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lang="nl-NL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nl-NL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b="1">
                  <a:solidFill>
                    <a:srgbClr val="F6DD6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nl-NL" sz="1200" b="1">
                  <a:solidFill>
                    <a:srgbClr val="F6DD6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nl-NL" sz="1200" b="1">
                  <a:solidFill>
                    <a:srgbClr val="B2FD6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MockTest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lang="nl-NL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nl-NL" sz="1200" b="1">
                  <a:solidFill>
                    <a:srgbClr val="B2FD6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@Mock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MyDB dbMock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nl-NL" sz="1200" b="1">
                  <a:solidFill>
                    <a:srgbClr val="B2FD6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@Rule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nl-NL" sz="1200" b="1">
                  <a:solidFill>
                    <a:srgbClr val="F6DD6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MockRule mockRule 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MockJUnit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nl-NL" sz="1200">
                  <a:solidFill>
                    <a:srgbClr val="A8E1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rule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nl-NL" sz="1200" b="1">
                  <a:solidFill>
                    <a:srgbClr val="B2FD6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@Test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nl-NL" sz="1200" b="1">
                  <a:solidFill>
                    <a:srgbClr val="F6DD6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nl-NL" sz="1200" b="1">
                  <a:solidFill>
                    <a:srgbClr val="B2FD6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nl-NL" sz="1200">
                  <a:solidFill>
                    <a:srgbClr val="A8E1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testQuery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lang="nl-NL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TestClass t 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b="1">
                  <a:solidFill>
                    <a:srgbClr val="F6DD6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new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TestClass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dbMock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lang="nl-NL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nl-NL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nl-NL" sz="1200" b="1">
                  <a:solidFill>
                    <a:srgbClr val="B2FD6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boolean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check 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t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nl-NL" sz="1200">
                  <a:solidFill>
                    <a:srgbClr val="A8E1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query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nl-NL" sz="1200" b="1">
                  <a:solidFill>
                    <a:srgbClr val="FFF0A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"* from t"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lang="nl-NL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nl-NL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assertTrue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check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lang="nl-NL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nl-NL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verify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dbMock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.</a:t>
              </a:r>
              <a:r>
                <a:rPr lang="nl-NL" sz="1200">
                  <a:solidFill>
                    <a:srgbClr val="A8E1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query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nl-NL" sz="1200" b="1">
                  <a:solidFill>
                    <a:srgbClr val="FFF0A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"* from t"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lang="nl-NL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rgbClr val="FAF6E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lang="nl-NL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b="1">
                  <a:solidFill>
                    <a:srgbClr val="4DF4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lang="nl-NL" sz="12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154" name="Google Shape;15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3089" y="380241"/>
              <a:ext cx="449137" cy="1114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21"/>
          <p:cNvSpPr txBox="1">
            <a:spLocks noGrp="1"/>
          </p:cNvSpPr>
          <p:nvPr>
            <p:ph type="title" idx="4294967295"/>
          </p:nvPr>
        </p:nvSpPr>
        <p:spPr>
          <a:xfrm>
            <a:off x="687600" y="1270800"/>
            <a:ext cx="5197200" cy="90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l-NL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Tests voor het hele programma, </a:t>
            </a:r>
            <a:br>
              <a:rPr lang="nl-NL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nl-NL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waarin alles geïntegreerd wordt.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680</Words>
  <Application>Microsoft Macintosh PowerPoint</Application>
  <PresentationFormat>On-screen Show (16:9)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Montserrat</vt:lpstr>
      <vt:lpstr>Raleway</vt:lpstr>
      <vt:lpstr>Arial</vt:lpstr>
      <vt:lpstr>Lato</vt:lpstr>
      <vt:lpstr>Courier New</vt:lpstr>
      <vt:lpstr>Swiss</vt:lpstr>
      <vt:lpstr>Software Tests Of: Hoe kan je dingen stuk maken zonder dat de klant het ziet? </vt:lpstr>
      <vt:lpstr>PowerPoint Presentation</vt:lpstr>
      <vt:lpstr>Waarom zou je testen?</vt:lpstr>
      <vt:lpstr>Waarom zou je testen?</vt:lpstr>
      <vt:lpstr>Software Tests</vt:lpstr>
      <vt:lpstr>Software Tests</vt:lpstr>
      <vt:lpstr>Hoe werken deze tests?</vt:lpstr>
      <vt:lpstr>Unit Tests</vt:lpstr>
      <vt:lpstr>Integration Tests</vt:lpstr>
      <vt:lpstr>Regression Tests</vt:lpstr>
      <vt:lpstr>User Acceptance Tests</vt:lpstr>
      <vt:lpstr>Welke tests worden gebruikt in deze situaties?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Tests Of: Hoe kan je dingen stuk maken zonder dat de klant het ziet? </dc:title>
  <cp:lastModifiedBy>Microsoft Office User</cp:lastModifiedBy>
  <cp:revision>2</cp:revision>
  <dcterms:modified xsi:type="dcterms:W3CDTF">2020-05-11T14:14:26Z</dcterms:modified>
</cp:coreProperties>
</file>