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9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0" r:id="rId13"/>
    <p:sldId id="262" r:id="rId14"/>
    <p:sldId id="278" r:id="rId15"/>
    <p:sldId id="266" r:id="rId16"/>
    <p:sldId id="257" r:id="rId17"/>
    <p:sldId id="258" r:id="rId18"/>
    <p:sldId id="280" r:id="rId19"/>
    <p:sldId id="259" r:id="rId20"/>
    <p:sldId id="279" r:id="rId21"/>
    <p:sldId id="282" r:id="rId22"/>
    <p:sldId id="267" r:id="rId23"/>
    <p:sldId id="263" r:id="rId24"/>
    <p:sldId id="264" r:id="rId25"/>
    <p:sldId id="265" r:id="rId26"/>
    <p:sldId id="268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523"/>
    <a:srgbClr val="E0751E"/>
    <a:srgbClr val="E2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9"/>
    <p:restoredTop sz="88823"/>
  </p:normalViewPr>
  <p:slideViewPr>
    <p:cSldViewPr snapToGrid="0" snapToObjects="1">
      <p:cViewPr>
        <p:scale>
          <a:sx n="70" d="100"/>
          <a:sy n="70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6FC7-C925-E549-8A5F-4F7C071E3ED7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1663E-8A04-A843-9099-80DBB000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current/reference/html5/#user-schem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group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 /etc/shadow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passwd -6 -salt &lt;salt&gt;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&lt;password&gt;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Servlets </a:t>
            </a:r>
            <a:r>
              <a:rPr lang="en-US" dirty="0" err="1"/>
              <a:t>bedienen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</a:t>
            </a:r>
            <a:r>
              <a:rPr lang="en-US" dirty="0" err="1"/>
              <a:t>bedienen</a:t>
            </a:r>
            <a:r>
              <a:rPr lang="en-US" dirty="0"/>
              <a:t> (met default </a:t>
            </a:r>
            <a:r>
              <a:rPr lang="en-US" dirty="0" err="1"/>
              <a:t>instellingen</a:t>
            </a:r>
            <a:r>
              <a:rPr lang="en-US" dirty="0"/>
              <a:t>) </a:t>
            </a:r>
            <a:r>
              <a:rPr lang="en-US" dirty="0" err="1"/>
              <a:t>alle</a:t>
            </a:r>
            <a:r>
              <a:rPr lang="en-US" dirty="0"/>
              <a:t>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</a:t>
            </a:r>
            <a:r>
              <a:rPr lang="en-US" dirty="0" err="1"/>
              <a:t>bedienen</a:t>
            </a:r>
            <a:r>
              <a:rPr lang="en-US" dirty="0"/>
              <a:t> (met default </a:t>
            </a:r>
            <a:r>
              <a:rPr lang="en-US" dirty="0" err="1"/>
              <a:t>instellingen</a:t>
            </a:r>
            <a:r>
              <a:rPr lang="en-US" dirty="0"/>
              <a:t>) </a:t>
            </a:r>
            <a:r>
              <a:rPr lang="en-US" dirty="0" err="1"/>
              <a:t>alle</a:t>
            </a:r>
            <a:r>
              <a:rPr lang="en-US" dirty="0"/>
              <a:t>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Gebruikersnaam</a:t>
            </a:r>
            <a:r>
              <a:rPr lang="en-US" dirty="0"/>
              <a:t> is “user”, </a:t>
            </a:r>
            <a:r>
              <a:rPr lang="en-US" dirty="0" err="1"/>
              <a:t>wachtwoord</a:t>
            </a:r>
            <a:r>
              <a:rPr lang="en-US" dirty="0"/>
              <a:t> </a:t>
            </a:r>
            <a:r>
              <a:rPr lang="en-US" dirty="0" err="1"/>
              <a:t>verschijnt</a:t>
            </a:r>
            <a:r>
              <a:rPr lang="en-US" dirty="0"/>
              <a:t> in de terminal </a:t>
            </a:r>
            <a:r>
              <a:rPr lang="en-US" dirty="0" err="1"/>
              <a:t>waar</a:t>
            </a:r>
            <a:r>
              <a:rPr lang="en-US" dirty="0"/>
              <a:t> de app </a:t>
            </a:r>
            <a:r>
              <a:rPr lang="en-US" dirty="0" err="1"/>
              <a:t>draait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https://docs.spring.io</a:t>
            </a:r>
            <a:r>
              <a:rPr lang="en-GB">
                <a:hlinkClick r:id="rId3"/>
              </a:rPr>
              <a:t>/spring-security/site/docs/current/reference/html5/#user-schema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</a:t>
            </a:r>
            <a:r>
              <a:rPr lang="en-US" dirty="0" err="1"/>
              <a:t>bedienen</a:t>
            </a:r>
            <a:r>
              <a:rPr lang="en-US" dirty="0"/>
              <a:t> (met default </a:t>
            </a:r>
            <a:r>
              <a:rPr lang="en-US" dirty="0" err="1"/>
              <a:t>instellingen</a:t>
            </a:r>
            <a:r>
              <a:rPr lang="en-US" dirty="0"/>
              <a:t>) </a:t>
            </a:r>
            <a:r>
              <a:rPr lang="en-US" dirty="0" err="1"/>
              <a:t>alle</a:t>
            </a:r>
            <a:r>
              <a:rPr lang="en-US" dirty="0"/>
              <a:t>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663E-8A04-A843-9099-80DBB0001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6923-DF8B-8746-A1FD-1B3565AAB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2FF3-5596-6F48-B385-7365430E1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0944-540F-0347-84D4-A5B9DB71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3E51-0CB6-2047-8F86-8BB77B79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1A41-2A54-ED48-9495-14FBA6D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7D96-DE89-6645-8D28-A14BF9D4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312BF-44EA-5B41-88B3-D6FE2E4D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A566-1311-EF40-B01D-FCDD00A7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79827-E586-BA42-9C2D-21EED9AB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F715-CB7E-3641-A715-67C5FD23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99ADB-18AF-1C4B-A29C-08BBAF8AC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99A1-C1FD-5040-A2FF-EB2313AB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CA84-4713-1044-B8E3-7DDA4D52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0BB8-C026-3645-A287-490E6CB6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637D-5C21-344E-A0EC-FD0A74DE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82-4217-9243-AF9F-673BF12B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F245-7ED8-074A-9F13-BACD1E03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47F0-876A-A743-B0DE-A8C5C5B5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9097-DA34-BA40-B1C5-30254E41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006D-60AC-BD48-8296-8A7D1A50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32DB-0412-2D4C-8CD7-4E0FF7FB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A9A7-95AC-C34A-83C6-CDB3416E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C2B47-DC67-3A40-9C3A-81380B4D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C1A8-5CAB-1D4A-95CE-3C0D26C6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EEB9-14BD-9643-9882-E5A3B90E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48FF-4A67-984C-A978-9268FC9D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C16-CC50-BF4C-A395-91722B1A2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C5CD-FB96-3846-B28D-4D36BB5D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EA57-20A8-9847-B6F7-5143E54B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FE149-6BBA-AC4D-9D47-897995E1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7BED1-338E-B24E-8464-DE4BD45C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D097-5625-544E-89F0-1A870B0F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27DE5-1C22-C04F-9411-166499DF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2F6F-8DAA-D641-8B86-27B9175A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F3209-D1BF-0742-8846-2116B92CA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EDA26-55CF-2D48-8F84-1CD37E4F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177A-346A-E545-8CDD-4FB4D068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FAC79-C136-CE41-BD07-D50DD27C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91161-1C58-0040-BDB4-DC60119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320-0CA6-5649-B6BB-E9B1CC0B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17AB8-8B21-F449-B272-B736B48C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C5B5A-6F5D-7143-B589-8751EC68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5FE7B-B10F-6F42-9B3D-5548402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FE2EF-4131-F340-8C39-799F23E6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8DF1D-84B1-5B4E-B1AD-4B489BCA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CA10-7A43-0B48-AC58-C8188277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F8DC-AAB7-1D45-85F0-528381FB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0EF2-DE98-834C-AC28-D30043E5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7581-FA14-7A4C-9EA4-6E556ADDE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6FB6-B67C-174C-961B-792BEA6C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69051-CE30-9442-9DB6-BF391E2D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8DD8-9741-3B42-892A-8A3CCA00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CF51-8E5D-D64E-8952-E2F0C771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599BA-5F2C-4549-BB3D-27794E42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CBA2E-700C-C143-9D16-74DB9A15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972E-0EF7-6940-B7A6-79869311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6881F-79C7-DD4A-9A48-E5CF06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53DB-FC0F-274C-A93A-3544BE9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100000">
              <a:srgbClr val="00206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26DC7-2383-9B4E-B3DE-96117EF2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C1284-ABF5-FC43-ADDC-BA33A130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5E6DC-1444-C54E-93E0-1264718E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567B-C614-2D43-9B5B-93BC68501295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6DA8-BE0B-8C48-8981-88D6A7D79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93A4-C7EF-1945-961A-D3CC8C698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87D1-600B-3E4E-9F1D-7AF8F818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war.org.uk/comsec/resources/cipher/sha256-384-51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5AF8-DF35-EA4E-B75C-3282D6C27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871" y="1122363"/>
            <a:ext cx="9786258" cy="238760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Introduction Spring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72BD3-073D-484F-9E9B-448FA90C8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Cornelis de Mooij</a:t>
            </a:r>
          </a:p>
        </p:txBody>
      </p:sp>
    </p:spTree>
    <p:extLst>
      <p:ext uri="{BB962C8B-B14F-4D97-AF65-F5344CB8AC3E}">
        <p14:creationId xmlns:p14="http://schemas.microsoft.com/office/powerpoint/2010/main" val="182794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77BF-7068-3947-AC18-9ACFFEBE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SHA-512</a:t>
            </a:r>
            <a:br>
              <a:rPr lang="en-US" dirty="0"/>
            </a:br>
            <a:r>
              <a:rPr lang="en-US" dirty="0"/>
              <a:t>Rounds &amp; Addition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16547E-7AED-7E4F-AD73-E4698FF78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604" y="1825625"/>
            <a:ext cx="4584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4F0A-0CE4-4F47-83B5-90C44880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SHA-512 – 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4F8-7A61-CD48-A2D6-987E6E44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Rounds are complicated, not covered here</a:t>
            </a:r>
          </a:p>
          <a:p>
            <a:r>
              <a:rPr lang="en-US" dirty="0"/>
              <a:t>Use these hard-to-invert operations: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full spec, check </a:t>
            </a:r>
            <a:r>
              <a:rPr lang="en-GB" dirty="0">
                <a:hlinkClick r:id="rId2"/>
              </a:rPr>
              <a:t>http://www.iwar.org.uk/comsec/resources/cipher/sha256-384-512.pdf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B173E-83DA-5A4B-87B7-5B7D722B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903" y="2369343"/>
            <a:ext cx="3060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2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3CE-4AF2-F349-91C9-B03E36E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D104-45C0-2742-8FA9-7DC200BE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Integrity verification</a:t>
            </a:r>
            <a:r>
              <a:rPr lang="en-US" dirty="0"/>
              <a:t>: small errors (or malicious changes) will change the hash. Faster to compare just the hash.</a:t>
            </a:r>
          </a:p>
          <a:p>
            <a:r>
              <a:rPr lang="en-US" b="1" dirty="0"/>
              <a:t>Digital signatures</a:t>
            </a:r>
            <a:r>
              <a:rPr lang="en-US" dirty="0"/>
              <a:t>: will explain how this works later, but without hashing the signature would be the size of the thing being signed. With hashing, the signature is the size of the hash.</a:t>
            </a:r>
          </a:p>
          <a:p>
            <a:r>
              <a:rPr lang="en-US" b="1" dirty="0"/>
              <a:t>Password storage</a:t>
            </a:r>
            <a:r>
              <a:rPr lang="en-US" dirty="0"/>
              <a:t>: storing passwords in plaintext is a security risk. Instead, store the hash. When a password needs to be verified, compute the hash, compare, then throw away the password.</a:t>
            </a:r>
          </a:p>
          <a:p>
            <a:r>
              <a:rPr lang="en-US" b="1" dirty="0"/>
              <a:t>Proof-of-wor</a:t>
            </a:r>
            <a:r>
              <a:rPr lang="en-US" dirty="0"/>
              <a:t>k: DDoS, Cryptocurrency</a:t>
            </a:r>
          </a:p>
          <a:p>
            <a:r>
              <a:rPr lang="en-US" b="1" dirty="0"/>
              <a:t>Identifiers</a:t>
            </a:r>
            <a:r>
              <a:rPr lang="en-US" dirty="0"/>
              <a:t>: Git, torrents, hash tables, bloom filters</a:t>
            </a:r>
          </a:p>
        </p:txBody>
      </p:sp>
    </p:spTree>
    <p:extLst>
      <p:ext uri="{BB962C8B-B14F-4D97-AF65-F5344CB8AC3E}">
        <p14:creationId xmlns:p14="http://schemas.microsoft.com/office/powerpoint/2010/main" val="13942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4B3D-8F28-6142-9262-96402C4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&amp; Salting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A8C8-CCFD-144C-BB58-D62665DC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passwords vulnerable to </a:t>
            </a:r>
            <a:r>
              <a:rPr lang="en-US" dirty="0" err="1"/>
              <a:t>bruteforce</a:t>
            </a:r>
            <a:r>
              <a:rPr lang="en-US" dirty="0"/>
              <a:t> attacks</a:t>
            </a:r>
          </a:p>
          <a:p>
            <a:r>
              <a:rPr lang="en-US" dirty="0"/>
              <a:t>Rainbow tables</a:t>
            </a:r>
          </a:p>
          <a:p>
            <a:r>
              <a:rPr lang="en-US" dirty="0"/>
              <a:t>Solution (partial, not perfect): salting</a:t>
            </a:r>
          </a:p>
          <a:p>
            <a:pPr lvl="1"/>
            <a:r>
              <a:rPr lang="en-US" dirty="0"/>
              <a:t>Append random string (the salt) to password before hashing</a:t>
            </a:r>
          </a:p>
          <a:p>
            <a:pPr lvl="1"/>
            <a:r>
              <a:rPr lang="en-US" dirty="0"/>
              <a:t>Store salt with hash</a:t>
            </a:r>
          </a:p>
          <a:p>
            <a:r>
              <a:rPr lang="en-US" dirty="0" err="1"/>
              <a:t>Bruteforce</a:t>
            </a:r>
            <a:r>
              <a:rPr lang="en-US" dirty="0"/>
              <a:t> still possible but much more effort</a:t>
            </a:r>
          </a:p>
          <a:p>
            <a:r>
              <a:rPr lang="en-US" dirty="0"/>
              <a:t>Can’t help you if you pick one of these: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wikipedia.org/wiki/List_of_the_most_common_passwords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D97-AD7D-8C44-B03C-8F177A78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0369-653B-464D-902D-A7987932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83F0-0110-0749-AA86-E118F74D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3D2E-B9FA-B645-9774-42E1313B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Authentication: Proving who you are.</a:t>
            </a:r>
          </a:p>
          <a:p>
            <a:r>
              <a:rPr lang="en-US" dirty="0"/>
              <a:t>Authorization: Proving what you are allowed to do.</a:t>
            </a:r>
          </a:p>
          <a:p>
            <a:endParaRPr lang="en-US" dirty="0"/>
          </a:p>
          <a:p>
            <a:r>
              <a:rPr lang="en-US" dirty="0"/>
              <a:t>Authorization can be handled implicitly, by </a:t>
            </a:r>
            <a:r>
              <a:rPr lang="en-US" b="1" dirty="0"/>
              <a:t>attaching</a:t>
            </a:r>
            <a:r>
              <a:rPr lang="en-US" dirty="0"/>
              <a:t> what you can do directly to who you are.</a:t>
            </a:r>
          </a:p>
          <a:p>
            <a:r>
              <a:rPr lang="en-US" dirty="0"/>
              <a:t>Authorization can also be handled explicitly, </a:t>
            </a:r>
            <a:r>
              <a:rPr lang="en-US" b="1" dirty="0"/>
              <a:t>separating</a:t>
            </a:r>
            <a:r>
              <a:rPr lang="en-US" dirty="0"/>
              <a:t> what you can do from who you are.</a:t>
            </a:r>
          </a:p>
          <a:p>
            <a:endParaRPr lang="en-US" dirty="0"/>
          </a:p>
          <a:p>
            <a:r>
              <a:rPr lang="en-US" dirty="0"/>
              <a:t>Vague? Let’s implement both.</a:t>
            </a:r>
          </a:p>
        </p:txBody>
      </p:sp>
    </p:spTree>
    <p:extLst>
      <p:ext uri="{BB962C8B-B14F-4D97-AF65-F5344CB8AC3E}">
        <p14:creationId xmlns:p14="http://schemas.microsoft.com/office/powerpoint/2010/main" val="307585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656-5E6F-1147-A8E5-39861BA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app without security: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5FC1-2C80-714E-85EE-E011C44F8721}"/>
              </a:ext>
            </a:extLst>
          </p:cNvPr>
          <p:cNvSpPr/>
          <p:nvPr/>
        </p:nvSpPr>
        <p:spPr>
          <a:xfrm>
            <a:off x="6096000" y="1690688"/>
            <a:ext cx="4985084" cy="4084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53FD0D44-2A83-8D49-9206-0863CBC50336}"/>
              </a:ext>
            </a:extLst>
          </p:cNvPr>
          <p:cNvSpPr/>
          <p:nvPr/>
        </p:nvSpPr>
        <p:spPr>
          <a:xfrm>
            <a:off x="2165267" y="3576690"/>
            <a:ext cx="962526" cy="96252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9729B-91B1-FD44-98C8-1F7880A16DDB}"/>
              </a:ext>
            </a:extLst>
          </p:cNvPr>
          <p:cNvSpPr/>
          <p:nvPr/>
        </p:nvSpPr>
        <p:spPr>
          <a:xfrm>
            <a:off x="6400801" y="2740687"/>
            <a:ext cx="4375482" cy="564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55095-FB31-604E-B1A7-00413D9A0835}"/>
              </a:ext>
            </a:extLst>
          </p:cNvPr>
          <p:cNvSpPr/>
          <p:nvPr/>
        </p:nvSpPr>
        <p:spPr>
          <a:xfrm>
            <a:off x="6400801" y="3429000"/>
            <a:ext cx="4375482" cy="56487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0B5CF-0965-454D-9684-F4F0392073C7}"/>
              </a:ext>
            </a:extLst>
          </p:cNvPr>
          <p:cNvSpPr/>
          <p:nvPr/>
        </p:nvSpPr>
        <p:spPr>
          <a:xfrm>
            <a:off x="6400801" y="4117314"/>
            <a:ext cx="4375482" cy="56487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71764-13C1-4F47-A167-85C2B2962636}"/>
              </a:ext>
            </a:extLst>
          </p:cNvPr>
          <p:cNvSpPr/>
          <p:nvPr/>
        </p:nvSpPr>
        <p:spPr>
          <a:xfrm>
            <a:off x="6400800" y="4805628"/>
            <a:ext cx="4375482" cy="56487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C1D2F3-89D2-A14F-8508-232FE54A0BEF}"/>
              </a:ext>
            </a:extLst>
          </p:cNvPr>
          <p:cNvGrpSpPr/>
          <p:nvPr/>
        </p:nvGrpSpPr>
        <p:grpSpPr>
          <a:xfrm>
            <a:off x="3417762" y="3017662"/>
            <a:ext cx="2371015" cy="2064940"/>
            <a:chOff x="3417762" y="3017662"/>
            <a:chExt cx="2371015" cy="2064940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003F1BDD-B714-EB47-8072-FE1E706C4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762" y="3017662"/>
              <a:ext cx="2371015" cy="10339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AD60133A-CB84-CA40-9704-A012FEDB6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762" y="3705975"/>
              <a:ext cx="2338930" cy="345635"/>
            </a:xfrm>
            <a:prstGeom prst="bentConnector3">
              <a:avLst>
                <a:gd name="adj1" fmla="val 50636"/>
              </a:avLst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E70D997F-DA4D-CB4F-AE29-F9DCFE8964F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762" y="4051610"/>
              <a:ext cx="2338930" cy="342678"/>
            </a:xfrm>
            <a:prstGeom prst="bentConnector3">
              <a:avLst>
                <a:gd name="adj1" fmla="val 50636"/>
              </a:avLst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823835-4650-FE4D-AD12-63F32165D63D}"/>
                </a:ext>
              </a:extLst>
            </p:cNvPr>
            <p:cNvCxnSpPr>
              <a:cxnSpLocks/>
            </p:cNvCxnSpPr>
            <p:nvPr/>
          </p:nvCxnSpPr>
          <p:spPr>
            <a:xfrm>
              <a:off x="3417762" y="4051610"/>
              <a:ext cx="2371015" cy="10309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32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656-5E6F-1147-A8E5-39861BA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app with security: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5FC1-2C80-714E-85EE-E011C44F8721}"/>
              </a:ext>
            </a:extLst>
          </p:cNvPr>
          <p:cNvSpPr/>
          <p:nvPr/>
        </p:nvSpPr>
        <p:spPr>
          <a:xfrm>
            <a:off x="5445233" y="2232653"/>
            <a:ext cx="5635851" cy="3542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53FD0D44-2A83-8D49-9206-0863CBC50336}"/>
              </a:ext>
            </a:extLst>
          </p:cNvPr>
          <p:cNvSpPr/>
          <p:nvPr/>
        </p:nvSpPr>
        <p:spPr>
          <a:xfrm>
            <a:off x="2162256" y="3741331"/>
            <a:ext cx="962526" cy="96252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FC1D54-FFB8-D341-823B-E74A24417000}"/>
              </a:ext>
            </a:extLst>
          </p:cNvPr>
          <p:cNvCxnSpPr>
            <a:cxnSpLocks/>
          </p:cNvCxnSpPr>
          <p:nvPr/>
        </p:nvCxnSpPr>
        <p:spPr>
          <a:xfrm flipH="1">
            <a:off x="3608050" y="4222594"/>
            <a:ext cx="1316397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10CE5-6617-D74B-AD49-8FA1EE6C8E0E}"/>
              </a:ext>
            </a:extLst>
          </p:cNvPr>
          <p:cNvSpPr/>
          <p:nvPr/>
        </p:nvSpPr>
        <p:spPr>
          <a:xfrm>
            <a:off x="5803223" y="2949931"/>
            <a:ext cx="1511278" cy="25423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Filter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77F370-68C0-A248-BB48-27E2254422D6}"/>
              </a:ext>
            </a:extLst>
          </p:cNvPr>
          <p:cNvGrpSpPr/>
          <p:nvPr/>
        </p:nvGrpSpPr>
        <p:grpSpPr>
          <a:xfrm>
            <a:off x="7584141" y="3188646"/>
            <a:ext cx="1028231" cy="2064940"/>
            <a:chOff x="3417762" y="3017662"/>
            <a:chExt cx="2371015" cy="2064940"/>
          </a:xfrm>
        </p:grpSpPr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2F7555B-7F82-C040-A4FC-26EF9E579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762" y="3017662"/>
              <a:ext cx="2371015" cy="10339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CCFD0B5F-4BEF-E04F-A4A8-697BF25907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762" y="3705975"/>
              <a:ext cx="2338930" cy="345635"/>
            </a:xfrm>
            <a:prstGeom prst="bentConnector3">
              <a:avLst>
                <a:gd name="adj1" fmla="val 50636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B5A1DF4-51F2-6F45-B7B8-1E78A6D75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17762" y="4051610"/>
              <a:ext cx="2338930" cy="342678"/>
            </a:xfrm>
            <a:prstGeom prst="bentConnector3">
              <a:avLst>
                <a:gd name="adj1" fmla="val 50636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151D0E2-07A8-B845-961C-80C9FA7F8FE5}"/>
                </a:ext>
              </a:extLst>
            </p:cNvPr>
            <p:cNvCxnSpPr>
              <a:cxnSpLocks/>
            </p:cNvCxnSpPr>
            <p:nvPr/>
          </p:nvCxnSpPr>
          <p:spPr>
            <a:xfrm>
              <a:off x="3417762" y="4051610"/>
              <a:ext cx="2371015" cy="10309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6BF474B-5D1E-7C40-B160-9DB1A8CBDBE1}"/>
              </a:ext>
            </a:extLst>
          </p:cNvPr>
          <p:cNvSpPr/>
          <p:nvPr/>
        </p:nvSpPr>
        <p:spPr>
          <a:xfrm>
            <a:off x="8882011" y="2949931"/>
            <a:ext cx="1929434" cy="47742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57D6E-6C42-C849-BCC3-3FE97A19A5E0}"/>
              </a:ext>
            </a:extLst>
          </p:cNvPr>
          <p:cNvSpPr/>
          <p:nvPr/>
        </p:nvSpPr>
        <p:spPr>
          <a:xfrm>
            <a:off x="8882011" y="3638244"/>
            <a:ext cx="1929434" cy="4774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63E2BD-A2BF-C743-84A5-5D14AF0D268B}"/>
              </a:ext>
            </a:extLst>
          </p:cNvPr>
          <p:cNvSpPr/>
          <p:nvPr/>
        </p:nvSpPr>
        <p:spPr>
          <a:xfrm>
            <a:off x="8882011" y="4326558"/>
            <a:ext cx="1929434" cy="4774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F47ED-105F-7642-BFE1-97AE5370FB41}"/>
              </a:ext>
            </a:extLst>
          </p:cNvPr>
          <p:cNvSpPr/>
          <p:nvPr/>
        </p:nvSpPr>
        <p:spPr>
          <a:xfrm>
            <a:off x="8882010" y="5014872"/>
            <a:ext cx="1929434" cy="4774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325726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656-5E6F-1147-A8E5-39861BA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app with security: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5FC1-2C80-714E-85EE-E011C44F8721}"/>
              </a:ext>
            </a:extLst>
          </p:cNvPr>
          <p:cNvSpPr/>
          <p:nvPr/>
        </p:nvSpPr>
        <p:spPr>
          <a:xfrm>
            <a:off x="3906953" y="2232653"/>
            <a:ext cx="7174131" cy="3542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53FD0D44-2A83-8D49-9206-0863CBC50336}"/>
              </a:ext>
            </a:extLst>
          </p:cNvPr>
          <p:cNvSpPr/>
          <p:nvPr/>
        </p:nvSpPr>
        <p:spPr>
          <a:xfrm>
            <a:off x="1005814" y="3741331"/>
            <a:ext cx="962526" cy="962526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FC1D54-FFB8-D341-823B-E74A24417000}"/>
              </a:ext>
            </a:extLst>
          </p:cNvPr>
          <p:cNvCxnSpPr>
            <a:cxnSpLocks/>
          </p:cNvCxnSpPr>
          <p:nvPr/>
        </p:nvCxnSpPr>
        <p:spPr>
          <a:xfrm flipH="1">
            <a:off x="2451609" y="4221116"/>
            <a:ext cx="972075" cy="1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10CE5-6617-D74B-AD49-8FA1EE6C8E0E}"/>
              </a:ext>
            </a:extLst>
          </p:cNvPr>
          <p:cNvSpPr/>
          <p:nvPr/>
        </p:nvSpPr>
        <p:spPr>
          <a:xfrm>
            <a:off x="4202140" y="2949930"/>
            <a:ext cx="651365" cy="25423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Filter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77F370-68C0-A248-BB48-27E2254422D6}"/>
              </a:ext>
            </a:extLst>
          </p:cNvPr>
          <p:cNvGrpSpPr/>
          <p:nvPr/>
        </p:nvGrpSpPr>
        <p:grpSpPr>
          <a:xfrm>
            <a:off x="7584141" y="3188646"/>
            <a:ext cx="1028231" cy="2064940"/>
            <a:chOff x="3417762" y="3017662"/>
            <a:chExt cx="2371015" cy="2064940"/>
          </a:xfrm>
        </p:grpSpPr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2F7555B-7F82-C040-A4FC-26EF9E579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762" y="3017662"/>
              <a:ext cx="2371015" cy="10339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CCFD0B5F-4BEF-E04F-A4A8-697BF25907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762" y="3705975"/>
              <a:ext cx="2338930" cy="345635"/>
            </a:xfrm>
            <a:prstGeom prst="bentConnector3">
              <a:avLst>
                <a:gd name="adj1" fmla="val 50636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B5A1DF4-51F2-6F45-B7B8-1E78A6D75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17762" y="4051610"/>
              <a:ext cx="2338930" cy="342678"/>
            </a:xfrm>
            <a:prstGeom prst="bentConnector3">
              <a:avLst>
                <a:gd name="adj1" fmla="val 50636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151D0E2-07A8-B845-961C-80C9FA7F8FE5}"/>
                </a:ext>
              </a:extLst>
            </p:cNvPr>
            <p:cNvCxnSpPr>
              <a:cxnSpLocks/>
            </p:cNvCxnSpPr>
            <p:nvPr/>
          </p:nvCxnSpPr>
          <p:spPr>
            <a:xfrm>
              <a:off x="3417762" y="4051610"/>
              <a:ext cx="2371015" cy="10309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6BF474B-5D1E-7C40-B160-9DB1A8CBDBE1}"/>
              </a:ext>
            </a:extLst>
          </p:cNvPr>
          <p:cNvSpPr/>
          <p:nvPr/>
        </p:nvSpPr>
        <p:spPr>
          <a:xfrm>
            <a:off x="8882011" y="2949931"/>
            <a:ext cx="1929434" cy="47742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57D6E-6C42-C849-BCC3-3FE97A19A5E0}"/>
              </a:ext>
            </a:extLst>
          </p:cNvPr>
          <p:cNvSpPr/>
          <p:nvPr/>
        </p:nvSpPr>
        <p:spPr>
          <a:xfrm>
            <a:off x="8882011" y="3638244"/>
            <a:ext cx="1929434" cy="4774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63E2BD-A2BF-C743-84A5-5D14AF0D268B}"/>
              </a:ext>
            </a:extLst>
          </p:cNvPr>
          <p:cNvSpPr/>
          <p:nvPr/>
        </p:nvSpPr>
        <p:spPr>
          <a:xfrm>
            <a:off x="8882011" y="4326558"/>
            <a:ext cx="1929434" cy="4774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F47ED-105F-7642-BFE1-97AE5370FB41}"/>
              </a:ext>
            </a:extLst>
          </p:cNvPr>
          <p:cNvSpPr/>
          <p:nvPr/>
        </p:nvSpPr>
        <p:spPr>
          <a:xfrm>
            <a:off x="8882010" y="5014872"/>
            <a:ext cx="1929434" cy="47742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Servlet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DE038A-31D0-5A42-ACFF-41D72CFE8009}"/>
              </a:ext>
            </a:extLst>
          </p:cNvPr>
          <p:cNvSpPr/>
          <p:nvPr/>
        </p:nvSpPr>
        <p:spPr>
          <a:xfrm>
            <a:off x="5022472" y="2949930"/>
            <a:ext cx="651365" cy="25423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Filter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13D4A4-D5DC-D44E-BF49-CBC3F9CC9DE8}"/>
              </a:ext>
            </a:extLst>
          </p:cNvPr>
          <p:cNvSpPr/>
          <p:nvPr/>
        </p:nvSpPr>
        <p:spPr>
          <a:xfrm>
            <a:off x="5842804" y="2949930"/>
            <a:ext cx="651365" cy="25423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Filter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69C8B5-FEF7-754B-992C-D7658B9B6A0E}"/>
              </a:ext>
            </a:extLst>
          </p:cNvPr>
          <p:cNvSpPr/>
          <p:nvPr/>
        </p:nvSpPr>
        <p:spPr>
          <a:xfrm>
            <a:off x="6663136" y="2949931"/>
            <a:ext cx="651365" cy="254237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41873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4320-1847-2546-BEC3-B47CD517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default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F201-F2A4-9442-98E2-16C7FAD4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authentication for all endpoints</a:t>
            </a:r>
          </a:p>
          <a:p>
            <a:r>
              <a:rPr lang="en-US" dirty="0"/>
              <a:t>Login screen</a:t>
            </a:r>
          </a:p>
          <a:p>
            <a:r>
              <a:rPr lang="en-US" dirty="0"/>
              <a:t>Handler for login errors</a:t>
            </a:r>
          </a:p>
          <a:p>
            <a:r>
              <a:rPr lang="en-US" dirty="0"/>
              <a:t>Makes user and generates password</a:t>
            </a:r>
          </a:p>
        </p:txBody>
      </p:sp>
    </p:spTree>
    <p:extLst>
      <p:ext uri="{BB962C8B-B14F-4D97-AF65-F5344CB8AC3E}">
        <p14:creationId xmlns:p14="http://schemas.microsoft.com/office/powerpoint/2010/main" val="347804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0976-4784-BA49-B936-478C413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4858-C3DA-6347-AF92-73450136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Theory: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Hashing &amp; salting</a:t>
            </a:r>
          </a:p>
          <a:p>
            <a:r>
              <a:rPr lang="en-US" dirty="0"/>
              <a:t>Authentication &amp; Authorization</a:t>
            </a:r>
          </a:p>
          <a:p>
            <a:r>
              <a:rPr lang="en-US" dirty="0"/>
              <a:t>Asymmetric cryptography</a:t>
            </a:r>
          </a:p>
          <a:p>
            <a:pPr lvl="1"/>
            <a:r>
              <a:rPr lang="en-US" dirty="0"/>
              <a:t>Public Key Encryption</a:t>
            </a:r>
          </a:p>
          <a:p>
            <a:pPr lvl="1"/>
            <a:r>
              <a:rPr lang="en-US" dirty="0"/>
              <a:t>Digital Signatures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94B9D-D144-5247-9897-443E0044A305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605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Practice:</a:t>
            </a:r>
          </a:p>
          <a:p>
            <a:r>
              <a:rPr lang="en-US" dirty="0"/>
              <a:t>Spring application with username &amp; password</a:t>
            </a:r>
          </a:p>
          <a:p>
            <a:endParaRPr lang="en-US" dirty="0"/>
          </a:p>
          <a:p>
            <a:r>
              <a:rPr lang="en-US" dirty="0"/>
              <a:t>Spring application with authorization-token (JWT)</a:t>
            </a:r>
          </a:p>
          <a:p>
            <a:r>
              <a:rPr lang="en-US" dirty="0"/>
              <a:t>Spring application with service-service authorization with OAuth</a:t>
            </a:r>
          </a:p>
        </p:txBody>
      </p:sp>
    </p:spTree>
    <p:extLst>
      <p:ext uri="{BB962C8B-B14F-4D97-AF65-F5344CB8AC3E}">
        <p14:creationId xmlns:p14="http://schemas.microsoft.com/office/powerpoint/2010/main" val="80821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4DE-AAE3-BD43-8D16-1E9D548D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Practice: Spring application with username &amp;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C76C-5346-EF49-A72E-78A1A14F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0656-5E6F-1147-A8E5-39861BA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app with security: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5FC1-2C80-714E-85EE-E011C44F8721}"/>
              </a:ext>
            </a:extLst>
          </p:cNvPr>
          <p:cNvSpPr/>
          <p:nvPr/>
        </p:nvSpPr>
        <p:spPr>
          <a:xfrm>
            <a:off x="384048" y="1998104"/>
            <a:ext cx="11411712" cy="4458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10CE5-6617-D74B-AD49-8FA1EE6C8E0E}"/>
              </a:ext>
            </a:extLst>
          </p:cNvPr>
          <p:cNvSpPr/>
          <p:nvPr/>
        </p:nvSpPr>
        <p:spPr>
          <a:xfrm>
            <a:off x="650182" y="2235137"/>
            <a:ext cx="651365" cy="39862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Filter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93B9D8-11FD-8142-B101-08209791D473}"/>
              </a:ext>
            </a:extLst>
          </p:cNvPr>
          <p:cNvGrpSpPr/>
          <p:nvPr/>
        </p:nvGrpSpPr>
        <p:grpSpPr>
          <a:xfrm>
            <a:off x="1497577" y="2223636"/>
            <a:ext cx="1802920" cy="3992218"/>
            <a:chOff x="2064505" y="2260212"/>
            <a:chExt cx="3317426" cy="39922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0161D6-F3DE-4C40-A21E-77A2028E4DDC}"/>
                </a:ext>
              </a:extLst>
            </p:cNvPr>
            <p:cNvGrpSpPr/>
            <p:nvPr/>
          </p:nvGrpSpPr>
          <p:grpSpPr>
            <a:xfrm>
              <a:off x="2064505" y="2260212"/>
              <a:ext cx="3317426" cy="1325564"/>
              <a:chOff x="2064505" y="2260212"/>
              <a:chExt cx="3317426" cy="132556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6BF474B-5D1E-7C40-B160-9DB1A8CBDBE1}"/>
                  </a:ext>
                </a:extLst>
              </p:cNvPr>
              <p:cNvSpPr/>
              <p:nvPr/>
            </p:nvSpPr>
            <p:spPr>
              <a:xfrm>
                <a:off x="2064505" y="2260212"/>
                <a:ext cx="3317426" cy="1325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Helvetica" pitchFamily="2" charset="0"/>
                  </a:rPr>
                  <a:t>Authentication</a:t>
                </a:r>
              </a:p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Helvetica" pitchFamily="2" charset="0"/>
                </a:endParaRPr>
              </a:p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Helvetica" pitchFamily="2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A57D6E-6C42-C849-BCC3-3FE97A19A5E0}"/>
                  </a:ext>
                </a:extLst>
              </p:cNvPr>
              <p:cNvSpPr/>
              <p:nvPr/>
            </p:nvSpPr>
            <p:spPr>
              <a:xfrm>
                <a:off x="2525838" y="2898207"/>
                <a:ext cx="2394763" cy="47742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itchFamily="2" charset="0"/>
                  </a:rPr>
                  <a:t>Credentials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CB6692-1AA8-F741-84E0-B854F2ED9621}"/>
                </a:ext>
              </a:extLst>
            </p:cNvPr>
            <p:cNvCxnSpPr>
              <a:cxnSpLocks/>
            </p:cNvCxnSpPr>
            <p:nvPr/>
          </p:nvCxnSpPr>
          <p:spPr>
            <a:xfrm>
              <a:off x="2064505" y="4102344"/>
              <a:ext cx="3317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1CCA93-B7C1-2E4E-A156-D80D09BADA67}"/>
                </a:ext>
              </a:extLst>
            </p:cNvPr>
            <p:cNvSpPr txBox="1"/>
            <p:nvPr/>
          </p:nvSpPr>
          <p:spPr>
            <a:xfrm>
              <a:off x="2980268" y="3650176"/>
              <a:ext cx="14859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82454F-8113-DD45-AADE-A8875C398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4505" y="4412825"/>
              <a:ext cx="3317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987242-9278-F54F-AFE6-5CA26B1EF404}"/>
                </a:ext>
              </a:extLst>
            </p:cNvPr>
            <p:cNvSpPr txBox="1"/>
            <p:nvPr/>
          </p:nvSpPr>
          <p:spPr>
            <a:xfrm>
              <a:off x="2980268" y="4483892"/>
              <a:ext cx="14859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5A96F1-D5D7-9542-811D-1C2F4393E696}"/>
                </a:ext>
              </a:extLst>
            </p:cNvPr>
            <p:cNvGrpSpPr/>
            <p:nvPr/>
          </p:nvGrpSpPr>
          <p:grpSpPr>
            <a:xfrm>
              <a:off x="2064505" y="4926866"/>
              <a:ext cx="3317426" cy="1325564"/>
              <a:chOff x="2064505" y="4926866"/>
              <a:chExt cx="3317426" cy="13255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C45F39A-CC80-464A-B750-BF6A9FD31ABF}"/>
                  </a:ext>
                </a:extLst>
              </p:cNvPr>
              <p:cNvSpPr/>
              <p:nvPr/>
            </p:nvSpPr>
            <p:spPr>
              <a:xfrm>
                <a:off x="2064505" y="4926866"/>
                <a:ext cx="3317426" cy="1325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  <a:latin typeface="Helvetica" pitchFamily="2" charset="0"/>
                  </a:rPr>
                  <a:t>Authentication</a:t>
                </a:r>
              </a:p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Helvetica" pitchFamily="2" charset="0"/>
                </a:endParaRPr>
              </a:p>
              <a:p>
                <a:pPr algn="ctr"/>
                <a:endParaRPr lang="en-US" sz="1400" dirty="0">
                  <a:solidFill>
                    <a:schemeClr val="tx1">
                      <a:lumMod val="50000"/>
                    </a:schemeClr>
                  </a:solidFill>
                  <a:latin typeface="Helvetica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718E35E-FF23-6A4E-9413-55B3C9AD470D}"/>
                  </a:ext>
                </a:extLst>
              </p:cNvPr>
              <p:cNvSpPr/>
              <p:nvPr/>
            </p:nvSpPr>
            <p:spPr>
              <a:xfrm>
                <a:off x="2525838" y="5564859"/>
                <a:ext cx="2394763" cy="47742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itchFamily="2" charset="0"/>
                  </a:rPr>
                  <a:t>Credentials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BB92D55-21BE-CD4D-994E-F1285CAC8E2A}"/>
              </a:ext>
            </a:extLst>
          </p:cNvPr>
          <p:cNvSpPr/>
          <p:nvPr/>
        </p:nvSpPr>
        <p:spPr>
          <a:xfrm>
            <a:off x="3466862" y="3259176"/>
            <a:ext cx="2164908" cy="1871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AuthenticationManager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authenticate()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CA78A8-91E1-1C45-A74A-3CE6B387F01B}"/>
              </a:ext>
            </a:extLst>
          </p:cNvPr>
          <p:cNvCxnSpPr>
            <a:cxnSpLocks/>
          </p:cNvCxnSpPr>
          <p:nvPr/>
        </p:nvCxnSpPr>
        <p:spPr>
          <a:xfrm flipV="1">
            <a:off x="5754647" y="2787934"/>
            <a:ext cx="558380" cy="95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90CB1E-0F68-A340-B312-8D8372750F57}"/>
              </a:ext>
            </a:extLst>
          </p:cNvPr>
          <p:cNvCxnSpPr>
            <a:cxnSpLocks/>
          </p:cNvCxnSpPr>
          <p:nvPr/>
        </p:nvCxnSpPr>
        <p:spPr>
          <a:xfrm>
            <a:off x="5754647" y="4211451"/>
            <a:ext cx="5583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F91E08-254A-784B-A1C6-F3AFA865E98F}"/>
              </a:ext>
            </a:extLst>
          </p:cNvPr>
          <p:cNvCxnSpPr>
            <a:cxnSpLocks/>
          </p:cNvCxnSpPr>
          <p:nvPr/>
        </p:nvCxnSpPr>
        <p:spPr>
          <a:xfrm>
            <a:off x="5754647" y="4647371"/>
            <a:ext cx="558380" cy="95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4E67E1C-9566-744E-B94C-FEFBC620CBA6}"/>
              </a:ext>
            </a:extLst>
          </p:cNvPr>
          <p:cNvSpPr/>
          <p:nvPr/>
        </p:nvSpPr>
        <p:spPr>
          <a:xfrm>
            <a:off x="6475541" y="2235137"/>
            <a:ext cx="2164908" cy="1169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AuthenticationProvider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authenticate()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supports()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5D62DC-F925-4B49-96C3-9BC1EA590AF9}"/>
              </a:ext>
            </a:extLst>
          </p:cNvPr>
          <p:cNvSpPr/>
          <p:nvPr/>
        </p:nvSpPr>
        <p:spPr>
          <a:xfrm>
            <a:off x="6466146" y="3642352"/>
            <a:ext cx="2164908" cy="1169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AuthenticationProvider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authenticate()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supports()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EB0F07-D93B-054D-BF97-F4408DA20983}"/>
              </a:ext>
            </a:extLst>
          </p:cNvPr>
          <p:cNvSpPr/>
          <p:nvPr/>
        </p:nvSpPr>
        <p:spPr>
          <a:xfrm>
            <a:off x="6475541" y="5046156"/>
            <a:ext cx="2164908" cy="1169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AuthenticationProvider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authenticate()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supports()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79D39D-E4CE-CC43-B0F2-95EE8EEA80B6}"/>
              </a:ext>
            </a:extLst>
          </p:cNvPr>
          <p:cNvCxnSpPr>
            <a:cxnSpLocks/>
          </p:cNvCxnSpPr>
          <p:nvPr/>
        </p:nvCxnSpPr>
        <p:spPr>
          <a:xfrm>
            <a:off x="8761577" y="4194956"/>
            <a:ext cx="5583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5A71C6-DCF2-0C44-851A-81CEAD19D238}"/>
              </a:ext>
            </a:extLst>
          </p:cNvPr>
          <p:cNvSpPr/>
          <p:nvPr/>
        </p:nvSpPr>
        <p:spPr>
          <a:xfrm>
            <a:off x="9459792" y="3642352"/>
            <a:ext cx="2081064" cy="1169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UserDetailsService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loadUserByUserName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62B21F-BD7C-AA4B-A665-6BF3E17715C2}"/>
              </a:ext>
            </a:extLst>
          </p:cNvPr>
          <p:cNvCxnSpPr>
            <a:cxnSpLocks/>
          </p:cNvCxnSpPr>
          <p:nvPr/>
        </p:nvCxnSpPr>
        <p:spPr>
          <a:xfrm>
            <a:off x="8766233" y="2787934"/>
            <a:ext cx="558380" cy="95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E9225A-7969-9D4D-B416-744A800F95FA}"/>
              </a:ext>
            </a:extLst>
          </p:cNvPr>
          <p:cNvCxnSpPr>
            <a:cxnSpLocks/>
          </p:cNvCxnSpPr>
          <p:nvPr/>
        </p:nvCxnSpPr>
        <p:spPr>
          <a:xfrm flipV="1">
            <a:off x="8761577" y="4601204"/>
            <a:ext cx="558380" cy="956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4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6A21-DDA7-D045-A237-323FD820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Practice: Spring application with authorization token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4434-6101-844B-9CCE-87B8D31C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3FE-26D3-6340-A6D7-B4E58662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181D-CE1C-1E44-9141-E909828C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D302-AA1A-BD4D-BF93-813C2F9A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663A-455B-8C44-A274-BF8305B6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5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18EF-FE10-054B-A4AD-F33FA500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69FB-0878-BD44-B8A8-A38802F4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F89D-D960-BE4B-940C-7542A483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application with service-service authorization with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90D6-72EF-E34B-98F7-4489CADC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8A69-A25E-5441-ACC6-FA8314BE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39F1-4279-434A-8A45-A024C352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  <a:p>
            <a:r>
              <a:rPr lang="en-US" dirty="0"/>
              <a:t>How does hashing work?</a:t>
            </a:r>
          </a:p>
          <a:p>
            <a:r>
              <a:rPr lang="en-US" dirty="0"/>
              <a:t>Applications of hashing</a:t>
            </a:r>
          </a:p>
        </p:txBody>
      </p:sp>
    </p:spTree>
    <p:extLst>
      <p:ext uri="{BB962C8B-B14F-4D97-AF65-F5344CB8AC3E}">
        <p14:creationId xmlns:p14="http://schemas.microsoft.com/office/powerpoint/2010/main" val="256677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B82-1497-BC4A-BF73-4E6C43B3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0BB-2354-0341-A3AD-A9733A21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turn data of any size into something with a fixed size</a:t>
            </a:r>
          </a:p>
          <a:p>
            <a:r>
              <a:rPr lang="en-US" dirty="0"/>
              <a:t>For security, that’s not enough. Should also be hard to:</a:t>
            </a:r>
          </a:p>
          <a:p>
            <a:pPr lvl="1"/>
            <a:r>
              <a:rPr lang="en-US" dirty="0"/>
              <a:t>Find input for a specific output</a:t>
            </a:r>
          </a:p>
          <a:p>
            <a:pPr lvl="1"/>
            <a:r>
              <a:rPr lang="en-US" dirty="0"/>
              <a:t>Find different input that produces the same output</a:t>
            </a:r>
          </a:p>
          <a:p>
            <a:pPr lvl="1"/>
            <a:r>
              <a:rPr lang="en-US" dirty="0"/>
              <a:t>Find two different inputs that produce the same output</a:t>
            </a:r>
          </a:p>
          <a:p>
            <a:r>
              <a:rPr lang="en-US" dirty="0"/>
              <a:t>Then, it’s “Cryptographic Hashing”</a:t>
            </a:r>
          </a:p>
        </p:txBody>
      </p:sp>
    </p:spTree>
    <p:extLst>
      <p:ext uri="{BB962C8B-B14F-4D97-AF65-F5344CB8AC3E}">
        <p14:creationId xmlns:p14="http://schemas.microsoft.com/office/powerpoint/2010/main" val="31054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B82-1497-BC4A-BF73-4E6C43B3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240B7D-CD10-7E4B-B7D8-801891F81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125" y="1825625"/>
            <a:ext cx="60677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578D-E320-2041-A59B-6598A8D0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hashing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2D00-09B5-9343-BE3E-E8FE0730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methods</a:t>
            </a:r>
          </a:p>
          <a:p>
            <a:r>
              <a:rPr lang="en-US" dirty="0"/>
              <a:t>Focus on one modern cryptographic hash: SHA-512</a:t>
            </a:r>
          </a:p>
          <a:p>
            <a:r>
              <a:rPr lang="en-US" dirty="0"/>
              <a:t>Complicated, don’t worry about implementing it, we won’t.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1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C983-67D4-BD4F-AFFF-13D6005A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SHA-512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F69B-4713-984F-8461-B7C35B7B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857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Pad message with (100…000) and message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Cut padded message into 1024-bit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previous hash to 512-bit initial vector (IV, SHA-512 constant)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 over 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Combine previous hash and block with “Rounds and Addition”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Store resulting hash as previous hash and repeat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resulting hash from last block</a:t>
            </a:r>
          </a:p>
        </p:txBody>
      </p:sp>
    </p:spTree>
    <p:extLst>
      <p:ext uri="{BB962C8B-B14F-4D97-AF65-F5344CB8AC3E}">
        <p14:creationId xmlns:p14="http://schemas.microsoft.com/office/powerpoint/2010/main" val="31062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C983-67D4-BD4F-AFFF-13D6005A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SHA-512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5F9E3D-F465-E845-9A7B-6EA9D1E95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937" y="1825625"/>
            <a:ext cx="6597189" cy="4351338"/>
          </a:xfrm>
        </p:spPr>
      </p:pic>
    </p:spTree>
    <p:extLst>
      <p:ext uri="{BB962C8B-B14F-4D97-AF65-F5344CB8AC3E}">
        <p14:creationId xmlns:p14="http://schemas.microsoft.com/office/powerpoint/2010/main" val="42761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77BF-7068-3947-AC18-9ACFFEBE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SHA-512</a:t>
            </a:r>
            <a:br>
              <a:rPr lang="en-US" dirty="0"/>
            </a:br>
            <a:r>
              <a:rPr lang="en-US" dirty="0"/>
              <a:t>Rounds &amp;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4B41-3E07-0D47-BB04-ACC823BE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“Sequence” a 1024-bit block into 80 64-bit “words”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 over the words: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Combine word </a:t>
            </a:r>
            <a:r>
              <a:rPr lang="en-US" i="1" dirty="0" err="1"/>
              <a:t>i</a:t>
            </a:r>
            <a:r>
              <a:rPr lang="en-US" dirty="0"/>
              <a:t> with result from previous word and SHA-512 constant </a:t>
            </a:r>
            <a:r>
              <a:rPr lang="en-US" i="1" dirty="0" err="1"/>
              <a:t>i</a:t>
            </a:r>
            <a:endParaRPr lang="en-US" i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result for use in next 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result from last Round and perform Addition with result hash from previous block, to find result hash for this block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17789</TotalTime>
  <Words>793</Words>
  <Application>Microsoft Macintosh PowerPoint</Application>
  <PresentationFormat>Widescreen</PresentationFormat>
  <Paragraphs>151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</vt:lpstr>
      <vt:lpstr>Office Theme</vt:lpstr>
      <vt:lpstr>Introduction Spring Security</vt:lpstr>
      <vt:lpstr>Planning</vt:lpstr>
      <vt:lpstr>Hashing</vt:lpstr>
      <vt:lpstr>What is hashing?</vt:lpstr>
      <vt:lpstr>What is hashing?</vt:lpstr>
      <vt:lpstr>How does hashing work?</vt:lpstr>
      <vt:lpstr>Hashing with SHA-512</vt:lpstr>
      <vt:lpstr>Hashing with SHA-512</vt:lpstr>
      <vt:lpstr>Hashing with SHA-512 Rounds &amp; Addition</vt:lpstr>
      <vt:lpstr>Hashing with SHA-512 Rounds &amp; Addition</vt:lpstr>
      <vt:lpstr>Hashing with SHA-512 – Rounds</vt:lpstr>
      <vt:lpstr>Applications of hashing</vt:lpstr>
      <vt:lpstr>Hashing &amp; Salting</vt:lpstr>
      <vt:lpstr>Rainbow Tables</vt:lpstr>
      <vt:lpstr>Authentication &amp; Authorization</vt:lpstr>
      <vt:lpstr>Spring web app without security:</vt:lpstr>
      <vt:lpstr>Spring web app with security:</vt:lpstr>
      <vt:lpstr>Spring web app with security:</vt:lpstr>
      <vt:lpstr>Spring Security default settings</vt:lpstr>
      <vt:lpstr>Practice: Spring application with username &amp; password</vt:lpstr>
      <vt:lpstr>Spring web app with security:</vt:lpstr>
      <vt:lpstr>Practice: Spring application with authorization token (JWT)</vt:lpstr>
      <vt:lpstr>Asymmetric cryptography</vt:lpstr>
      <vt:lpstr>Public Key Encryption</vt:lpstr>
      <vt:lpstr>Digital Signatures</vt:lpstr>
      <vt:lpstr>Spring application with service-service authorization with OAuth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Spring Security</dc:title>
  <dc:creator>Microsoft Office User</dc:creator>
  <cp:lastModifiedBy>Microsoft Office User</cp:lastModifiedBy>
  <cp:revision>46</cp:revision>
  <dcterms:created xsi:type="dcterms:W3CDTF">2020-03-03T17:17:28Z</dcterms:created>
  <dcterms:modified xsi:type="dcterms:W3CDTF">2020-04-11T12:04:04Z</dcterms:modified>
</cp:coreProperties>
</file>