
<file path=[Content_Types].xml><?xml version="1.0" encoding="utf-8"?>
<Types xmlns="http://schemas.openxmlformats.org/package/2006/content-types">
  <Override PartName="/ppt/slides/slide47.xml" ContentType="application/vnd.openxmlformats-officedocument.presentationml.slide+xml"/>
  <Override PartName="/ppt/slides/slide58.xml" ContentType="application/vnd.openxmlformats-officedocument.presentationml.slide+xml"/>
  <Override PartName="/ppt/slides/slide94.xml" ContentType="application/vnd.openxmlformats-officedocument.presentationml.slide+xml"/>
  <Override PartName="/ppt/notesSlides/notesSlide2.xml" ContentType="application/vnd.openxmlformats-officedocument.presentationml.notesSlide+xml"/>
  <Override PartName="/ppt/slides/slide36.xml" ContentType="application/vnd.openxmlformats-officedocument.presentationml.slide+xml"/>
  <Override PartName="/ppt/slides/slide83.xml" ContentType="application/vnd.openxmlformats-officedocument.presentationml.slide+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notesSlides/notesSlide85.xml" ContentType="application/vnd.openxmlformats-officedocument.presentationml.notesSlide+xml"/>
  <Override PartName="/ppt/notesSlides/notesSlide96.xml" ContentType="application/vnd.openxmlformats-officedocument.presentationml.notesSlide+xml"/>
  <Override PartName="/ppt/slides/slide25.xml" ContentType="application/vnd.openxmlformats-officedocument.presentationml.slide+xml"/>
  <Override PartName="/ppt/slides/slide72.xml" ContentType="application/vnd.openxmlformats-officedocument.presentationml.slid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74.xml" ContentType="application/vnd.openxmlformats-officedocument.presentationml.notesSlide+xml"/>
  <Default Extension="xml" ContentType="application/xml"/>
  <Override PartName="/ppt/slides/slide14.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notesSlides/notesSlide63.xml" ContentType="application/vnd.openxmlformats-officedocument.presentationml.notesSlide+xml"/>
  <Override PartName="/ppt/tableStyles.xml" ContentType="application/vnd.openxmlformats-officedocument.presentationml.tableStyles+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s/slide95.xml" ContentType="application/vnd.openxmlformats-officedocument.presentationml.slide+xml"/>
  <Override PartName="/ppt/slideLayouts/slideLayout7.xml" ContentType="application/vnd.openxmlformats-officedocument.presentationml.slideLayout+xml"/>
  <Override PartName="/ppt/notesSlides/notesSlide3.xml" ContentType="application/vnd.openxmlformats-officedocument.presentationml.notesSlide+xml"/>
  <Default Extension="png" ContentType="image/png"/>
  <Override PartName="/ppt/notesSlides/notesSlide68.xml" ContentType="application/vnd.openxmlformats-officedocument.presentationml.notesSlide+xml"/>
  <Override PartName="/ppt/notesSlides/notesSlide79.xml" ContentType="application/vnd.openxmlformats-officedocument.presentationml.notesSlide+xml"/>
  <Override PartName="/ppt/notesSlides/notesSlide97.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notesSlides/notesSlide39.xml" ContentType="application/vnd.openxmlformats-officedocument.presentationml.notesSlide+xml"/>
  <Override PartName="/ppt/notesSlides/notesSlide57.xml" ContentType="application/vnd.openxmlformats-officedocument.presentationml.notesSlide+xml"/>
  <Override PartName="/ppt/notesSlides/notesSlide86.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46.xml" ContentType="application/vnd.openxmlformats-officedocument.presentationml.notesSlide+xml"/>
  <Override PartName="/ppt/notesSlides/notesSlide64.xml" ContentType="application/vnd.openxmlformats-officedocument.presentationml.notesSlide+xml"/>
  <Override PartName="/ppt/notesSlides/notesSlide75.xml" ContentType="application/vnd.openxmlformats-officedocument.presentationml.notesSlide+xml"/>
  <Override PartName="/ppt/notesSlides/notesSlide93.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slideLayouts/slideLayout14.xml" ContentType="application/vnd.openxmlformats-officedocument.presentationml.slideLayout+xml"/>
  <Override PartName="/ppt/notesSlides/notesSlide24.xml" ContentType="application/vnd.openxmlformats-officedocument.presentationml.notesSlide+xml"/>
  <Override PartName="/ppt/notesSlides/notesSlide35.xml" ContentType="application/vnd.openxmlformats-officedocument.presentationml.notesSlide+xml"/>
  <Override PartName="/ppt/notesSlides/notesSlide53.xml" ContentType="application/vnd.openxmlformats-officedocument.presentationml.notesSlide+xml"/>
  <Override PartName="/ppt/notesSlides/notesSlide71.xml" ContentType="application/vnd.openxmlformats-officedocument.presentationml.notesSlide+xml"/>
  <Override PartName="/ppt/notesSlides/notesSlide82.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42.xml" ContentType="application/vnd.openxmlformats-officedocument.presentationml.notesSlide+xml"/>
  <Override PartName="/ppt/notesSlides/notesSlide60.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slides/slide89.xml" ContentType="application/vnd.openxmlformats-officedocument.presentationml.slide+xml"/>
  <Override PartName="/ppt/slides/slide49.xml" ContentType="application/vnd.openxmlformats-officedocument.presentationml.slide+xml"/>
  <Override PartName="/ppt/slides/slide78.xml" ContentType="application/vnd.openxmlformats-officedocument.presentationml.slide+xml"/>
  <Override PartName="/ppt/slides/slide96.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Layouts/slideLayout8.xml" ContentType="application/vnd.openxmlformats-officedocument.presentationml.slideLayout+xml"/>
  <Override PartName="/ppt/notesSlides/notesSlide69.xml" ContentType="application/vnd.openxmlformats-officedocument.presentationml.notesSlide+xml"/>
  <Override PartName="/ppt/notesSlides/notesSlide87.xml" ContentType="application/vnd.openxmlformats-officedocument.presentationml.notesSlide+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notesSlides/notesSlide58.xml" ContentType="application/vnd.openxmlformats-officedocument.presentationml.notesSlide+xml"/>
  <Override PartName="/ppt/notesSlides/notesSlide76.xml" ContentType="application/vnd.openxmlformats-officedocument.presentationml.notesSlide+xml"/>
  <Override PartName="/ppt/notesSlides/notesSlide94.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Override PartName="/ppt/notesSlides/notesSlide65.xml" ContentType="application/vnd.openxmlformats-officedocument.presentationml.notesSlide+xml"/>
  <Override PartName="/ppt/notesSlides/notesSlide83.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notesSlides/notesSlide72.xml" ContentType="application/vnd.openxmlformats-officedocument.presentationml.notesSlide+xml"/>
  <Override PartName="/ppt/notesSlides/notesSlide90.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61.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slides/slide79.xml" ContentType="application/vnd.openxmlformats-officedocument.presentationml.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notesSlides/notesSlide1.xml" ContentType="application/vnd.openxmlformats-officedocument.presentationml.notesSlide+xml"/>
  <Override PartName="/ppt/notesSlides/notesSlide59.xml" ContentType="application/vnd.openxmlformats-officedocument.presentationml.notesSlide+xml"/>
  <Override PartName="/ppt/notesSlides/notesSlide88.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notesSlides/notesSlide48.xml" ContentType="application/vnd.openxmlformats-officedocument.presentationml.notesSlide+xml"/>
  <Override PartName="/ppt/notesSlides/notesSlide66.xml" ContentType="application/vnd.openxmlformats-officedocument.presentationml.notesSlide+xml"/>
  <Override PartName="/ppt/notesSlides/notesSlide77.xml" ContentType="application/vnd.openxmlformats-officedocument.presentationml.notesSlide+xml"/>
  <Override PartName="/ppt/notesSlides/notesSlide95.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Default Extension="jpeg" ContentType="image/jpeg"/>
  <Override PartName="/ppt/notesSlides/notesSlide37.xml" ContentType="application/vnd.openxmlformats-officedocument.presentationml.notesSlide+xml"/>
  <Override PartName="/ppt/notesSlides/notesSlide55.xml" ContentType="application/vnd.openxmlformats-officedocument.presentationml.notesSlide+xml"/>
  <Override PartName="/ppt/notesSlides/notesSlide84.xml" ContentType="application/vnd.openxmlformats-officedocument.presentationml.notesSlide+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notesSlides/notesSlide44.xml" ContentType="application/vnd.openxmlformats-officedocument.presentationml.notesSlide+xml"/>
  <Override PartName="/ppt/notesSlides/notesSlide62.xml" ContentType="application/vnd.openxmlformats-officedocument.presentationml.notesSlide+xml"/>
  <Override PartName="/ppt/notesSlides/notesSlide73.xml" ContentType="application/vnd.openxmlformats-officedocument.presentationml.notesSlide+xml"/>
  <Override PartName="/ppt/notesSlides/notesSlide91.xml" ContentType="application/vnd.openxmlformats-officedocument.presentationml.notes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51.xml" ContentType="application/vnd.openxmlformats-officedocument.presentationml.notesSlide+xml"/>
  <Override PartName="/ppt/notesSlides/notesSlide80.xml" ContentType="application/vnd.openxmlformats-officedocument.presentationml.notesSlide+xml"/>
  <Override PartName="/ppt/notesSlides/notesSlide1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69.xml" ContentType="application/vnd.openxmlformats-officedocument.presentationml.slide+xml"/>
  <Override PartName="/ppt/slides/slide87.xml" ContentType="application/vnd.openxmlformats-officedocument.presentationml.slide+xml"/>
  <Override PartName="/ppt/notesSlides/notesSlide89.xml" ContentType="application/vnd.openxmlformats-officedocument.presentationml.notesSlide+xml"/>
  <Override PartName="/ppt/slides/slide29.xml" ContentType="application/vnd.openxmlformats-officedocument.presentationml.slide+xml"/>
  <Override PartName="/ppt/slides/slide76.xml" ContentType="application/vnd.openxmlformats-officedocument.presentationml.slide+xml"/>
  <Override PartName="/ppt/notesSlides/notesSlide78.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notesSlides/notesSlide67.xml" ContentType="application/vnd.openxmlformats-officedocument.presentationml.notesSlide+xml"/>
  <Override PartName="/ppt/slides/slide43.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notesSlides/notesSlide45.xml" ContentType="application/vnd.openxmlformats-officedocument.presentationml.notesSlide+xml"/>
  <Override PartName="/ppt/notesSlides/notesSlide56.xml" ContentType="application/vnd.openxmlformats-officedocument.presentationml.notesSlide+xml"/>
  <Override PartName="/ppt/notesSlides/notesSlide92.xml" ContentType="application/vnd.openxmlformats-officedocument.presentationml.notesSlide+xml"/>
  <Override PartName="/ppt/slides/slide32.xml" ContentType="application/vnd.openxmlformats-officedocument.presentationml.slide+xml"/>
  <Override PartName="/ppt/notesSlides/notesSlide34.xml" ContentType="application/vnd.openxmlformats-officedocument.presentationml.notesSlide+xml"/>
  <Override PartName="/ppt/notesSlides/notesSlide81.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notesSlides/notesSlide23.xml" ContentType="application/vnd.openxmlformats-officedocument.presentationml.notesSlide+xml"/>
  <Override PartName="/ppt/notesSlides/notesSlide70.xml" ContentType="application/vnd.openxmlformats-officedocument.presentationml.notesSlide+xml"/>
  <Override PartName="/ppt/notesSlides/notesSlide12.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99"/>
  </p:notesMasterIdLst>
  <p:handoutMasterIdLst>
    <p:handoutMasterId r:id="rId100"/>
  </p:handoutMasterIdLst>
  <p:sldIdLst>
    <p:sldId id="566" r:id="rId2"/>
    <p:sldId id="608" r:id="rId3"/>
    <p:sldId id="557" r:id="rId4"/>
    <p:sldId id="714" r:id="rId5"/>
    <p:sldId id="715" r:id="rId6"/>
    <p:sldId id="716" r:id="rId7"/>
    <p:sldId id="609" r:id="rId8"/>
    <p:sldId id="558" r:id="rId9"/>
    <p:sldId id="559" r:id="rId10"/>
    <p:sldId id="561" r:id="rId11"/>
    <p:sldId id="562" r:id="rId12"/>
    <p:sldId id="706" r:id="rId13"/>
    <p:sldId id="564" r:id="rId14"/>
    <p:sldId id="565" r:id="rId15"/>
    <p:sldId id="509" r:id="rId16"/>
    <p:sldId id="616" r:id="rId17"/>
    <p:sldId id="510" r:id="rId18"/>
    <p:sldId id="707" r:id="rId19"/>
    <p:sldId id="511" r:id="rId20"/>
    <p:sldId id="579" r:id="rId21"/>
    <p:sldId id="581" r:id="rId22"/>
    <p:sldId id="583" r:id="rId23"/>
    <p:sldId id="621" r:id="rId24"/>
    <p:sldId id="598" r:id="rId25"/>
    <p:sldId id="593" r:id="rId26"/>
    <p:sldId id="603" r:id="rId27"/>
    <p:sldId id="636" r:id="rId28"/>
    <p:sldId id="607" r:id="rId29"/>
    <p:sldId id="637" r:id="rId30"/>
    <p:sldId id="623" r:id="rId31"/>
    <p:sldId id="602" r:id="rId32"/>
    <p:sldId id="606" r:id="rId33"/>
    <p:sldId id="624" r:id="rId34"/>
    <p:sldId id="638" r:id="rId35"/>
    <p:sldId id="639" r:id="rId36"/>
    <p:sldId id="640" r:id="rId37"/>
    <p:sldId id="641" r:id="rId38"/>
    <p:sldId id="642" r:id="rId39"/>
    <p:sldId id="605" r:id="rId40"/>
    <p:sldId id="643" r:id="rId41"/>
    <p:sldId id="622" r:id="rId42"/>
    <p:sldId id="626" r:id="rId43"/>
    <p:sldId id="570" r:id="rId44"/>
    <p:sldId id="571" r:id="rId45"/>
    <p:sldId id="572" r:id="rId46"/>
    <p:sldId id="573" r:id="rId47"/>
    <p:sldId id="576" r:id="rId48"/>
    <p:sldId id="577" r:id="rId49"/>
    <p:sldId id="644" r:id="rId50"/>
    <p:sldId id="645" r:id="rId51"/>
    <p:sldId id="646" r:id="rId52"/>
    <p:sldId id="647" r:id="rId53"/>
    <p:sldId id="674" r:id="rId54"/>
    <p:sldId id="680" r:id="rId55"/>
    <p:sldId id="681" r:id="rId56"/>
    <p:sldId id="709" r:id="rId57"/>
    <p:sldId id="708" r:id="rId58"/>
    <p:sldId id="596" r:id="rId59"/>
    <p:sldId id="704" r:id="rId60"/>
    <p:sldId id="597" r:id="rId61"/>
    <p:sldId id="699" r:id="rId62"/>
    <p:sldId id="627" r:id="rId63"/>
    <p:sldId id="604" r:id="rId64"/>
    <p:sldId id="702" r:id="rId65"/>
    <p:sldId id="628" r:id="rId66"/>
    <p:sldId id="601" r:id="rId67"/>
    <p:sldId id="633" r:id="rId68"/>
    <p:sldId id="629" r:id="rId69"/>
    <p:sldId id="630" r:id="rId70"/>
    <p:sldId id="631" r:id="rId71"/>
    <p:sldId id="701" r:id="rId72"/>
    <p:sldId id="632" r:id="rId73"/>
    <p:sldId id="700" r:id="rId74"/>
    <p:sldId id="703" r:id="rId75"/>
    <p:sldId id="614" r:id="rId76"/>
    <p:sldId id="717" r:id="rId77"/>
    <p:sldId id="718" r:id="rId78"/>
    <p:sldId id="719" r:id="rId79"/>
    <p:sldId id="720" r:id="rId80"/>
    <p:sldId id="721" r:id="rId81"/>
    <p:sldId id="722" r:id="rId82"/>
    <p:sldId id="723" r:id="rId83"/>
    <p:sldId id="591" r:id="rId84"/>
    <p:sldId id="617" r:id="rId85"/>
    <p:sldId id="625" r:id="rId86"/>
    <p:sldId id="618" r:id="rId87"/>
    <p:sldId id="619" r:id="rId88"/>
    <p:sldId id="634" r:id="rId89"/>
    <p:sldId id="635" r:id="rId90"/>
    <p:sldId id="588" r:id="rId91"/>
    <p:sldId id="711" r:id="rId92"/>
    <p:sldId id="710" r:id="rId93"/>
    <p:sldId id="712" r:id="rId94"/>
    <p:sldId id="724" r:id="rId95"/>
    <p:sldId id="713" r:id="rId96"/>
    <p:sldId id="615" r:id="rId97"/>
    <p:sldId id="589" r:id="rId98"/>
  </p:sldIdLst>
  <p:sldSz cx="9144000" cy="6858000" type="screen4x3"/>
  <p:notesSz cx="6858000" cy="9236075"/>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3D0AB"/>
    <a:srgbClr val="DDDDDD"/>
    <a:srgbClr val="F2CF3A"/>
    <a:srgbClr val="E5BE51"/>
    <a:srgbClr val="CDAC69"/>
    <a:srgbClr val="EAB076"/>
    <a:srgbClr val="006600"/>
    <a:srgbClr val="FFCCCC"/>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20629" autoAdjust="0"/>
    <p:restoredTop sz="85056" autoAdjust="0"/>
  </p:normalViewPr>
  <p:slideViewPr>
    <p:cSldViewPr>
      <p:cViewPr>
        <p:scale>
          <a:sx n="82" d="100"/>
          <a:sy n="82" d="100"/>
        </p:scale>
        <p:origin x="-294" y="-72"/>
      </p:cViewPr>
      <p:guideLst>
        <p:guide orient="horz" pos="2160"/>
        <p:guide pos="2880"/>
      </p:guideLst>
    </p:cSldViewPr>
  </p:slideViewPr>
  <p:outlineViewPr>
    <p:cViewPr>
      <p:scale>
        <a:sx n="33" d="100"/>
        <a:sy n="33" d="100"/>
      </p:scale>
      <p:origin x="0" y="14940"/>
    </p:cViewPr>
  </p:outlineViewPr>
  <p:notesTextViewPr>
    <p:cViewPr>
      <p:scale>
        <a:sx n="100" d="100"/>
        <a:sy n="100" d="100"/>
      </p:scale>
      <p:origin x="0" y="0"/>
    </p:cViewPr>
  </p:notesTextViewPr>
  <p:sorterViewPr>
    <p:cViewPr>
      <p:scale>
        <a:sx n="100" d="100"/>
        <a:sy n="100" d="100"/>
      </p:scale>
      <p:origin x="0" y="16716"/>
    </p:cViewPr>
  </p:sorterViewPr>
  <p:notesViewPr>
    <p:cSldViewPr>
      <p:cViewPr varScale="1">
        <p:scale>
          <a:sx n="55" d="100"/>
          <a:sy n="55" d="100"/>
        </p:scale>
        <p:origin x="-1800" y="-84"/>
      </p:cViewPr>
      <p:guideLst>
        <p:guide orient="horz" pos="2909"/>
        <p:guide pos="2160"/>
      </p:guideLst>
    </p:cSldViewPr>
  </p:notes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notesMaster" Target="notesMasters/notesMaster1.xml"/><Relationship Id="rId10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1963"/>
          </a:xfrm>
          <a:prstGeom prst="rect">
            <a:avLst/>
          </a:prstGeom>
        </p:spPr>
        <p:txBody>
          <a:bodyPr vert="horz" lIns="90242" tIns="45121" rIns="90242" bIns="45121" rtlCol="0"/>
          <a:lstStyle>
            <a:lvl1pPr algn="l">
              <a:defRPr sz="1200">
                <a:latin typeface="Arial" pitchFamily="34" charset="0"/>
                <a:cs typeface="+mn-cs"/>
              </a:defRPr>
            </a:lvl1pPr>
          </a:lstStyle>
          <a:p>
            <a:pPr>
              <a:defRPr/>
            </a:pPr>
            <a:endParaRPr lang="en-US"/>
          </a:p>
        </p:txBody>
      </p:sp>
      <p:sp>
        <p:nvSpPr>
          <p:cNvPr id="3" name="Date Placeholder 2"/>
          <p:cNvSpPr>
            <a:spLocks noGrp="1"/>
          </p:cNvSpPr>
          <p:nvPr>
            <p:ph type="dt" sz="quarter" idx="1"/>
          </p:nvPr>
        </p:nvSpPr>
        <p:spPr>
          <a:xfrm>
            <a:off x="3884613" y="0"/>
            <a:ext cx="2971800" cy="461963"/>
          </a:xfrm>
          <a:prstGeom prst="rect">
            <a:avLst/>
          </a:prstGeom>
        </p:spPr>
        <p:txBody>
          <a:bodyPr vert="horz" lIns="90242" tIns="45121" rIns="90242" bIns="45121" rtlCol="0"/>
          <a:lstStyle>
            <a:lvl1pPr algn="r">
              <a:defRPr sz="1200">
                <a:latin typeface="Arial" pitchFamily="34" charset="0"/>
                <a:cs typeface="+mn-cs"/>
              </a:defRPr>
            </a:lvl1pPr>
          </a:lstStyle>
          <a:p>
            <a:pPr>
              <a:defRPr/>
            </a:pPr>
            <a:fld id="{B817886B-D405-4645-B2B3-9577F45C4B7E}" type="datetimeFigureOut">
              <a:rPr lang="en-US"/>
              <a:pPr>
                <a:defRPr/>
              </a:pPr>
              <a:t>1/18/2010</a:t>
            </a:fld>
            <a:endParaRPr lang="en-US"/>
          </a:p>
        </p:txBody>
      </p:sp>
      <p:sp>
        <p:nvSpPr>
          <p:cNvPr id="4" name="Footer Placeholder 3"/>
          <p:cNvSpPr>
            <a:spLocks noGrp="1"/>
          </p:cNvSpPr>
          <p:nvPr>
            <p:ph type="ftr" sz="quarter" idx="2"/>
          </p:nvPr>
        </p:nvSpPr>
        <p:spPr>
          <a:xfrm>
            <a:off x="0" y="8772525"/>
            <a:ext cx="2971800" cy="461963"/>
          </a:xfrm>
          <a:prstGeom prst="rect">
            <a:avLst/>
          </a:prstGeom>
        </p:spPr>
        <p:txBody>
          <a:bodyPr vert="horz" lIns="90242" tIns="45121" rIns="90242" bIns="45121" rtlCol="0" anchor="b"/>
          <a:lstStyle>
            <a:lvl1pPr algn="l">
              <a:defRPr sz="1200">
                <a:latin typeface="Arial" pitchFamily="34" charset="0"/>
                <a:cs typeface="+mn-cs"/>
              </a:defRPr>
            </a:lvl1pPr>
          </a:lstStyle>
          <a:p>
            <a:pPr>
              <a:defRPr/>
            </a:pPr>
            <a:endParaRPr lang="en-US"/>
          </a:p>
        </p:txBody>
      </p:sp>
      <p:sp>
        <p:nvSpPr>
          <p:cNvPr id="5" name="Slide Number Placeholder 4"/>
          <p:cNvSpPr>
            <a:spLocks noGrp="1"/>
          </p:cNvSpPr>
          <p:nvPr>
            <p:ph type="sldNum" sz="quarter" idx="3"/>
          </p:nvPr>
        </p:nvSpPr>
        <p:spPr>
          <a:xfrm>
            <a:off x="3884613" y="8772525"/>
            <a:ext cx="2971800" cy="461963"/>
          </a:xfrm>
          <a:prstGeom prst="rect">
            <a:avLst/>
          </a:prstGeom>
        </p:spPr>
        <p:txBody>
          <a:bodyPr vert="horz" lIns="90242" tIns="45121" rIns="90242" bIns="45121" rtlCol="0" anchor="b"/>
          <a:lstStyle>
            <a:lvl1pPr algn="r">
              <a:defRPr sz="1200">
                <a:latin typeface="Arial" pitchFamily="34" charset="0"/>
                <a:cs typeface="+mn-cs"/>
              </a:defRPr>
            </a:lvl1pPr>
          </a:lstStyle>
          <a:p>
            <a:pPr>
              <a:defRPr/>
            </a:pPr>
            <a:fld id="{76B734F8-AA3A-41F0-B133-1D0C1C679F23}" type="slidenum">
              <a:rPr lang="en-US"/>
              <a:pPr>
                <a:defRPr/>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1963"/>
          </a:xfrm>
          <a:prstGeom prst="rect">
            <a:avLst/>
          </a:prstGeom>
        </p:spPr>
        <p:txBody>
          <a:bodyPr vert="horz" lIns="90242" tIns="45121" rIns="90242" bIns="45121" rtlCol="0"/>
          <a:lstStyle>
            <a:lvl1pPr algn="l">
              <a:defRPr sz="1200">
                <a:latin typeface="Arial" charset="0"/>
                <a:cs typeface="+mn-cs"/>
              </a:defRPr>
            </a:lvl1pPr>
          </a:lstStyle>
          <a:p>
            <a:pPr>
              <a:defRPr/>
            </a:pPr>
            <a:endParaRPr lang="en-US"/>
          </a:p>
        </p:txBody>
      </p:sp>
      <p:sp>
        <p:nvSpPr>
          <p:cNvPr id="3" name="Date Placeholder 2"/>
          <p:cNvSpPr>
            <a:spLocks noGrp="1"/>
          </p:cNvSpPr>
          <p:nvPr>
            <p:ph type="dt" idx="1"/>
          </p:nvPr>
        </p:nvSpPr>
        <p:spPr>
          <a:xfrm>
            <a:off x="3884613" y="0"/>
            <a:ext cx="2971800" cy="461963"/>
          </a:xfrm>
          <a:prstGeom prst="rect">
            <a:avLst/>
          </a:prstGeom>
        </p:spPr>
        <p:txBody>
          <a:bodyPr vert="horz" lIns="90242" tIns="45121" rIns="90242" bIns="45121" rtlCol="0"/>
          <a:lstStyle>
            <a:lvl1pPr algn="r">
              <a:defRPr sz="1200">
                <a:latin typeface="Arial" charset="0"/>
                <a:cs typeface="+mn-cs"/>
              </a:defRPr>
            </a:lvl1pPr>
          </a:lstStyle>
          <a:p>
            <a:pPr>
              <a:defRPr/>
            </a:pPr>
            <a:fld id="{C9438794-8519-4C3C-9109-AB56912E1C26}" type="datetimeFigureOut">
              <a:rPr lang="en-US"/>
              <a:pPr>
                <a:defRPr/>
              </a:pPr>
              <a:t>1/18/2010</a:t>
            </a:fld>
            <a:endParaRPr lang="en-US"/>
          </a:p>
        </p:txBody>
      </p:sp>
      <p:sp>
        <p:nvSpPr>
          <p:cNvPr id="4" name="Slide Image Placeholder 3"/>
          <p:cNvSpPr>
            <a:spLocks noGrp="1" noRot="1" noChangeAspect="1"/>
          </p:cNvSpPr>
          <p:nvPr>
            <p:ph type="sldImg" idx="2"/>
          </p:nvPr>
        </p:nvSpPr>
        <p:spPr>
          <a:xfrm>
            <a:off x="1120775" y="692150"/>
            <a:ext cx="4616450" cy="3463925"/>
          </a:xfrm>
          <a:prstGeom prst="rect">
            <a:avLst/>
          </a:prstGeom>
          <a:noFill/>
          <a:ln w="12700">
            <a:solidFill>
              <a:prstClr val="black"/>
            </a:solidFill>
          </a:ln>
        </p:spPr>
        <p:txBody>
          <a:bodyPr vert="horz" lIns="90242" tIns="45121" rIns="90242" bIns="45121" rtlCol="0" anchor="ctr"/>
          <a:lstStyle/>
          <a:p>
            <a:pPr lvl="0"/>
            <a:endParaRPr lang="en-US" noProof="0" smtClean="0"/>
          </a:p>
        </p:txBody>
      </p:sp>
      <p:sp>
        <p:nvSpPr>
          <p:cNvPr id="5" name="Notes Placeholder 4"/>
          <p:cNvSpPr>
            <a:spLocks noGrp="1"/>
          </p:cNvSpPr>
          <p:nvPr>
            <p:ph type="body" sz="quarter" idx="3"/>
          </p:nvPr>
        </p:nvSpPr>
        <p:spPr>
          <a:xfrm>
            <a:off x="685800" y="4387850"/>
            <a:ext cx="5486400" cy="4156075"/>
          </a:xfrm>
          <a:prstGeom prst="rect">
            <a:avLst/>
          </a:prstGeom>
        </p:spPr>
        <p:txBody>
          <a:bodyPr vert="horz" lIns="90242" tIns="45121" rIns="90242" bIns="45121"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772525"/>
            <a:ext cx="2971800" cy="461963"/>
          </a:xfrm>
          <a:prstGeom prst="rect">
            <a:avLst/>
          </a:prstGeom>
        </p:spPr>
        <p:txBody>
          <a:bodyPr vert="horz" lIns="90242" tIns="45121" rIns="90242" bIns="45121" rtlCol="0" anchor="b"/>
          <a:lstStyle>
            <a:lvl1pPr algn="l">
              <a:defRPr sz="1200">
                <a:latin typeface="Arial" charset="0"/>
                <a:cs typeface="+mn-cs"/>
              </a:defRPr>
            </a:lvl1pPr>
          </a:lstStyle>
          <a:p>
            <a:pPr>
              <a:defRPr/>
            </a:pPr>
            <a:endParaRPr lang="en-US"/>
          </a:p>
        </p:txBody>
      </p:sp>
      <p:sp>
        <p:nvSpPr>
          <p:cNvPr id="7" name="Slide Number Placeholder 6"/>
          <p:cNvSpPr>
            <a:spLocks noGrp="1"/>
          </p:cNvSpPr>
          <p:nvPr>
            <p:ph type="sldNum" sz="quarter" idx="5"/>
          </p:nvPr>
        </p:nvSpPr>
        <p:spPr>
          <a:xfrm>
            <a:off x="3884613" y="8772525"/>
            <a:ext cx="2971800" cy="461963"/>
          </a:xfrm>
          <a:prstGeom prst="rect">
            <a:avLst/>
          </a:prstGeom>
        </p:spPr>
        <p:txBody>
          <a:bodyPr vert="horz" lIns="90242" tIns="45121" rIns="90242" bIns="45121" rtlCol="0" anchor="b"/>
          <a:lstStyle>
            <a:lvl1pPr algn="r">
              <a:defRPr sz="1200">
                <a:latin typeface="Arial" charset="0"/>
                <a:cs typeface="+mn-cs"/>
              </a:defRPr>
            </a:lvl1pPr>
          </a:lstStyle>
          <a:p>
            <a:pPr>
              <a:defRPr/>
            </a:pPr>
            <a:fld id="{925D5132-BD23-43CE-954D-0997D27B1223}"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3" Type="http://schemas.openxmlformats.org/officeDocument/2006/relationships/hyperlink" Target="http://msdn.microsoft.com/en-us/library/ms737408(VS.85).aspx" TargetMode="External"/><Relationship Id="rId2" Type="http://schemas.openxmlformats.org/officeDocument/2006/relationships/slide" Target="../slides/slide58.xml"/><Relationship Id="rId1" Type="http://schemas.openxmlformats.org/officeDocument/2006/relationships/notesMaster" Target="../notesMasters/notesMaster1.xml"/><Relationship Id="rId4" Type="http://schemas.openxmlformats.org/officeDocument/2006/relationships/hyperlink" Target="http://en.wikipedia.org/wiki/Windows_Imaging_Component" TargetMode="Externa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Slide Image Placeholder 1"/>
          <p:cNvSpPr>
            <a:spLocks noGrp="1" noRot="1" noChangeAspect="1" noTextEdit="1"/>
          </p:cNvSpPr>
          <p:nvPr>
            <p:ph type="sldImg"/>
          </p:nvPr>
        </p:nvSpPr>
        <p:spPr bwMode="auto">
          <a:noFill/>
          <a:ln>
            <a:solidFill>
              <a:srgbClr val="000000"/>
            </a:solidFill>
            <a:miter lim="800000"/>
            <a:headEnd/>
            <a:tailEnd/>
          </a:ln>
        </p:spPr>
      </p:sp>
      <p:sp>
        <p:nvSpPr>
          <p:cNvPr id="19458"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7171" name="Slide Number Placeholder 3"/>
          <p:cNvSpPr txBox="1">
            <a:spLocks noGrp="1"/>
          </p:cNvSpPr>
          <p:nvPr/>
        </p:nvSpPr>
        <p:spPr bwMode="auto">
          <a:xfrm>
            <a:off x="3884613" y="8772525"/>
            <a:ext cx="2971800" cy="461963"/>
          </a:xfrm>
          <a:prstGeom prst="rect">
            <a:avLst/>
          </a:prstGeom>
          <a:noFill/>
          <a:ln>
            <a:miter lim="800000"/>
            <a:headEnd/>
            <a:tailEnd/>
          </a:ln>
        </p:spPr>
        <p:txBody>
          <a:bodyPr anchor="b"/>
          <a:lstStyle/>
          <a:p>
            <a:pPr algn="r">
              <a:defRPr/>
            </a:pPr>
            <a:fld id="{2E2D45FA-540F-4FC5-9E9E-AF6DC0080E34}" type="slidenum">
              <a:rPr lang="en-US" sz="1200">
                <a:latin typeface="+mn-lt"/>
                <a:cs typeface="+mn-cs"/>
              </a:rPr>
              <a:pPr algn="r">
                <a:defRPr/>
              </a:pPr>
              <a:t>1</a:t>
            </a:fld>
            <a:endParaRPr lang="en-US" sz="1200">
              <a:latin typeface="+mn-lt"/>
              <a:cs typeface="+mn-c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Slide Image Placeholder 1"/>
          <p:cNvSpPr>
            <a:spLocks noGrp="1" noRot="1" noChangeAspect="1"/>
          </p:cNvSpPr>
          <p:nvPr>
            <p:ph type="sldImg"/>
          </p:nvPr>
        </p:nvSpPr>
        <p:spPr bwMode="auto">
          <a:noFill/>
          <a:ln>
            <a:solidFill>
              <a:srgbClr val="000000"/>
            </a:solidFill>
            <a:miter lim="800000"/>
            <a:headEnd/>
            <a:tailEnd/>
          </a:ln>
        </p:spPr>
      </p:sp>
      <p:sp>
        <p:nvSpPr>
          <p:cNvPr id="37890"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pPr>
              <a:defRPr/>
            </a:pPr>
            <a:fld id="{8CD935A4-ACDE-4BDE-9E15-1B960420CF23}" type="slidenum">
              <a:rPr lang="en-US" smtClean="0"/>
              <a:pPr>
                <a:defRPr/>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Slide Image Placeholder 1"/>
          <p:cNvSpPr>
            <a:spLocks noGrp="1" noRot="1" noChangeAspect="1"/>
          </p:cNvSpPr>
          <p:nvPr>
            <p:ph type="sldImg"/>
          </p:nvPr>
        </p:nvSpPr>
        <p:spPr bwMode="auto">
          <a:noFill/>
          <a:ln>
            <a:solidFill>
              <a:srgbClr val="000000"/>
            </a:solidFill>
            <a:miter lim="800000"/>
            <a:headEnd/>
            <a:tailEnd/>
          </a:ln>
        </p:spPr>
      </p:sp>
      <p:sp>
        <p:nvSpPr>
          <p:cNvPr id="39938"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pPr>
              <a:defRPr/>
            </a:pPr>
            <a:fld id="{3124928D-2E1C-4416-8434-2028D4EE2FB9}" type="slidenum">
              <a:rPr lang="en-US" smtClean="0"/>
              <a:pPr>
                <a:defRPr/>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Slide Image Placeholder 1"/>
          <p:cNvSpPr>
            <a:spLocks noGrp="1" noRot="1" noChangeAspect="1"/>
          </p:cNvSpPr>
          <p:nvPr>
            <p:ph type="sldImg"/>
          </p:nvPr>
        </p:nvSpPr>
        <p:spPr bwMode="auto">
          <a:noFill/>
          <a:ln>
            <a:solidFill>
              <a:srgbClr val="000000"/>
            </a:solidFill>
            <a:miter lim="800000"/>
            <a:headEnd/>
            <a:tailEnd/>
          </a:ln>
        </p:spPr>
      </p:sp>
      <p:sp>
        <p:nvSpPr>
          <p:cNvPr id="41986"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pPr>
              <a:defRPr/>
            </a:pPr>
            <a:fld id="{29A6E499-9DE6-4510-8A08-7A03308307BF}" type="slidenum">
              <a:rPr lang="en-US" smtClean="0"/>
              <a:pPr>
                <a:defRPr/>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Slide Image Placeholder 1"/>
          <p:cNvSpPr>
            <a:spLocks noGrp="1" noRot="1" noChangeAspect="1"/>
          </p:cNvSpPr>
          <p:nvPr>
            <p:ph type="sldImg"/>
          </p:nvPr>
        </p:nvSpPr>
        <p:spPr bwMode="auto">
          <a:noFill/>
          <a:ln>
            <a:solidFill>
              <a:srgbClr val="000000"/>
            </a:solidFill>
            <a:miter lim="800000"/>
            <a:headEnd/>
            <a:tailEnd/>
          </a:ln>
        </p:spPr>
      </p:sp>
      <p:sp>
        <p:nvSpPr>
          <p:cNvPr id="44034"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4035"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1ACCB439-B176-4C2E-8CE3-4A12A8C99044}" type="slidenum">
              <a:rPr lang="en-US" smtClean="0">
                <a:cs typeface="Arial" charset="0"/>
              </a:rPr>
              <a:pPr/>
              <a:t>13</a:t>
            </a:fld>
            <a:endParaRPr lang="en-US" smtClean="0">
              <a:cs typeface="Arial"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Slide Image Placeholder 1"/>
          <p:cNvSpPr>
            <a:spLocks noGrp="1" noRot="1" noChangeAspect="1"/>
          </p:cNvSpPr>
          <p:nvPr>
            <p:ph type="sldImg"/>
          </p:nvPr>
        </p:nvSpPr>
        <p:spPr bwMode="auto">
          <a:noFill/>
          <a:ln>
            <a:solidFill>
              <a:srgbClr val="000000"/>
            </a:solidFill>
            <a:miter lim="800000"/>
            <a:headEnd/>
            <a:tailEnd/>
          </a:ln>
        </p:spPr>
      </p:sp>
      <p:sp>
        <p:nvSpPr>
          <p:cNvPr id="46082"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pPr>
              <a:defRPr/>
            </a:pPr>
            <a:fld id="{AF8F4AEC-6A3F-4DF2-B9CD-BEC7C34D67EE}" type="slidenum">
              <a:rPr lang="en-US" smtClean="0"/>
              <a:pPr>
                <a:defRPr/>
              </a:pPr>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Slide Image Placeholder 1"/>
          <p:cNvSpPr>
            <a:spLocks noGrp="1" noRot="1" noChangeAspect="1"/>
          </p:cNvSpPr>
          <p:nvPr>
            <p:ph type="sldImg"/>
          </p:nvPr>
        </p:nvSpPr>
        <p:spPr bwMode="auto">
          <a:noFill/>
          <a:ln>
            <a:solidFill>
              <a:srgbClr val="000000"/>
            </a:solidFill>
            <a:miter lim="800000"/>
            <a:headEnd/>
            <a:tailEnd/>
          </a:ln>
        </p:spPr>
      </p:sp>
      <p:sp>
        <p:nvSpPr>
          <p:cNvPr id="48130"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pPr>
              <a:defRPr/>
            </a:pPr>
            <a:fld id="{34A959A4-F97F-470A-B65E-BD2E8ABEE5C8}" type="slidenum">
              <a:rPr lang="en-US" smtClean="0"/>
              <a:pPr>
                <a:defRPr/>
              </a:pPr>
              <a:t>15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2"/>
          <p:cNvSpPr>
            <a:spLocks noGrp="1" noRot="1" noChangeAspect="1" noTextEdit="1"/>
          </p:cNvSpPr>
          <p:nvPr>
            <p:ph type="sldImg"/>
          </p:nvPr>
        </p:nvSpPr>
        <p:spPr bwMode="auto">
          <a:noFill/>
          <a:ln>
            <a:solidFill>
              <a:srgbClr val="000000"/>
            </a:solidFill>
            <a:miter lim="800000"/>
            <a:headEnd/>
            <a:tailEnd/>
          </a:ln>
        </p:spPr>
      </p:sp>
      <p:sp>
        <p:nvSpPr>
          <p:cNvPr id="50178"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Slide Image Placeholder 1"/>
          <p:cNvSpPr>
            <a:spLocks noGrp="1" noRot="1" noChangeAspect="1"/>
          </p:cNvSpPr>
          <p:nvPr>
            <p:ph type="sldImg"/>
          </p:nvPr>
        </p:nvSpPr>
        <p:spPr bwMode="auto">
          <a:noFill/>
          <a:ln>
            <a:solidFill>
              <a:srgbClr val="000000"/>
            </a:solidFill>
            <a:miter lim="800000"/>
            <a:headEnd/>
            <a:tailEnd/>
          </a:ln>
        </p:spPr>
      </p:sp>
      <p:sp>
        <p:nvSpPr>
          <p:cNvPr id="52226"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smtClean="0"/>
              <a:t>Explain the two big investments we are making in Delphi (Touch and Delphi X) and why they are of critical importance. The elephant in the room is Visual Studio and we must take it head on and let them know these investments will ensure Delphi has a reason to coexist side by side with Visual Studio in companies of all sizes</a:t>
            </a:r>
          </a:p>
          <a:p>
            <a:endParaRPr lang="en-US" smtClean="0"/>
          </a:p>
        </p:txBody>
      </p:sp>
      <p:sp>
        <p:nvSpPr>
          <p:cNvPr id="4" name="Slide Number Placeholder 3"/>
          <p:cNvSpPr>
            <a:spLocks noGrp="1"/>
          </p:cNvSpPr>
          <p:nvPr>
            <p:ph type="sldNum" sz="quarter" idx="5"/>
          </p:nvPr>
        </p:nvSpPr>
        <p:spPr/>
        <p:txBody>
          <a:bodyPr/>
          <a:lstStyle/>
          <a:p>
            <a:pPr>
              <a:defRPr/>
            </a:pPr>
            <a:fld id="{52ABB6AD-73F2-40E7-B579-768FBE1C4F37}" type="slidenum">
              <a:rPr lang="en-US" smtClean="0"/>
              <a:pPr>
                <a:defRPr/>
              </a:pPr>
              <a:t>17</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2"/>
          <p:cNvSpPr>
            <a:spLocks noGrp="1" noRot="1" noChangeAspect="1" noTextEdit="1"/>
          </p:cNvSpPr>
          <p:nvPr>
            <p:ph type="sldImg"/>
          </p:nvPr>
        </p:nvSpPr>
        <p:spPr bwMode="auto">
          <a:noFill/>
          <a:ln>
            <a:solidFill>
              <a:srgbClr val="000000"/>
            </a:solidFill>
            <a:miter lim="800000"/>
            <a:headEnd/>
            <a:tailEnd/>
          </a:ln>
        </p:spPr>
      </p:sp>
      <p:sp>
        <p:nvSpPr>
          <p:cNvPr id="54274" name="Rectangle 3"/>
          <p:cNvSpPr>
            <a:spLocks noGrp="1"/>
          </p:cNvSpPr>
          <p:nvPr>
            <p:ph type="body" idx="1"/>
          </p:nvPr>
        </p:nvSpPr>
        <p:spPr bwMode="auto">
          <a:noFill/>
        </p:spPr>
        <p:txBody>
          <a:bodyPr wrap="square" numCol="1" anchor="t" anchorCtr="0" compatLnSpc="1">
            <a:prstTxWarp prst="textNoShape">
              <a:avLst/>
            </a:prstTxWarp>
          </a:bodyPr>
          <a:lstStyle/>
          <a:p>
            <a:r>
              <a:rPr lang="en-US" smtClean="0"/>
              <a:t>RemObjects – Channel, Message type</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Slide Image Placeholder 1"/>
          <p:cNvSpPr>
            <a:spLocks noGrp="1" noRot="1" noChangeAspect="1"/>
          </p:cNvSpPr>
          <p:nvPr>
            <p:ph type="sldImg"/>
          </p:nvPr>
        </p:nvSpPr>
        <p:spPr bwMode="auto">
          <a:noFill/>
          <a:ln>
            <a:solidFill>
              <a:srgbClr val="000000"/>
            </a:solidFill>
            <a:miter lim="800000"/>
            <a:headEnd/>
            <a:tailEnd/>
          </a:ln>
        </p:spPr>
      </p:sp>
      <p:sp>
        <p:nvSpPr>
          <p:cNvPr id="56322"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dirty="0" smtClean="0"/>
              <a:t>Touch is not just Windows 7 – it’s appearing everywhere.</a:t>
            </a:r>
          </a:p>
          <a:p>
            <a:r>
              <a:rPr lang="en-US" dirty="0" smtClean="0"/>
              <a:t>We are a multi-platform company!!!</a:t>
            </a:r>
          </a:p>
          <a:p>
            <a:endParaRPr lang="en-US" dirty="0" smtClean="0"/>
          </a:p>
          <a:p>
            <a:r>
              <a:rPr lang="en-US" dirty="0" smtClean="0"/>
              <a:t>Elephants in the Room – Eclipse and Visual Studio</a:t>
            </a:r>
          </a:p>
        </p:txBody>
      </p:sp>
      <p:sp>
        <p:nvSpPr>
          <p:cNvPr id="4" name="Slide Number Placeholder 3"/>
          <p:cNvSpPr>
            <a:spLocks noGrp="1"/>
          </p:cNvSpPr>
          <p:nvPr>
            <p:ph type="sldNum" sz="quarter" idx="5"/>
          </p:nvPr>
        </p:nvSpPr>
        <p:spPr/>
        <p:txBody>
          <a:bodyPr/>
          <a:lstStyle/>
          <a:p>
            <a:pPr>
              <a:defRPr/>
            </a:pPr>
            <a:fld id="{05620AFA-BFE2-458D-81C6-F39023D627B5}" type="slidenum">
              <a:rPr lang="en-US" smtClean="0"/>
              <a:pPr>
                <a:defRPr/>
              </a:pPr>
              <a:t>19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Rot="1" noChangeAspect="1" noTextEdit="1"/>
          </p:cNvSpPr>
          <p:nvPr>
            <p:ph type="sldImg"/>
          </p:nvPr>
        </p:nvSpPr>
        <p:spPr bwMode="auto">
          <a:noFill/>
          <a:ln>
            <a:solidFill>
              <a:srgbClr val="000000"/>
            </a:solidFill>
            <a:miter lim="800000"/>
            <a:headEnd/>
            <a:tailEnd/>
          </a:ln>
        </p:spPr>
      </p:sp>
      <p:sp>
        <p:nvSpPr>
          <p:cNvPr id="21506"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01B8997D-6DD9-4379-A241-70BDDCA4CF0F}" type="slidenum">
              <a:rPr lang="en-US"/>
              <a:pPr>
                <a:defRPr/>
              </a:pPr>
              <a:t>20</a:t>
            </a:fld>
            <a:endParaRPr lang="en-US"/>
          </a:p>
        </p:txBody>
      </p:sp>
      <p:sp>
        <p:nvSpPr>
          <p:cNvPr id="58370" name="Rectangle 2"/>
          <p:cNvSpPr>
            <a:spLocks noGrp="1" noRot="1" noChangeAspect="1" noChangeArrowheads="1" noTextEdit="1"/>
          </p:cNvSpPr>
          <p:nvPr>
            <p:ph type="sldImg"/>
          </p:nvPr>
        </p:nvSpPr>
        <p:spPr bwMode="auto">
          <a:xfrm>
            <a:off x="1120775" y="693738"/>
            <a:ext cx="4616450" cy="3462337"/>
          </a:xfrm>
          <a:noFill/>
          <a:ln>
            <a:solidFill>
              <a:srgbClr val="000000"/>
            </a:solidFill>
            <a:miter lim="800000"/>
            <a:headEnd/>
            <a:tailEnd/>
          </a:ln>
        </p:spPr>
      </p:sp>
      <p:sp>
        <p:nvSpPr>
          <p:cNvPr id="58371" name="Rectangle 3"/>
          <p:cNvSpPr>
            <a:spLocks noGrp="1" noChangeArrowheads="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EDE55B13-E11B-422B-8E61-1F83C97300AB}" type="slidenum">
              <a:rPr lang="en-US"/>
              <a:pPr>
                <a:defRPr/>
              </a:pPr>
              <a:t>21</a:t>
            </a:fld>
            <a:endParaRPr lang="en-US"/>
          </a:p>
        </p:txBody>
      </p:sp>
      <p:sp>
        <p:nvSpPr>
          <p:cNvPr id="60418" name="Rectangle 2"/>
          <p:cNvSpPr>
            <a:spLocks noGrp="1" noRot="1" noChangeAspect="1" noChangeArrowheads="1" noTextEdit="1"/>
          </p:cNvSpPr>
          <p:nvPr>
            <p:ph type="sldImg"/>
          </p:nvPr>
        </p:nvSpPr>
        <p:spPr bwMode="auto">
          <a:xfrm>
            <a:off x="1120775" y="693738"/>
            <a:ext cx="4616450" cy="3462337"/>
          </a:xfrm>
          <a:noFill/>
          <a:ln>
            <a:solidFill>
              <a:srgbClr val="000000"/>
            </a:solidFill>
            <a:miter lim="800000"/>
            <a:headEnd/>
            <a:tailEnd/>
          </a:ln>
        </p:spPr>
      </p:sp>
      <p:sp>
        <p:nvSpPr>
          <p:cNvPr id="60419" name="Rectangle 3"/>
          <p:cNvSpPr>
            <a:spLocks noGrp="1" noChangeArrowheads="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F194432A-4712-47DD-BE04-5F732C8893DC}" type="slidenum">
              <a:rPr lang="en-US"/>
              <a:pPr>
                <a:defRPr/>
              </a:pPr>
              <a:t>22</a:t>
            </a:fld>
            <a:endParaRPr lang="en-US"/>
          </a:p>
        </p:txBody>
      </p:sp>
      <p:sp>
        <p:nvSpPr>
          <p:cNvPr id="62466" name="Rectangle 2"/>
          <p:cNvSpPr>
            <a:spLocks noGrp="1" noRot="1" noChangeAspect="1" noChangeArrowheads="1" noTextEdit="1"/>
          </p:cNvSpPr>
          <p:nvPr>
            <p:ph type="sldImg"/>
          </p:nvPr>
        </p:nvSpPr>
        <p:spPr bwMode="auto">
          <a:xfrm>
            <a:off x="1120775" y="693738"/>
            <a:ext cx="4616450" cy="3462337"/>
          </a:xfrm>
          <a:noFill/>
          <a:ln>
            <a:solidFill>
              <a:srgbClr val="000000"/>
            </a:solidFill>
            <a:miter lim="800000"/>
            <a:headEnd/>
            <a:tailEnd/>
          </a:ln>
        </p:spPr>
      </p:sp>
      <p:sp>
        <p:nvSpPr>
          <p:cNvPr id="62467" name="Rectangle 3"/>
          <p:cNvSpPr>
            <a:spLocks noGrp="1" noChangeArrowheads="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Rectangle 2"/>
          <p:cNvSpPr>
            <a:spLocks noGrp="1" noRot="1" noChangeAspect="1" noTextEdit="1"/>
          </p:cNvSpPr>
          <p:nvPr>
            <p:ph type="sldImg"/>
          </p:nvPr>
        </p:nvSpPr>
        <p:spPr bwMode="auto">
          <a:noFill/>
          <a:ln>
            <a:solidFill>
              <a:srgbClr val="000000"/>
            </a:solidFill>
            <a:miter lim="800000"/>
            <a:headEnd/>
            <a:tailEnd/>
          </a:ln>
        </p:spPr>
      </p:sp>
      <p:sp>
        <p:nvSpPr>
          <p:cNvPr id="64514"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Slide Image Placeholder 1"/>
          <p:cNvSpPr>
            <a:spLocks noGrp="1" noRot="1" noChangeAspect="1"/>
          </p:cNvSpPr>
          <p:nvPr>
            <p:ph type="sldImg"/>
          </p:nvPr>
        </p:nvSpPr>
        <p:spPr bwMode="auto">
          <a:noFill/>
          <a:ln>
            <a:solidFill>
              <a:srgbClr val="000000"/>
            </a:solidFill>
            <a:miter lim="800000"/>
            <a:headEnd/>
            <a:tailEnd/>
          </a:ln>
        </p:spPr>
      </p:sp>
      <p:sp>
        <p:nvSpPr>
          <p:cNvPr id="3" name="Notes Placeholder 2"/>
          <p:cNvSpPr>
            <a:spLocks noGrp="1"/>
          </p:cNvSpPr>
          <p:nvPr>
            <p:ph type="body" idx="1"/>
          </p:nvPr>
        </p:nvSpPr>
        <p:spPr/>
        <p:txBody>
          <a:bodyPr>
            <a:normAutofit lnSpcReduction="10000"/>
          </a:bodyPr>
          <a:lstStyle/>
          <a:p>
            <a:pPr>
              <a:buFont typeface="Arial" pitchFamily="34" charset="0"/>
              <a:buChar char="•"/>
              <a:defRPr/>
            </a:pPr>
            <a:r>
              <a:rPr lang="pl-PL" dirty="0" smtClean="0"/>
              <a:t> </a:t>
            </a:r>
            <a:r>
              <a:rPr lang="en-US" dirty="0" smtClean="0"/>
              <a:t>C++ Class Explorer: The "</a:t>
            </a:r>
            <a:r>
              <a:rPr lang="en-US" dirty="0" err="1" smtClean="0"/>
              <a:t>View|C</a:t>
            </a:r>
            <a:r>
              <a:rPr lang="en-US" dirty="0" smtClean="0"/>
              <a:t>++ Class Explorer" menu item now displays the types of the active C++ project and allows you to add a field/method/property to classes declared in managed modules</a:t>
            </a:r>
            <a:endParaRPr lang="pl-PL" dirty="0" smtClean="0"/>
          </a:p>
          <a:p>
            <a:pPr>
              <a:buFont typeface="Arial" pitchFamily="34" charset="0"/>
              <a:buChar char="•"/>
              <a:defRPr/>
            </a:pPr>
            <a:r>
              <a:rPr lang="pl-PL" dirty="0" smtClean="0"/>
              <a:t> </a:t>
            </a:r>
            <a:r>
              <a:rPr lang="en-US" dirty="0" smtClean="0"/>
              <a:t>In C++Builder, pressing Esc will abort a code completion</a:t>
            </a:r>
            <a:endParaRPr lang="pl-PL" dirty="0" smtClean="0"/>
          </a:p>
          <a:p>
            <a:pPr>
              <a:defRPr/>
            </a:pPr>
            <a:r>
              <a:rPr lang="en-US" dirty="0" smtClean="0"/>
              <a:t>• In C++ files, Code Completion is auto-invoked after typing the scope operator (::).</a:t>
            </a:r>
            <a:br>
              <a:rPr lang="en-US" dirty="0" smtClean="0"/>
            </a:br>
            <a:r>
              <a:rPr lang="en-US" dirty="0" smtClean="0"/>
              <a:t>• For C++, the syntax highlighter supports preprocessed (.</a:t>
            </a:r>
            <a:r>
              <a:rPr lang="en-US" dirty="0" err="1" smtClean="0"/>
              <a:t>i</a:t>
            </a:r>
            <a:r>
              <a:rPr lang="en-US" dirty="0" smtClean="0"/>
              <a:t>) files.</a:t>
            </a:r>
            <a:endParaRPr lang="pl-PL" dirty="0" smtClean="0"/>
          </a:p>
          <a:p>
            <a:pPr>
              <a:buFont typeface="Arial" pitchFamily="34" charset="0"/>
              <a:buNone/>
              <a:defRPr/>
            </a:pPr>
            <a:r>
              <a:rPr lang="en-US" dirty="0" smtClean="0"/>
              <a:t>• </a:t>
            </a:r>
            <a:r>
              <a:rPr lang="pl-PL" dirty="0" smtClean="0"/>
              <a:t>L</a:t>
            </a:r>
            <a:r>
              <a:rPr lang="en-US" dirty="0" err="1" smtClean="0"/>
              <a:t>ive</a:t>
            </a:r>
            <a:r>
              <a:rPr lang="en-US" dirty="0" smtClean="0"/>
              <a:t> Templates include new “Raise” and “Throw” templates.</a:t>
            </a:r>
            <a:br>
              <a:rPr lang="en-US" dirty="0" smtClean="0"/>
            </a:br>
            <a:r>
              <a:rPr lang="en-US" dirty="0" smtClean="0"/>
              <a:t>• Code Completion has support for Delphi keywords.</a:t>
            </a:r>
            <a:br>
              <a:rPr lang="en-US" dirty="0" smtClean="0"/>
            </a:br>
            <a:r>
              <a:rPr lang="en-US" dirty="0" smtClean="0"/>
              <a:t>• There is an option to display the Tool Palette in the main form as a toolbar</a:t>
            </a:r>
            <a:endParaRPr lang="pl-PL" dirty="0" smtClean="0"/>
          </a:p>
          <a:p>
            <a:pPr>
              <a:buFont typeface="Arial" pitchFamily="34" charset="0"/>
              <a:buNone/>
              <a:defRPr/>
            </a:pPr>
            <a:r>
              <a:rPr lang="en-US" dirty="0" smtClean="0"/>
              <a:t>• A 'Sort' menu has been added to the projects' local menu in the Project Manager which you can choose to sort Alphabetically, by File Modification Date, or by Type (extension). These sorting orders will be maintained automatically by the IDE based on the project's "Auto Sort" state which is another menu item available in the project's local menu.  If you turn off Auto Sort, the project entries will only be sorted 'on demand' when the user selects one of the sort types; Auto Sort will also be turned off if you use drag &amp; drop to reorder the files in the project manager, as it is assumed if you rearrange files this way you do not want any sorting done. The sort settings order will be maintained in the project's .local file, and applied whenever the project is reloaded. </a:t>
            </a:r>
            <a:br>
              <a:rPr lang="en-US" dirty="0" smtClean="0"/>
            </a:br>
            <a:r>
              <a:rPr lang="en-US" dirty="0" smtClean="0"/>
              <a:t>•    The Environment Options dialog is resizable.</a:t>
            </a:r>
            <a:br>
              <a:rPr lang="en-US" dirty="0" smtClean="0"/>
            </a:br>
            <a:r>
              <a:rPr lang="en-US" dirty="0" smtClean="0"/>
              <a:t>•    The project manager now has an Uninstall context menu item when a package is loaded.</a:t>
            </a:r>
            <a:br>
              <a:rPr lang="en-US" dirty="0" smtClean="0"/>
            </a:br>
            <a:r>
              <a:rPr lang="en-US" dirty="0" smtClean="0"/>
              <a:t>•    Compile All and Build All context menu items are available when you select the Project Group node in the Project Manager.</a:t>
            </a:r>
            <a:endParaRPr lang="pl-PL" dirty="0" smtClean="0"/>
          </a:p>
          <a:p>
            <a:pPr>
              <a:defRPr/>
            </a:pPr>
            <a:endParaRPr lang="pl-PL" dirty="0" smtClean="0"/>
          </a:p>
          <a:p>
            <a:pPr>
              <a:defRPr/>
            </a:pPr>
            <a:r>
              <a:rPr lang="en-US" dirty="0" smtClean="0"/>
              <a:t/>
            </a:r>
            <a:br>
              <a:rPr lang="en-US" dirty="0" smtClean="0"/>
            </a:br>
            <a:endParaRPr lang="pl-PL" dirty="0" smtClean="0"/>
          </a:p>
        </p:txBody>
      </p:sp>
      <p:sp>
        <p:nvSpPr>
          <p:cNvPr id="4" name="Slide Number Placeholder 3"/>
          <p:cNvSpPr>
            <a:spLocks noGrp="1"/>
          </p:cNvSpPr>
          <p:nvPr>
            <p:ph type="sldNum" sz="quarter" idx="5"/>
          </p:nvPr>
        </p:nvSpPr>
        <p:spPr/>
        <p:txBody>
          <a:bodyPr/>
          <a:lstStyle/>
          <a:p>
            <a:pPr>
              <a:defRPr/>
            </a:pPr>
            <a:fld id="{A661ECAF-B3FC-495D-A4B7-A6E557B31B26}" type="slidenum">
              <a:rPr lang="en-US" smtClean="0"/>
              <a:pPr>
                <a:defRPr/>
              </a:pPr>
              <a:t>24</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Slide Image Placeholder 1"/>
          <p:cNvSpPr>
            <a:spLocks noGrp="1" noRot="1" noChangeAspect="1"/>
          </p:cNvSpPr>
          <p:nvPr>
            <p:ph type="sldImg"/>
          </p:nvPr>
        </p:nvSpPr>
        <p:spPr bwMode="auto">
          <a:noFill/>
          <a:ln>
            <a:solidFill>
              <a:srgbClr val="000000"/>
            </a:solidFill>
            <a:miter lim="800000"/>
            <a:headEnd/>
            <a:tailEnd/>
          </a:ln>
        </p:spPr>
      </p:sp>
      <p:sp>
        <p:nvSpPr>
          <p:cNvPr id="3" name="Notes Placeholder 2"/>
          <p:cNvSpPr>
            <a:spLocks noGrp="1"/>
          </p:cNvSpPr>
          <p:nvPr>
            <p:ph type="body" idx="1"/>
          </p:nvPr>
        </p:nvSpPr>
        <p:spPr/>
        <p:txBody>
          <a:bodyPr>
            <a:normAutofit fontScale="92500" lnSpcReduction="10000"/>
          </a:bodyPr>
          <a:lstStyle/>
          <a:p>
            <a:pPr>
              <a:defRPr/>
            </a:pPr>
            <a:r>
              <a:rPr lang="en-US" dirty="0" smtClean="0"/>
              <a:t>•   Custom data viewers/data </a:t>
            </a:r>
            <a:r>
              <a:rPr lang="en-US" dirty="0" err="1" smtClean="0"/>
              <a:t>visualizers</a:t>
            </a:r>
            <a:r>
              <a:rPr lang="en-US" dirty="0" smtClean="0"/>
              <a:t> in the debugger now provide a way to view data other than using the standard output from the evaluators to make debugging programs much easier.  The Open Tools API supports the development of custom </a:t>
            </a:r>
            <a:r>
              <a:rPr lang="en-US" dirty="0" err="1" smtClean="0"/>
              <a:t>visualizers</a:t>
            </a:r>
            <a:r>
              <a:rPr lang="en-US" dirty="0" smtClean="0"/>
              <a:t> for data types.  Sample </a:t>
            </a:r>
            <a:r>
              <a:rPr lang="en-US" dirty="0" err="1" smtClean="0"/>
              <a:t>visualizers</a:t>
            </a:r>
            <a:r>
              <a:rPr lang="en-US" dirty="0" smtClean="0"/>
              <a:t> for several data types are in Weaver, including the </a:t>
            </a:r>
            <a:r>
              <a:rPr lang="en-US" dirty="0" err="1" smtClean="0"/>
              <a:t>TDateTimes</a:t>
            </a:r>
            <a:r>
              <a:rPr lang="en-US" dirty="0" smtClean="0"/>
              <a:t>, </a:t>
            </a:r>
            <a:r>
              <a:rPr lang="en-US" dirty="0" err="1" smtClean="0"/>
              <a:t>TDates</a:t>
            </a:r>
            <a:r>
              <a:rPr lang="en-US" dirty="0" smtClean="0"/>
              <a:t>, and </a:t>
            </a:r>
            <a:r>
              <a:rPr lang="en-US" dirty="0" err="1" smtClean="0"/>
              <a:t>TTimes</a:t>
            </a:r>
            <a:r>
              <a:rPr lang="en-US" dirty="0" smtClean="0"/>
              <a:t> types and the std::string and std::</a:t>
            </a:r>
            <a:r>
              <a:rPr lang="en-US" dirty="0" err="1" smtClean="0"/>
              <a:t>wstring</a:t>
            </a:r>
            <a:r>
              <a:rPr lang="en-US" dirty="0" smtClean="0"/>
              <a:t> instances for C++.  Please see the posting in the .debugger newsgroup for more information on Debugger </a:t>
            </a:r>
            <a:r>
              <a:rPr lang="en-US" dirty="0" err="1" smtClean="0"/>
              <a:t>Visualizers</a:t>
            </a:r>
            <a:r>
              <a:rPr lang="en-US" dirty="0" smtClean="0"/>
              <a:t>.</a:t>
            </a:r>
            <a:br>
              <a:rPr lang="en-US" dirty="0" smtClean="0"/>
            </a:br>
            <a:r>
              <a:rPr lang="en-US" dirty="0" smtClean="0"/>
              <a:t>•    The debugger now allows for stepping and debugging within selected threads.  You can selectively "freeze" and "thaw" threads so that debugging activity can be isolated to a particular thread or threads.  When a thread is frozen, it will not actually run and no debug events will occur in the context of that thread.  You can access this functionality in the Thread Status view by using one of the four new context menu items:  "Freeze", "Freeze All Other Threads", "Thaw" and "Thaw All Threads".</a:t>
            </a:r>
            <a:br>
              <a:rPr lang="en-US" dirty="0" smtClean="0"/>
            </a:br>
            <a:r>
              <a:rPr lang="en-US" dirty="0" smtClean="0"/>
              <a:t>•    You can set a breakpoint for a selected thread.  The following breakpoint dialogs have a new field "Thread" that can be set:</a:t>
            </a:r>
            <a:br>
              <a:rPr lang="en-US" dirty="0" smtClean="0"/>
            </a:br>
            <a:r>
              <a:rPr lang="en-US" dirty="0" smtClean="0"/>
              <a:t>-- Add Source Breakpoint</a:t>
            </a:r>
            <a:br>
              <a:rPr lang="en-US" dirty="0" smtClean="0"/>
            </a:br>
            <a:r>
              <a:rPr lang="en-US" dirty="0" smtClean="0"/>
              <a:t>-- Source Breakpoint Properties</a:t>
            </a:r>
            <a:br>
              <a:rPr lang="en-US" dirty="0" smtClean="0"/>
            </a:br>
            <a:r>
              <a:rPr lang="en-US" dirty="0" smtClean="0"/>
              <a:t>-- Add Address Breakpoint</a:t>
            </a:r>
            <a:br>
              <a:rPr lang="en-US" dirty="0" smtClean="0"/>
            </a:br>
            <a:r>
              <a:rPr lang="en-US" dirty="0" smtClean="0"/>
              <a:t>-- Address Breakpoint Properties</a:t>
            </a:r>
            <a:br>
              <a:rPr lang="en-US" dirty="0" smtClean="0"/>
            </a:br>
            <a:r>
              <a:rPr lang="en-US" dirty="0" smtClean="0"/>
              <a:t>-- Add Data Breakpoint</a:t>
            </a:r>
            <a:br>
              <a:rPr lang="en-US" dirty="0" smtClean="0"/>
            </a:br>
            <a:r>
              <a:rPr lang="en-US" dirty="0" smtClean="0"/>
              <a:t>-- Data Breakpoint Properties</a:t>
            </a:r>
            <a:br>
              <a:rPr lang="en-US" dirty="0" smtClean="0"/>
            </a:br>
            <a:r>
              <a:rPr lang="en-US" dirty="0" smtClean="0"/>
              <a:t>The Breakpoint List view has a new column "Thread" that will show the Thread condition for each breakpoint.  The hints that show up when you hover over a glyph in the Editor gutter will also now show the Breakpoint condition.  When setting a thread condition, you can use a thread ID or the thread's name (if it is a named thread).</a:t>
            </a:r>
            <a:endParaRPr lang="en-US" dirty="0"/>
          </a:p>
        </p:txBody>
      </p:sp>
      <p:sp>
        <p:nvSpPr>
          <p:cNvPr id="4" name="Slide Number Placeholder 3"/>
          <p:cNvSpPr>
            <a:spLocks noGrp="1"/>
          </p:cNvSpPr>
          <p:nvPr>
            <p:ph type="sldNum" sz="quarter" idx="5"/>
          </p:nvPr>
        </p:nvSpPr>
        <p:spPr/>
        <p:txBody>
          <a:bodyPr/>
          <a:lstStyle/>
          <a:p>
            <a:pPr>
              <a:defRPr/>
            </a:pPr>
            <a:fld id="{E87D106F-4754-43DB-9EFB-18119E5B508A}" type="slidenum">
              <a:rPr lang="en-US" smtClean="0"/>
              <a:pPr>
                <a:defRPr/>
              </a:pPr>
              <a:t>25</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Slide Image Placeholder 1"/>
          <p:cNvSpPr>
            <a:spLocks noGrp="1" noRot="1" noChangeAspect="1"/>
          </p:cNvSpPr>
          <p:nvPr>
            <p:ph type="sldImg"/>
          </p:nvPr>
        </p:nvSpPr>
        <p:spPr bwMode="auto">
          <a:noFill/>
          <a:ln>
            <a:solidFill>
              <a:srgbClr val="000000"/>
            </a:solidFill>
            <a:miter lim="800000"/>
            <a:headEnd/>
            <a:tailEnd/>
          </a:ln>
        </p:spPr>
      </p:sp>
      <p:sp>
        <p:nvSpPr>
          <p:cNvPr id="70658" name="Notes Placeholder 2"/>
          <p:cNvSpPr>
            <a:spLocks noGrp="1"/>
          </p:cNvSpPr>
          <p:nvPr>
            <p:ph type="body" idx="1"/>
          </p:nvPr>
        </p:nvSpPr>
        <p:spPr bwMode="auto">
          <a:noFill/>
        </p:spPr>
        <p:txBody>
          <a:bodyPr wrap="square" numCol="1" anchor="t" anchorCtr="0" compatLnSpc="1">
            <a:prstTxWarp prst="textNoShape">
              <a:avLst/>
            </a:prstTxWarp>
          </a:bodyPr>
          <a:lstStyle/>
          <a:p>
            <a:r>
              <a:rPr lang="pl-PL" smtClean="0"/>
              <a:t>Limited set of Audits and Metrics now available in Professional version</a:t>
            </a:r>
            <a:endParaRPr lang="en-US" smtClean="0"/>
          </a:p>
        </p:txBody>
      </p:sp>
      <p:sp>
        <p:nvSpPr>
          <p:cNvPr id="4" name="Slide Number Placeholder 3"/>
          <p:cNvSpPr>
            <a:spLocks noGrp="1"/>
          </p:cNvSpPr>
          <p:nvPr>
            <p:ph type="sldNum" sz="quarter" idx="5"/>
          </p:nvPr>
        </p:nvSpPr>
        <p:spPr/>
        <p:txBody>
          <a:bodyPr/>
          <a:lstStyle/>
          <a:p>
            <a:pPr>
              <a:defRPr/>
            </a:pPr>
            <a:fld id="{BDDFFE1E-F017-4BD4-9797-5F5E99D4309A}" type="slidenum">
              <a:rPr lang="en-US" smtClean="0"/>
              <a:pPr>
                <a:defRPr/>
              </a:pPr>
              <a:t>26</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Rectangle 2"/>
          <p:cNvSpPr>
            <a:spLocks noGrp="1" noRot="1" noChangeAspect="1" noTextEdit="1"/>
          </p:cNvSpPr>
          <p:nvPr>
            <p:ph type="sldImg"/>
          </p:nvPr>
        </p:nvSpPr>
        <p:spPr bwMode="auto">
          <a:noFill/>
          <a:ln>
            <a:solidFill>
              <a:srgbClr val="000000"/>
            </a:solidFill>
            <a:miter lim="800000"/>
            <a:headEnd/>
            <a:tailEnd/>
          </a:ln>
        </p:spPr>
      </p:sp>
      <p:sp>
        <p:nvSpPr>
          <p:cNvPr id="72706"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Slide Image Placeholder 1"/>
          <p:cNvSpPr>
            <a:spLocks noGrp="1" noRot="1" noChangeAspect="1"/>
          </p:cNvSpPr>
          <p:nvPr>
            <p:ph type="sldImg"/>
          </p:nvPr>
        </p:nvSpPr>
        <p:spPr bwMode="auto">
          <a:noFill/>
          <a:ln>
            <a:solidFill>
              <a:srgbClr val="000000"/>
            </a:solidFill>
            <a:miter lim="800000"/>
            <a:headEnd/>
            <a:tailEnd/>
          </a:ln>
        </p:spPr>
      </p:sp>
      <p:sp>
        <p:nvSpPr>
          <p:cNvPr id="3" name="Notes Placeholder 2"/>
          <p:cNvSpPr>
            <a:spLocks noGrp="1"/>
          </p:cNvSpPr>
          <p:nvPr>
            <p:ph type="body" idx="1"/>
          </p:nvPr>
        </p:nvSpPr>
        <p:spPr/>
        <p:txBody>
          <a:bodyPr>
            <a:normAutofit fontScale="47500" lnSpcReduction="20000"/>
          </a:bodyPr>
          <a:lstStyle/>
          <a:p>
            <a:pPr>
              <a:defRPr/>
            </a:pPr>
            <a:r>
              <a:rPr lang="en-US" dirty="0" smtClean="0"/>
              <a:t>1) Code folding API is enhanced.  See </a:t>
            </a:r>
            <a:r>
              <a:rPr lang="en-US" dirty="0" err="1" smtClean="0"/>
              <a:t>IOTAElideActions</a:t>
            </a:r>
            <a:r>
              <a:rPr lang="en-US" dirty="0" smtClean="0"/>
              <a:t>.  The number of "code folding" actions you can perform using the </a:t>
            </a:r>
            <a:r>
              <a:rPr lang="en-US" dirty="0" err="1" smtClean="0"/>
              <a:t>ToolsAPI</a:t>
            </a:r>
            <a:r>
              <a:rPr lang="en-US" dirty="0" smtClean="0"/>
              <a:t> has been increased to more closely match the actions accessible via the code editor's local menu items "Fold" and "Unfold"</a:t>
            </a:r>
          </a:p>
          <a:p>
            <a:pPr>
              <a:defRPr/>
            </a:pPr>
            <a:r>
              <a:rPr lang="en-US" dirty="0" smtClean="0"/>
              <a:t>2) Version Control additions to </a:t>
            </a:r>
            <a:r>
              <a:rPr lang="en-US" dirty="0" err="1" smtClean="0"/>
              <a:t>IOTAProject</a:t>
            </a:r>
            <a:r>
              <a:rPr lang="en-US" dirty="0" smtClean="0"/>
              <a:t>.  See also new interfaces </a:t>
            </a:r>
            <a:r>
              <a:rPr lang="en-US" dirty="0" err="1" smtClean="0"/>
              <a:t>IOTAVersionControlNotifier</a:t>
            </a:r>
            <a:r>
              <a:rPr lang="en-US" dirty="0" smtClean="0"/>
              <a:t> and </a:t>
            </a:r>
            <a:r>
              <a:rPr lang="en-US" dirty="0" err="1" smtClean="0"/>
              <a:t>IOTAVersionControlServices</a:t>
            </a:r>
            <a:endParaRPr lang="en-US" dirty="0" smtClean="0"/>
          </a:p>
          <a:p>
            <a:pPr>
              <a:defRPr/>
            </a:pPr>
            <a:r>
              <a:rPr lang="en-US" dirty="0" smtClean="0"/>
              <a:t>3) Support has been added to </a:t>
            </a:r>
            <a:r>
              <a:rPr lang="en-US" dirty="0" err="1" smtClean="0"/>
              <a:t>IOTABreakpoint</a:t>
            </a:r>
            <a:r>
              <a:rPr lang="en-US" dirty="0" smtClean="0"/>
              <a:t> for Thread conditions</a:t>
            </a:r>
          </a:p>
          <a:p>
            <a:pPr>
              <a:defRPr/>
            </a:pPr>
            <a:r>
              <a:rPr lang="en-US" dirty="0" smtClean="0"/>
              <a:t>4) Support has been added to </a:t>
            </a:r>
            <a:r>
              <a:rPr lang="en-US" dirty="0" err="1" smtClean="0"/>
              <a:t>IOTAThread</a:t>
            </a:r>
            <a:r>
              <a:rPr lang="en-US" dirty="0" smtClean="0"/>
              <a:t> for a) Thread Freeze/Thaw b) accessing a thread's name, and c) using the debugger evaluator to determine if a particular class descends from another class</a:t>
            </a:r>
          </a:p>
          <a:p>
            <a:pPr>
              <a:defRPr/>
            </a:pPr>
            <a:r>
              <a:rPr lang="en-US" dirty="0" smtClean="0"/>
              <a:t>5) Debugger </a:t>
            </a:r>
            <a:r>
              <a:rPr lang="en-US" dirty="0" err="1" smtClean="0"/>
              <a:t>visualizer</a:t>
            </a:r>
            <a:r>
              <a:rPr lang="en-US" dirty="0" smtClean="0"/>
              <a:t> support in </a:t>
            </a:r>
            <a:r>
              <a:rPr lang="en-US" dirty="0" err="1" smtClean="0"/>
              <a:t>IOTADebuggerVisualizer</a:t>
            </a:r>
            <a:r>
              <a:rPr lang="en-US" dirty="0" smtClean="0"/>
              <a:t>, </a:t>
            </a:r>
            <a:r>
              <a:rPr lang="en-US" dirty="0" err="1" smtClean="0"/>
              <a:t>IOTADebuggerVisualizerValueReplacer</a:t>
            </a:r>
            <a:r>
              <a:rPr lang="en-US" dirty="0" smtClean="0"/>
              <a:t>, </a:t>
            </a:r>
            <a:r>
              <a:rPr lang="en-US" dirty="0" err="1" smtClean="0"/>
              <a:t>IOTADebuggerVisualizerExternalViewer</a:t>
            </a:r>
            <a:endParaRPr lang="en-US" dirty="0" smtClean="0"/>
          </a:p>
          <a:p>
            <a:pPr>
              <a:defRPr/>
            </a:pPr>
            <a:r>
              <a:rPr lang="en-US" dirty="0" smtClean="0"/>
              <a:t>6) Support has been added to </a:t>
            </a:r>
            <a:r>
              <a:rPr lang="en-US" dirty="0" err="1" smtClean="0"/>
              <a:t>IOTADebuggerServices</a:t>
            </a:r>
            <a:r>
              <a:rPr lang="en-US" dirty="0" smtClean="0"/>
              <a:t> for a) accessing Module Load breakpoint, b) removing a breakpoint, and registering/unregistering </a:t>
            </a:r>
            <a:r>
              <a:rPr lang="en-US" dirty="0" err="1" smtClean="0"/>
              <a:t>visualizers</a:t>
            </a:r>
            <a:endParaRPr lang="en-US" dirty="0" smtClean="0"/>
          </a:p>
          <a:p>
            <a:pPr>
              <a:defRPr/>
            </a:pPr>
            <a:r>
              <a:rPr lang="en-US" dirty="0" smtClean="0"/>
              <a:t>7) Support has been added for creating/showing a </a:t>
            </a:r>
            <a:r>
              <a:rPr lang="en-US" dirty="0" err="1" smtClean="0"/>
              <a:t>dockable</a:t>
            </a:r>
            <a:r>
              <a:rPr lang="en-US" dirty="0" smtClean="0"/>
              <a:t> view in the IDE.  See </a:t>
            </a:r>
            <a:r>
              <a:rPr lang="en-US" dirty="0" err="1" smtClean="0"/>
              <a:t>INTACustomDockableForm</a:t>
            </a:r>
            <a:r>
              <a:rPr lang="en-US" dirty="0" smtClean="0"/>
              <a:t>, and enhancements to </a:t>
            </a:r>
            <a:r>
              <a:rPr lang="en-US" dirty="0" err="1" smtClean="0"/>
              <a:t>INTAServices</a:t>
            </a:r>
            <a:r>
              <a:rPr lang="en-US" dirty="0" smtClean="0"/>
              <a:t>.</a:t>
            </a:r>
          </a:p>
          <a:p>
            <a:pPr>
              <a:defRPr/>
            </a:pPr>
            <a:r>
              <a:rPr lang="en-US" dirty="0" smtClean="0"/>
              <a:t>8) Support has been added to </a:t>
            </a:r>
            <a:r>
              <a:rPr lang="en-US" dirty="0" err="1" smtClean="0"/>
              <a:t>IOTAServices</a:t>
            </a:r>
            <a:r>
              <a:rPr lang="en-US" dirty="0" smtClean="0"/>
              <a:t> for getting the IDE's preferred UI language.</a:t>
            </a:r>
          </a:p>
          <a:p>
            <a:pPr>
              <a:defRPr/>
            </a:pPr>
            <a:r>
              <a:rPr lang="en-US" dirty="0" smtClean="0"/>
              <a:t>9) Support for creating/showing new editor tabs.  This includes support for creating top-level editor tabs as well as adding additional bottom-level editor tabs.  See </a:t>
            </a:r>
            <a:r>
              <a:rPr lang="en-US" dirty="0" err="1" smtClean="0"/>
              <a:t>INTAEditorServices</a:t>
            </a:r>
            <a:r>
              <a:rPr lang="en-US" dirty="0" smtClean="0"/>
              <a:t>, </a:t>
            </a:r>
            <a:r>
              <a:rPr lang="en-US" dirty="0" err="1" smtClean="0"/>
              <a:t>INTACustomEditorView</a:t>
            </a:r>
            <a:r>
              <a:rPr lang="en-US" dirty="0" smtClean="0"/>
              <a:t>, </a:t>
            </a:r>
            <a:r>
              <a:rPr lang="en-US" dirty="0" err="1" smtClean="0"/>
              <a:t>INTACustomEditorViewState</a:t>
            </a:r>
            <a:r>
              <a:rPr lang="en-US" dirty="0" smtClean="0"/>
              <a:t>, </a:t>
            </a:r>
            <a:r>
              <a:rPr lang="en-US" dirty="0" err="1" smtClean="0"/>
              <a:t>INTACustomEditorViewStatusPanel</a:t>
            </a:r>
            <a:r>
              <a:rPr lang="en-US" dirty="0" smtClean="0"/>
              <a:t>, </a:t>
            </a:r>
            <a:r>
              <a:rPr lang="en-US" dirty="0" err="1" smtClean="0"/>
              <a:t>INTACustomEditorSubView</a:t>
            </a:r>
            <a:r>
              <a:rPr lang="en-US" dirty="0" smtClean="0"/>
              <a:t> and </a:t>
            </a:r>
            <a:r>
              <a:rPr lang="en-US" dirty="0" err="1" smtClean="0"/>
              <a:t>IOTAEditorViewServices</a:t>
            </a:r>
            <a:endParaRPr lang="en-US" dirty="0" smtClean="0"/>
          </a:p>
          <a:p>
            <a:pPr>
              <a:defRPr/>
            </a:pPr>
            <a:r>
              <a:rPr lang="pl-PL" dirty="0" smtClean="0"/>
              <a:t>1</a:t>
            </a:r>
            <a:r>
              <a:rPr lang="en-US" dirty="0" smtClean="0"/>
              <a:t>0) IDE Insight.  See </a:t>
            </a:r>
            <a:r>
              <a:rPr lang="en-US" dirty="0" err="1" smtClean="0"/>
              <a:t>INTAIDEInsightItem</a:t>
            </a:r>
            <a:r>
              <a:rPr lang="en-US" dirty="0" smtClean="0"/>
              <a:t>, </a:t>
            </a:r>
            <a:r>
              <a:rPr lang="en-US" dirty="0" err="1" smtClean="0"/>
              <a:t>IOTAIDEInsightCategory</a:t>
            </a:r>
            <a:r>
              <a:rPr lang="en-US" dirty="0" smtClean="0"/>
              <a:t>, </a:t>
            </a:r>
            <a:r>
              <a:rPr lang="en-US" dirty="0" err="1" smtClean="0"/>
              <a:t>IOTAIDEInsightNotifier</a:t>
            </a:r>
            <a:r>
              <a:rPr lang="en-US" dirty="0" smtClean="0"/>
              <a:t>, and </a:t>
            </a:r>
            <a:r>
              <a:rPr lang="en-US" dirty="0" err="1" smtClean="0"/>
              <a:t>IOTAIDEInsightServices</a:t>
            </a:r>
            <a:endParaRPr lang="en-US" dirty="0" smtClean="0"/>
          </a:p>
          <a:p>
            <a:pPr>
              <a:defRPr/>
            </a:pPr>
            <a:r>
              <a:rPr lang="en-US" dirty="0" smtClean="0"/>
              <a:t>11) Compiler Services:  See </a:t>
            </a:r>
            <a:r>
              <a:rPr lang="en-US" dirty="0" err="1" smtClean="0"/>
              <a:t>IOTACompileNotifier</a:t>
            </a:r>
            <a:r>
              <a:rPr lang="en-US" dirty="0" smtClean="0"/>
              <a:t> and </a:t>
            </a:r>
            <a:r>
              <a:rPr lang="en-US" dirty="0" err="1" smtClean="0"/>
              <a:t>IOTACompileServices</a:t>
            </a:r>
            <a:endParaRPr lang="en-US" dirty="0" smtClean="0"/>
          </a:p>
          <a:p>
            <a:pPr>
              <a:defRPr/>
            </a:pPr>
            <a:r>
              <a:rPr lang="en-US" dirty="0" smtClean="0"/>
              <a:t>12) Project Manager Local Menu Support.  See </a:t>
            </a:r>
            <a:r>
              <a:rPr lang="en-US" dirty="0" err="1" smtClean="0"/>
              <a:t>IOTAProjectMenuItemCreatorNotifier</a:t>
            </a:r>
            <a:r>
              <a:rPr lang="en-US" dirty="0" smtClean="0"/>
              <a:t>, </a:t>
            </a:r>
            <a:r>
              <a:rPr lang="en-US" dirty="0" err="1" smtClean="0"/>
              <a:t>IOTAProjectManager</a:t>
            </a:r>
            <a:r>
              <a:rPr lang="en-US" dirty="0" smtClean="0"/>
              <a:t>, </a:t>
            </a:r>
            <a:r>
              <a:rPr lang="en-US" dirty="0" err="1" smtClean="0"/>
              <a:t>IOTAMenuContext</a:t>
            </a:r>
            <a:r>
              <a:rPr lang="en-US" dirty="0" smtClean="0"/>
              <a:t>, </a:t>
            </a:r>
            <a:r>
              <a:rPr lang="en-US" dirty="0" err="1" smtClean="0"/>
              <a:t>IOTALocalMenu</a:t>
            </a:r>
            <a:r>
              <a:rPr lang="en-US" dirty="0" smtClean="0"/>
              <a:t>, </a:t>
            </a:r>
            <a:endParaRPr lang="en-US" dirty="0"/>
          </a:p>
        </p:txBody>
      </p:sp>
      <p:sp>
        <p:nvSpPr>
          <p:cNvPr id="4" name="Slide Number Placeholder 3"/>
          <p:cNvSpPr>
            <a:spLocks noGrp="1"/>
          </p:cNvSpPr>
          <p:nvPr>
            <p:ph type="sldNum" sz="quarter" idx="5"/>
          </p:nvPr>
        </p:nvSpPr>
        <p:spPr/>
        <p:txBody>
          <a:bodyPr/>
          <a:lstStyle/>
          <a:p>
            <a:pPr>
              <a:defRPr/>
            </a:pPr>
            <a:fld id="{CC6BC4A0-505F-45B9-B418-1397164B057A}" type="slidenum">
              <a:rPr lang="en-US" smtClean="0"/>
              <a:pPr>
                <a:defRPr/>
              </a:pPr>
              <a:t>28</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Rectangle 2"/>
          <p:cNvSpPr>
            <a:spLocks noGrp="1" noRot="1" noChangeAspect="1" noTextEdit="1"/>
          </p:cNvSpPr>
          <p:nvPr>
            <p:ph type="sldImg"/>
          </p:nvPr>
        </p:nvSpPr>
        <p:spPr bwMode="auto">
          <a:noFill/>
          <a:ln>
            <a:solidFill>
              <a:srgbClr val="000000"/>
            </a:solidFill>
            <a:miter lim="800000"/>
            <a:headEnd/>
            <a:tailEnd/>
          </a:ln>
        </p:spPr>
      </p:sp>
      <p:sp>
        <p:nvSpPr>
          <p:cNvPr id="76802"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Slide Image Placeholder 1"/>
          <p:cNvSpPr>
            <a:spLocks noGrp="1" noRot="1" noChangeAspect="1"/>
          </p:cNvSpPr>
          <p:nvPr>
            <p:ph type="sldImg"/>
          </p:nvPr>
        </p:nvSpPr>
        <p:spPr bwMode="auto">
          <a:noFill/>
          <a:ln>
            <a:solidFill>
              <a:srgbClr val="000000"/>
            </a:solidFill>
            <a:miter lim="800000"/>
            <a:headEnd/>
            <a:tailEnd/>
          </a:ln>
        </p:spPr>
      </p:sp>
      <p:sp>
        <p:nvSpPr>
          <p:cNvPr id="23554" name="Notes Placeholder 2"/>
          <p:cNvSpPr>
            <a:spLocks noGrp="1"/>
          </p:cNvSpPr>
          <p:nvPr>
            <p:ph type="body" idx="1"/>
          </p:nvPr>
        </p:nvSpPr>
        <p:spPr bwMode="auto">
          <a:noFill/>
        </p:spPr>
        <p:txBody>
          <a:bodyPr wrap="square" numCol="1" anchor="t" anchorCtr="0" compatLnSpc="1">
            <a:prstTxWarp prst="textNoShape">
              <a:avLst/>
            </a:prstTxWarp>
          </a:bodyPr>
          <a:lstStyle/>
          <a:p>
            <a:pPr marL="228600" indent="-228600">
              <a:buFontTx/>
              <a:buAutoNum type="arabicPeriod"/>
            </a:pPr>
            <a:r>
              <a:rPr lang="pl-PL" smtClean="0"/>
              <a:t>Install and Deployment</a:t>
            </a:r>
          </a:p>
          <a:p>
            <a:pPr marL="685800" lvl="1" indent="-228600">
              <a:buFontTx/>
              <a:buAutoNum type="arabicPeriod"/>
            </a:pPr>
            <a:r>
              <a:rPr lang="pl-PL" smtClean="0"/>
              <a:t>New InstantOn for zero-install deployment</a:t>
            </a:r>
          </a:p>
          <a:p>
            <a:pPr marL="228600" indent="-228600">
              <a:buFontTx/>
              <a:buAutoNum type="arabicPeriod"/>
            </a:pPr>
            <a:r>
              <a:rPr lang="pl-PL" smtClean="0"/>
              <a:t>IDE, Debugger and Open Tools API</a:t>
            </a:r>
          </a:p>
          <a:p>
            <a:pPr marL="685800" lvl="1" indent="-228600">
              <a:buFontTx/>
              <a:buAutoNum type="arabicPeriod"/>
            </a:pPr>
            <a:r>
              <a:rPr lang="pl-PL" smtClean="0"/>
              <a:t>IDE Insight</a:t>
            </a:r>
          </a:p>
          <a:p>
            <a:pPr marL="685800" lvl="1" indent="-228600">
              <a:buFontTx/>
              <a:buAutoNum type="arabicPeriod"/>
            </a:pPr>
            <a:r>
              <a:rPr lang="pl-PL" smtClean="0"/>
              <a:t>Search and Find improvements</a:t>
            </a:r>
          </a:p>
          <a:p>
            <a:pPr marL="685800" lvl="1" indent="-228600">
              <a:buFontTx/>
              <a:buAutoNum type="arabicPeriod"/>
            </a:pPr>
            <a:r>
              <a:rPr lang="pl-PL" smtClean="0"/>
              <a:t>Source Code Formatter</a:t>
            </a:r>
          </a:p>
          <a:p>
            <a:pPr marL="685800" lvl="1" indent="-228600">
              <a:buFontTx/>
              <a:buAutoNum type="arabicPeriod"/>
            </a:pPr>
            <a:r>
              <a:rPr lang="pl-PL" smtClean="0"/>
              <a:t>Use Unit dialog improvements</a:t>
            </a:r>
          </a:p>
          <a:p>
            <a:pPr marL="685800" lvl="1" indent="-228600">
              <a:buFontTx/>
              <a:buAutoNum type="arabicPeriod"/>
            </a:pPr>
            <a:r>
              <a:rPr lang="pl-PL" smtClean="0"/>
              <a:t>Object Inspector with verbs area</a:t>
            </a:r>
          </a:p>
          <a:p>
            <a:pPr marL="685800" lvl="1" indent="-228600">
              <a:buFontTx/>
              <a:buAutoNum type="arabicPeriod"/>
            </a:pPr>
            <a:r>
              <a:rPr lang="pl-PL" smtClean="0"/>
              <a:t>Background Compile</a:t>
            </a:r>
          </a:p>
          <a:p>
            <a:pPr marL="685800" lvl="1" indent="-228600">
              <a:buFontTx/>
              <a:buAutoNum type="arabicPeriod"/>
            </a:pPr>
            <a:r>
              <a:rPr lang="pl-PL" smtClean="0"/>
              <a:t>Audits &amp; Metrics with no model support</a:t>
            </a:r>
          </a:p>
          <a:p>
            <a:pPr marL="685800" lvl="1" indent="-228600">
              <a:buFontTx/>
              <a:buAutoNum type="arabicPeriod"/>
            </a:pPr>
            <a:r>
              <a:rPr lang="pl-PL" smtClean="0"/>
              <a:t>Visualizers in Debugger</a:t>
            </a:r>
          </a:p>
          <a:p>
            <a:pPr marL="685800" lvl="1" indent="-228600">
              <a:buFontTx/>
              <a:buAutoNum type="arabicPeriod"/>
            </a:pPr>
            <a:r>
              <a:rPr lang="pl-PL" smtClean="0"/>
              <a:t>Thread Debugging</a:t>
            </a:r>
          </a:p>
          <a:p>
            <a:pPr marL="685800" lvl="1" indent="-228600">
              <a:buFontTx/>
              <a:buAutoNum type="arabicPeriod"/>
            </a:pPr>
            <a:r>
              <a:rPr lang="pl-PL" smtClean="0"/>
              <a:t>OpenTools API</a:t>
            </a:r>
          </a:p>
          <a:p>
            <a:pPr marL="228600" indent="-228600">
              <a:buFontTx/>
              <a:buAutoNum type="arabicPeriod"/>
            </a:pPr>
            <a:r>
              <a:rPr lang="pl-PL" smtClean="0"/>
              <a:t>Compiler and Language</a:t>
            </a:r>
          </a:p>
          <a:p>
            <a:pPr marL="685800" lvl="1" indent="-228600">
              <a:buFontTx/>
              <a:buAutoNum type="arabicPeriod"/>
            </a:pPr>
            <a:r>
              <a:rPr lang="pl-PL" smtClean="0"/>
              <a:t>Custom Attributes</a:t>
            </a:r>
          </a:p>
          <a:p>
            <a:pPr marL="685800" lvl="1" indent="-228600">
              <a:buFontTx/>
              <a:buAutoNum type="arabicPeriod"/>
            </a:pPr>
            <a:r>
              <a:rPr lang="pl-PL" smtClean="0"/>
              <a:t>New RTTI</a:t>
            </a:r>
          </a:p>
          <a:p>
            <a:pPr marL="228600" indent="-228600">
              <a:buFontTx/>
              <a:buAutoNum type="arabicPeriod"/>
            </a:pPr>
            <a:r>
              <a:rPr lang="pl-PL" smtClean="0"/>
              <a:t>VCL</a:t>
            </a:r>
          </a:p>
          <a:p>
            <a:pPr marL="685800" lvl="1" indent="-228600">
              <a:buFontTx/>
              <a:buAutoNum type="arabicPeriod"/>
            </a:pPr>
            <a:r>
              <a:rPr lang="pl-PL" smtClean="0"/>
              <a:t>Gesturing support for VCL controls on all supported platforms, not only Win7</a:t>
            </a:r>
          </a:p>
          <a:p>
            <a:pPr marL="685800" lvl="1" indent="-228600">
              <a:buFontTx/>
              <a:buAutoNum type="arabicPeriod"/>
            </a:pPr>
            <a:r>
              <a:rPr lang="pl-PL" smtClean="0"/>
              <a:t>Touch and virtual keyboard</a:t>
            </a:r>
          </a:p>
          <a:p>
            <a:pPr marL="685800" lvl="1" indent="-228600">
              <a:buFontTx/>
              <a:buAutoNum type="arabicPeriod"/>
            </a:pPr>
            <a:r>
              <a:rPr lang="pl-PL" smtClean="0"/>
              <a:t>Win7 APIs support</a:t>
            </a:r>
          </a:p>
          <a:p>
            <a:pPr marL="685800" lvl="1" indent="-228600">
              <a:buFontTx/>
              <a:buAutoNum type="arabicPeriod"/>
            </a:pPr>
            <a:r>
              <a:rPr lang="pl-PL" smtClean="0"/>
              <a:t>Direct2D (Win7 only)</a:t>
            </a:r>
          </a:p>
          <a:p>
            <a:pPr marL="685800" lvl="1" indent="-228600">
              <a:buFontTx/>
              <a:buAutoNum type="arabicPeriod"/>
            </a:pPr>
            <a:r>
              <a:rPr lang="pl-PL" smtClean="0"/>
              <a:t>Theming for TGrid-descendants</a:t>
            </a:r>
          </a:p>
          <a:p>
            <a:pPr marL="228600" indent="-228600">
              <a:buFontTx/>
              <a:buAutoNum type="arabicPeriod"/>
            </a:pPr>
            <a:r>
              <a:rPr lang="pl-PL" smtClean="0"/>
              <a:t>Database and Web Services</a:t>
            </a:r>
          </a:p>
          <a:p>
            <a:pPr marL="685800" lvl="1" indent="-228600">
              <a:buFontTx/>
              <a:buAutoNum type="arabicPeriod"/>
            </a:pPr>
            <a:r>
              <a:rPr lang="pl-PL" smtClean="0"/>
              <a:t>New DBX driver for Firebird</a:t>
            </a:r>
          </a:p>
          <a:p>
            <a:pPr marL="685800" lvl="1" indent="-228600">
              <a:buFontTx/>
              <a:buAutoNum type="arabicPeriod"/>
            </a:pPr>
            <a:r>
              <a:rPr lang="pl-PL" smtClean="0"/>
              <a:t>SOAP 1.2 web service client support</a:t>
            </a:r>
          </a:p>
          <a:p>
            <a:pPr marL="685800" lvl="1" indent="-228600">
              <a:buFontTx/>
              <a:buAutoNum type="arabicPeriod"/>
            </a:pPr>
            <a:r>
              <a:rPr lang="pl-PL" smtClean="0"/>
              <a:t>DBX improvements</a:t>
            </a:r>
          </a:p>
          <a:p>
            <a:pPr marL="685800" lvl="1" indent="-228600">
              <a:buFontTx/>
              <a:buAutoNum type="arabicPeriod"/>
            </a:pPr>
            <a:r>
              <a:rPr lang="pl-PL" smtClean="0"/>
              <a:t>MIDAS.DLL source code</a:t>
            </a:r>
          </a:p>
          <a:p>
            <a:pPr marL="228600" indent="-228600">
              <a:buFontTx/>
              <a:buAutoNum type="arabicPeriod"/>
            </a:pPr>
            <a:r>
              <a:rPr lang="pl-PL" smtClean="0"/>
              <a:t>DataSnap</a:t>
            </a:r>
          </a:p>
          <a:p>
            <a:pPr marL="685800" lvl="1" indent="-228600">
              <a:buFontTx/>
              <a:buAutoNum type="arabicPeriod"/>
            </a:pPr>
            <a:r>
              <a:rPr lang="pl-PL" smtClean="0"/>
              <a:t>New HTTP and In-Process Transports</a:t>
            </a:r>
          </a:p>
          <a:p>
            <a:pPr marL="685800" lvl="1" indent="-228600">
              <a:buFontTx/>
              <a:buAutoNum type="arabicPeriod"/>
            </a:pPr>
            <a:r>
              <a:rPr lang="pl-PL" smtClean="0"/>
              <a:t>Filters</a:t>
            </a:r>
          </a:p>
          <a:p>
            <a:pPr marL="685800" lvl="1" indent="-228600">
              <a:buFontTx/>
              <a:buAutoNum type="arabicPeriod"/>
            </a:pPr>
            <a:r>
              <a:rPr lang="pl-PL" smtClean="0"/>
              <a:t>Callbacks</a:t>
            </a:r>
          </a:p>
          <a:p>
            <a:pPr marL="685800" lvl="1" indent="-228600">
              <a:buFontTx/>
              <a:buAutoNum type="arabicPeriod"/>
            </a:pPr>
            <a:r>
              <a:rPr lang="pl-PL" smtClean="0"/>
              <a:t>REST interfaces and JSON support</a:t>
            </a:r>
          </a:p>
          <a:p>
            <a:pPr marL="685800" lvl="1" indent="-228600">
              <a:buFontTx/>
              <a:buAutoNum type="arabicPeriod"/>
            </a:pPr>
            <a:r>
              <a:rPr lang="pl-PL" smtClean="0"/>
              <a:t>IIS Hosting</a:t>
            </a:r>
          </a:p>
          <a:p>
            <a:pPr marL="685800" lvl="1" indent="-228600">
              <a:buFontTx/>
              <a:buAutoNum type="arabicPeriod"/>
            </a:pPr>
            <a:r>
              <a:rPr lang="pl-PL" smtClean="0"/>
              <a:t>Tunneling</a:t>
            </a:r>
          </a:p>
          <a:p>
            <a:pPr marL="685800" lvl="1" indent="-228600"/>
            <a:endParaRPr lang="pl-PL" smtClean="0"/>
          </a:p>
          <a:p>
            <a:pPr marL="685800" lvl="1" indent="-228600">
              <a:buFontTx/>
              <a:buAutoNum type="arabicPeriod"/>
            </a:pPr>
            <a:endParaRPr lang="pl-PL" smtClean="0"/>
          </a:p>
          <a:p>
            <a:pPr marL="685800" lvl="1" indent="-228600">
              <a:buFontTx/>
              <a:buAutoNum type="arabicPeriod"/>
            </a:pPr>
            <a:endParaRPr lang="pl-PL" smtClean="0"/>
          </a:p>
          <a:p>
            <a:pPr marL="685800" lvl="1" indent="-228600"/>
            <a:endParaRPr lang="pl-PL" smtClean="0"/>
          </a:p>
          <a:p>
            <a:pPr marL="685800" lvl="1" indent="-228600">
              <a:buFontTx/>
              <a:buAutoNum type="arabicPeriod"/>
            </a:pPr>
            <a:endParaRPr lang="pl-PL" smtClean="0"/>
          </a:p>
          <a:p>
            <a:pPr marL="685800" lvl="1" indent="-228600">
              <a:buFontTx/>
              <a:buAutoNum type="arabicPeriod"/>
            </a:pPr>
            <a:endParaRPr lang="pl-PL" smtClean="0"/>
          </a:p>
          <a:p>
            <a:pPr marL="685800" lvl="1" indent="-228600">
              <a:buFontTx/>
              <a:buAutoNum type="arabicPeriod"/>
            </a:pPr>
            <a:endParaRPr lang="pl-PL" smtClean="0"/>
          </a:p>
          <a:p>
            <a:pPr marL="685800" lvl="1" indent="-228600">
              <a:buFontTx/>
              <a:buAutoNum type="arabicPeriod"/>
            </a:pPr>
            <a:endParaRPr lang="pl-PL" smtClean="0"/>
          </a:p>
          <a:p>
            <a:pPr marL="685800" lvl="1" indent="-228600"/>
            <a:endParaRPr lang="pl-PL" smtClean="0"/>
          </a:p>
        </p:txBody>
      </p:sp>
      <p:sp>
        <p:nvSpPr>
          <p:cNvPr id="4" name="Slide Number Placeholder 3"/>
          <p:cNvSpPr>
            <a:spLocks noGrp="1"/>
          </p:cNvSpPr>
          <p:nvPr>
            <p:ph type="sldNum" sz="quarter" idx="5"/>
          </p:nvPr>
        </p:nvSpPr>
        <p:spPr/>
        <p:txBody>
          <a:bodyPr/>
          <a:lstStyle/>
          <a:p>
            <a:pPr>
              <a:defRPr/>
            </a:pPr>
            <a:fld id="{EA281E85-78B0-4787-A3CB-9EDC0DF4B5AA}" type="slidenum">
              <a:rPr lang="en-US" smtClean="0"/>
              <a:pPr>
                <a:defRPr/>
              </a:pPr>
              <a:t>3</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Rectangle 2"/>
          <p:cNvSpPr>
            <a:spLocks noGrp="1" noRot="1" noChangeAspect="1" noTextEdit="1"/>
          </p:cNvSpPr>
          <p:nvPr>
            <p:ph type="sldImg"/>
          </p:nvPr>
        </p:nvSpPr>
        <p:spPr bwMode="auto">
          <a:noFill/>
          <a:ln>
            <a:solidFill>
              <a:srgbClr val="000000"/>
            </a:solidFill>
            <a:miter lim="800000"/>
            <a:headEnd/>
            <a:tailEnd/>
          </a:ln>
        </p:spPr>
      </p:sp>
      <p:sp>
        <p:nvSpPr>
          <p:cNvPr id="78850"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Slide Image Placeholder 1"/>
          <p:cNvSpPr>
            <a:spLocks noGrp="1" noRot="1" noChangeAspect="1"/>
          </p:cNvSpPr>
          <p:nvPr>
            <p:ph type="sldImg"/>
          </p:nvPr>
        </p:nvSpPr>
        <p:spPr bwMode="auto">
          <a:noFill/>
          <a:ln>
            <a:solidFill>
              <a:srgbClr val="000000"/>
            </a:solidFill>
            <a:miter lim="800000"/>
            <a:headEnd/>
            <a:tailEnd/>
          </a:ln>
        </p:spPr>
      </p:sp>
      <p:sp>
        <p:nvSpPr>
          <p:cNvPr id="80898" name="Notes Placeholder 2"/>
          <p:cNvSpPr>
            <a:spLocks noGrp="1"/>
          </p:cNvSpPr>
          <p:nvPr>
            <p:ph type="body" idx="1"/>
          </p:nvPr>
        </p:nvSpPr>
        <p:spPr bwMode="auto">
          <a:noFill/>
        </p:spPr>
        <p:txBody>
          <a:bodyPr wrap="square" numCol="1" anchor="t" anchorCtr="0" compatLnSpc="1">
            <a:prstTxWarp prst="textNoShape">
              <a:avLst/>
            </a:prstTxWarp>
          </a:bodyPr>
          <a:lstStyle/>
          <a:p>
            <a:r>
              <a:rPr lang="pl-PL" smtClean="0"/>
              <a:t>Custom Attributes with syntax from Delphi for .NET</a:t>
            </a:r>
          </a:p>
          <a:p>
            <a:endParaRPr lang="pl-PL" smtClean="0"/>
          </a:p>
          <a:p>
            <a:r>
              <a:rPr lang="en-US" smtClean="0"/>
              <a:t>The </a:t>
            </a:r>
            <a:r>
              <a:rPr lang="pl-PL" smtClean="0"/>
              <a:t>„</a:t>
            </a:r>
            <a:r>
              <a:rPr lang="en-US" smtClean="0"/>
              <a:t>as</a:t>
            </a:r>
            <a:r>
              <a:rPr lang="pl-PL" smtClean="0"/>
              <a:t>”</a:t>
            </a:r>
            <a:r>
              <a:rPr lang="en-US" smtClean="0"/>
              <a:t> operator can be used to cast an interface reference back to the object from which it was obtained. This casting only works for interfaces obtained from Delphi objects. The as operator returns a nil object if the interface was not extracted from the given class. To avoid potential nil references, use the is operator to verify whether the interface reference was extracted from a given class.</a:t>
            </a:r>
            <a:endParaRPr lang="pl-PL" smtClean="0"/>
          </a:p>
          <a:p>
            <a:endParaRPr lang="pl-PL" smtClean="0"/>
          </a:p>
          <a:p>
            <a:r>
              <a:rPr lang="pl-PL" smtClean="0"/>
              <a:t>Class destructors used here: http://blogs.embarcadero.com/abauer/2009/05/29/38888</a:t>
            </a:r>
          </a:p>
          <a:p>
            <a:r>
              <a:rPr lang="en-US" smtClean="0"/>
              <a:t/>
            </a:r>
            <a:br>
              <a:rPr lang="en-US" smtClean="0"/>
            </a:br>
            <a:endParaRPr lang="en-US" smtClean="0"/>
          </a:p>
        </p:txBody>
      </p:sp>
      <p:sp>
        <p:nvSpPr>
          <p:cNvPr id="4" name="Slide Number Placeholder 3"/>
          <p:cNvSpPr>
            <a:spLocks noGrp="1"/>
          </p:cNvSpPr>
          <p:nvPr>
            <p:ph type="sldNum" sz="quarter" idx="5"/>
          </p:nvPr>
        </p:nvSpPr>
        <p:spPr/>
        <p:txBody>
          <a:bodyPr/>
          <a:lstStyle/>
          <a:p>
            <a:pPr>
              <a:defRPr/>
            </a:pPr>
            <a:fld id="{10C08647-2CC2-4681-9D6D-FC61199CF7CF}" type="slidenum">
              <a:rPr lang="en-US" smtClean="0"/>
              <a:pPr>
                <a:defRPr/>
              </a:pPr>
              <a:t>31</a:t>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Rectangle 2"/>
          <p:cNvSpPr>
            <a:spLocks noGrp="1" noRot="1" noChangeAspect="1" noTextEdit="1"/>
          </p:cNvSpPr>
          <p:nvPr>
            <p:ph type="sldImg"/>
          </p:nvPr>
        </p:nvSpPr>
        <p:spPr bwMode="auto">
          <a:noFill/>
          <a:ln>
            <a:solidFill>
              <a:srgbClr val="000000"/>
            </a:solidFill>
            <a:miter lim="800000"/>
            <a:headEnd/>
            <a:tailEnd/>
          </a:ln>
        </p:spPr>
      </p:sp>
      <p:sp>
        <p:nvSpPr>
          <p:cNvPr id="82946"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Slide Image Placeholder 1"/>
          <p:cNvSpPr>
            <a:spLocks noGrp="1" noRot="1" noChangeAspect="1"/>
          </p:cNvSpPr>
          <p:nvPr>
            <p:ph type="sldImg"/>
          </p:nvPr>
        </p:nvSpPr>
        <p:spPr bwMode="auto">
          <a:noFill/>
          <a:ln>
            <a:solidFill>
              <a:srgbClr val="000000"/>
            </a:solidFill>
            <a:miter lim="800000"/>
            <a:headEnd/>
            <a:tailEnd/>
          </a:ln>
        </p:spPr>
      </p:sp>
      <p:sp>
        <p:nvSpPr>
          <p:cNvPr id="84994"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smtClean="0"/>
              <a:t>“</a:t>
            </a:r>
            <a:r>
              <a:rPr lang="pl-PL" smtClean="0"/>
              <a:t>Roughly isomorphic with .NET / Java reflection” - Barry Kelly on DelphiLive! Conference, May 2009</a:t>
            </a:r>
            <a:endParaRPr lang="en-US" smtClean="0"/>
          </a:p>
        </p:txBody>
      </p:sp>
      <p:sp>
        <p:nvSpPr>
          <p:cNvPr id="4" name="Slide Number Placeholder 3"/>
          <p:cNvSpPr>
            <a:spLocks noGrp="1"/>
          </p:cNvSpPr>
          <p:nvPr>
            <p:ph type="sldNum" sz="quarter" idx="5"/>
          </p:nvPr>
        </p:nvSpPr>
        <p:spPr/>
        <p:txBody>
          <a:bodyPr/>
          <a:lstStyle/>
          <a:p>
            <a:pPr>
              <a:defRPr/>
            </a:pPr>
            <a:fld id="{4FA19122-E694-4E57-9AF6-0FA689EF452A}" type="slidenum">
              <a:rPr lang="en-US" smtClean="0"/>
              <a:pPr>
                <a:defRPr/>
              </a:pPr>
              <a:t>33</a:t>
            </a:fld>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Rectangle 2"/>
          <p:cNvSpPr>
            <a:spLocks noGrp="1" noRot="1" noChangeAspect="1" noTextEdit="1"/>
          </p:cNvSpPr>
          <p:nvPr>
            <p:ph type="sldImg"/>
          </p:nvPr>
        </p:nvSpPr>
        <p:spPr bwMode="auto">
          <a:noFill/>
          <a:ln>
            <a:solidFill>
              <a:srgbClr val="000000"/>
            </a:solidFill>
            <a:miter lim="800000"/>
            <a:headEnd/>
            <a:tailEnd/>
          </a:ln>
        </p:spPr>
      </p:sp>
      <p:sp>
        <p:nvSpPr>
          <p:cNvPr id="87042"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Rectangle 2"/>
          <p:cNvSpPr>
            <a:spLocks noGrp="1" noRot="1" noChangeAspect="1" noTextEdit="1"/>
          </p:cNvSpPr>
          <p:nvPr>
            <p:ph type="sldImg"/>
          </p:nvPr>
        </p:nvSpPr>
        <p:spPr bwMode="auto">
          <a:noFill/>
          <a:ln>
            <a:solidFill>
              <a:srgbClr val="000000"/>
            </a:solidFill>
            <a:miter lim="800000"/>
            <a:headEnd/>
            <a:tailEnd/>
          </a:ln>
        </p:spPr>
      </p:sp>
      <p:sp>
        <p:nvSpPr>
          <p:cNvPr id="89090"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Rectangle 2"/>
          <p:cNvSpPr>
            <a:spLocks noGrp="1" noRot="1" noChangeAspect="1" noTextEdit="1"/>
          </p:cNvSpPr>
          <p:nvPr>
            <p:ph type="sldImg"/>
          </p:nvPr>
        </p:nvSpPr>
        <p:spPr bwMode="auto">
          <a:noFill/>
          <a:ln>
            <a:solidFill>
              <a:srgbClr val="000000"/>
            </a:solidFill>
            <a:miter lim="800000"/>
            <a:headEnd/>
            <a:tailEnd/>
          </a:ln>
        </p:spPr>
      </p:sp>
      <p:sp>
        <p:nvSpPr>
          <p:cNvPr id="91138"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Rectangle 2"/>
          <p:cNvSpPr>
            <a:spLocks noGrp="1" noRot="1" noChangeAspect="1" noTextEdit="1"/>
          </p:cNvSpPr>
          <p:nvPr>
            <p:ph type="sldImg"/>
          </p:nvPr>
        </p:nvSpPr>
        <p:spPr bwMode="auto">
          <a:noFill/>
          <a:ln>
            <a:solidFill>
              <a:srgbClr val="000000"/>
            </a:solidFill>
            <a:miter lim="800000"/>
            <a:headEnd/>
            <a:tailEnd/>
          </a:ln>
        </p:spPr>
      </p:sp>
      <p:sp>
        <p:nvSpPr>
          <p:cNvPr id="93186"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Rectangle 2"/>
          <p:cNvSpPr>
            <a:spLocks noGrp="1" noRot="1" noChangeAspect="1" noTextEdit="1"/>
          </p:cNvSpPr>
          <p:nvPr>
            <p:ph type="sldImg"/>
          </p:nvPr>
        </p:nvSpPr>
        <p:spPr bwMode="auto">
          <a:noFill/>
          <a:ln>
            <a:solidFill>
              <a:srgbClr val="000000"/>
            </a:solidFill>
            <a:miter lim="800000"/>
            <a:headEnd/>
            <a:tailEnd/>
          </a:ln>
        </p:spPr>
      </p:sp>
      <p:sp>
        <p:nvSpPr>
          <p:cNvPr id="95234"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Slide Image Placeholder 1"/>
          <p:cNvSpPr>
            <a:spLocks noGrp="1" noRot="1" noChangeAspect="1"/>
          </p:cNvSpPr>
          <p:nvPr>
            <p:ph type="sldImg"/>
          </p:nvPr>
        </p:nvSpPr>
        <p:spPr bwMode="auto">
          <a:noFill/>
          <a:ln>
            <a:solidFill>
              <a:srgbClr val="000000"/>
            </a:solidFill>
            <a:miter lim="800000"/>
            <a:headEnd/>
            <a:tailEnd/>
          </a:ln>
        </p:spPr>
      </p:sp>
      <p:sp>
        <p:nvSpPr>
          <p:cNvPr id="97282"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smtClean="0"/>
              <a:t>Support for [[deprecated]] attribute.  The C++ compiler emits a diagnostic when this attribute is set.  The Delphi compiler emits this attribute in .hpp files when compiling .pas files with deprecated methods.</a:t>
            </a:r>
            <a:br>
              <a:rPr lang="en-US" smtClean="0"/>
            </a:br>
            <a:r>
              <a:rPr lang="en-US" smtClean="0"/>
              <a:t>•    __declspec(dllimport) and __declspec(dllexport) have been implemented for template classes.  The dllimport modifier prevents inline template functions from being instantiated (either inline or out-of-line). The dllexport modifier causes the entire class, including inline functions, to be instantiated and exported.</a:t>
            </a:r>
            <a:br>
              <a:rPr lang="en-US" smtClean="0"/>
            </a:br>
            <a:r>
              <a:rPr lang="en-US" smtClean="0"/>
              <a:t>•    The C++ runtime libraries now contain a version of FastMM as the standard heap manager.</a:t>
            </a:r>
          </a:p>
          <a:p>
            <a:r>
              <a:rPr lang="en-US" smtClean="0"/>
              <a:t/>
            </a:r>
            <a:br>
              <a:rPr lang="en-US" smtClean="0"/>
            </a:br>
            <a:r>
              <a:rPr lang="en-US" smtClean="0"/>
              <a:t>•    -Zx option will generate XML representation of source code.</a:t>
            </a:r>
            <a:br>
              <a:rPr lang="en-US" smtClean="0"/>
            </a:br>
            <a:r>
              <a:rPr lang="en-US" smtClean="0"/>
              <a:t>•    Support for #pragma once.  This support improves compatibility with MSVC. #pragma once acts as a header guard, preventing the compiler from looking at the same header file more than once.</a:t>
            </a:r>
            <a:br>
              <a:rPr lang="en-US" smtClean="0"/>
            </a:br>
            <a:r>
              <a:rPr lang="en-US" smtClean="0"/>
              <a:t>•    Support for _FUNCTION_ has been added.  This will provide additional information for debugging runtime failures.</a:t>
            </a:r>
          </a:p>
        </p:txBody>
      </p:sp>
      <p:sp>
        <p:nvSpPr>
          <p:cNvPr id="4" name="Slide Number Placeholder 3"/>
          <p:cNvSpPr>
            <a:spLocks noGrp="1"/>
          </p:cNvSpPr>
          <p:nvPr>
            <p:ph type="sldNum" sz="quarter" idx="5"/>
          </p:nvPr>
        </p:nvSpPr>
        <p:spPr/>
        <p:txBody>
          <a:bodyPr/>
          <a:lstStyle/>
          <a:p>
            <a:pPr>
              <a:defRPr/>
            </a:pPr>
            <a:fld id="{4566F23C-75C8-469B-81DC-21AB5C9D1E70}" type="slidenum">
              <a:rPr lang="en-US" smtClean="0"/>
              <a:pPr>
                <a:defRPr/>
              </a:pPr>
              <a:t>39</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2"/>
          <p:cNvSpPr>
            <a:spLocks noGrp="1" noRot="1" noChangeAspect="1" noTextEdit="1"/>
          </p:cNvSpPr>
          <p:nvPr>
            <p:ph type="sldImg"/>
          </p:nvPr>
        </p:nvSpPr>
        <p:spPr bwMode="auto">
          <a:noFill/>
          <a:ln>
            <a:solidFill>
              <a:srgbClr val="000000"/>
            </a:solidFill>
            <a:miter lim="800000"/>
            <a:headEnd/>
            <a:tailEnd/>
          </a:ln>
        </p:spPr>
      </p:sp>
      <p:sp>
        <p:nvSpPr>
          <p:cNvPr id="25602" name="Rectangle 3"/>
          <p:cNvSpPr>
            <a:spLocks noGrp="1"/>
          </p:cNvSpPr>
          <p:nvPr>
            <p:ph type="body" idx="1"/>
          </p:nvPr>
        </p:nvSpPr>
        <p:spPr bwMode="auto">
          <a:noFill/>
        </p:spPr>
        <p:txBody>
          <a:bodyPr wrap="square" numCol="1" anchor="t" anchorCtr="0" compatLnSpc="1">
            <a:prstTxWarp prst="textNoShape">
              <a:avLst/>
            </a:prstTxWarp>
          </a:bodyPr>
          <a:lstStyle/>
          <a:p>
            <a:r>
              <a:rPr lang="en-US" smtClean="0"/>
              <a:t>to increase productivity, openly collaborate and be free to innovate </a:t>
            </a: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29" name="Rectangle 2"/>
          <p:cNvSpPr>
            <a:spLocks noGrp="1" noRot="1" noChangeAspect="1" noTextEdit="1"/>
          </p:cNvSpPr>
          <p:nvPr>
            <p:ph type="sldImg"/>
          </p:nvPr>
        </p:nvSpPr>
        <p:spPr bwMode="auto">
          <a:noFill/>
          <a:ln>
            <a:solidFill>
              <a:srgbClr val="000000"/>
            </a:solidFill>
            <a:miter lim="800000"/>
            <a:headEnd/>
            <a:tailEnd/>
          </a:ln>
        </p:spPr>
      </p:sp>
      <p:sp>
        <p:nvSpPr>
          <p:cNvPr id="99330"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7" name="Rectangle 2"/>
          <p:cNvSpPr>
            <a:spLocks noGrp="1" noRot="1" noChangeAspect="1" noTextEdit="1"/>
          </p:cNvSpPr>
          <p:nvPr>
            <p:ph type="sldImg"/>
          </p:nvPr>
        </p:nvSpPr>
        <p:spPr bwMode="auto">
          <a:noFill/>
          <a:ln>
            <a:solidFill>
              <a:srgbClr val="000000"/>
            </a:solidFill>
            <a:miter lim="800000"/>
            <a:headEnd/>
            <a:tailEnd/>
          </a:ln>
        </p:spPr>
      </p:sp>
      <p:sp>
        <p:nvSpPr>
          <p:cNvPr id="101378"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5" name="Rectangle 2"/>
          <p:cNvSpPr>
            <a:spLocks noGrp="1" noRot="1" noChangeAspect="1" noTextEdit="1"/>
          </p:cNvSpPr>
          <p:nvPr>
            <p:ph type="sldImg"/>
          </p:nvPr>
        </p:nvSpPr>
        <p:spPr bwMode="auto">
          <a:noFill/>
          <a:ln>
            <a:solidFill>
              <a:srgbClr val="000000"/>
            </a:solidFill>
            <a:miter lim="800000"/>
            <a:headEnd/>
            <a:tailEnd/>
          </a:ln>
        </p:spPr>
      </p:sp>
      <p:sp>
        <p:nvSpPr>
          <p:cNvPr id="103426"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3" name="Slide Image Placeholder 1"/>
          <p:cNvSpPr>
            <a:spLocks noGrp="1" noRot="1" noChangeAspect="1"/>
          </p:cNvSpPr>
          <p:nvPr>
            <p:ph type="sldImg"/>
          </p:nvPr>
        </p:nvSpPr>
        <p:spPr bwMode="auto">
          <a:noFill/>
          <a:ln>
            <a:solidFill>
              <a:srgbClr val="000000"/>
            </a:solidFill>
            <a:miter lim="800000"/>
            <a:headEnd/>
            <a:tailEnd/>
          </a:ln>
        </p:spPr>
      </p:sp>
      <p:sp>
        <p:nvSpPr>
          <p:cNvPr id="105474" name="Notes Placeholder 2"/>
          <p:cNvSpPr>
            <a:spLocks noGrp="1"/>
          </p:cNvSpPr>
          <p:nvPr>
            <p:ph type="body" idx="1"/>
          </p:nvPr>
        </p:nvSpPr>
        <p:spPr bwMode="auto">
          <a:noFill/>
        </p:spPr>
        <p:txBody>
          <a:bodyPr wrap="square" numCol="1" anchor="t" anchorCtr="0" compatLnSpc="1">
            <a:prstTxWarp prst="textNoShape">
              <a:avLst/>
            </a:prstTxWarp>
          </a:bodyPr>
          <a:lstStyle/>
          <a:p>
            <a:r>
              <a:rPr lang="pl-PL" smtClean="0"/>
              <a:t>Tricorder from StarTrek – the iPhone ancestor</a:t>
            </a:r>
            <a:endParaRPr lang="en-US" smtClean="0"/>
          </a:p>
        </p:txBody>
      </p:sp>
      <p:sp>
        <p:nvSpPr>
          <p:cNvPr id="4" name="Slide Number Placeholder 3"/>
          <p:cNvSpPr>
            <a:spLocks noGrp="1"/>
          </p:cNvSpPr>
          <p:nvPr>
            <p:ph type="sldNum" sz="quarter" idx="5"/>
          </p:nvPr>
        </p:nvSpPr>
        <p:spPr/>
        <p:txBody>
          <a:bodyPr/>
          <a:lstStyle/>
          <a:p>
            <a:pPr>
              <a:defRPr/>
            </a:pPr>
            <a:fld id="{19652762-09F2-4758-909D-EBE7C4311DB6}" type="slidenum">
              <a:rPr lang="en-US" smtClean="0"/>
              <a:pPr>
                <a:defRPr/>
              </a:pPr>
              <a:t>43</a:t>
            </a:fld>
            <a:endParaRPr 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1" name="Slide Image Placeholder 1"/>
          <p:cNvSpPr>
            <a:spLocks noGrp="1" noRot="1" noChangeAspect="1"/>
          </p:cNvSpPr>
          <p:nvPr>
            <p:ph type="sldImg"/>
          </p:nvPr>
        </p:nvSpPr>
        <p:spPr bwMode="auto">
          <a:noFill/>
          <a:ln>
            <a:solidFill>
              <a:srgbClr val="000000"/>
            </a:solidFill>
            <a:miter lim="800000"/>
            <a:headEnd/>
            <a:tailEnd/>
          </a:ln>
        </p:spPr>
      </p:sp>
      <p:sp>
        <p:nvSpPr>
          <p:cNvPr id="107522"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pPr>
              <a:defRPr/>
            </a:pPr>
            <a:fld id="{E32BAD8A-0FB1-4D56-9F5B-1190606486F1}" type="slidenum">
              <a:rPr lang="en-US" smtClean="0"/>
              <a:pPr>
                <a:defRPr/>
              </a:pPr>
              <a:t>44</a:t>
            </a:fld>
            <a:endParaRPr 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69" name="Slide Image Placeholder 1"/>
          <p:cNvSpPr>
            <a:spLocks noGrp="1" noRot="1" noChangeAspect="1"/>
          </p:cNvSpPr>
          <p:nvPr>
            <p:ph type="sldImg"/>
          </p:nvPr>
        </p:nvSpPr>
        <p:spPr bwMode="auto">
          <a:noFill/>
          <a:ln>
            <a:solidFill>
              <a:srgbClr val="000000"/>
            </a:solidFill>
            <a:miter lim="800000"/>
            <a:headEnd/>
            <a:tailEnd/>
          </a:ln>
        </p:spPr>
      </p:sp>
      <p:sp>
        <p:nvSpPr>
          <p:cNvPr id="109570"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pPr>
              <a:defRPr/>
            </a:pPr>
            <a:fld id="{3CA1CB09-7FC9-476D-B3A0-587D464A518F}" type="slidenum">
              <a:rPr lang="en-US" smtClean="0"/>
              <a:pPr>
                <a:defRPr/>
              </a:pPr>
              <a:t>45</a:t>
            </a:fld>
            <a:endParaRPr 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7" name="Slide Image Placeholder 1"/>
          <p:cNvSpPr>
            <a:spLocks noGrp="1" noRot="1" noChangeAspect="1"/>
          </p:cNvSpPr>
          <p:nvPr>
            <p:ph type="sldImg"/>
          </p:nvPr>
        </p:nvSpPr>
        <p:spPr bwMode="auto">
          <a:noFill/>
          <a:ln>
            <a:solidFill>
              <a:srgbClr val="000000"/>
            </a:solidFill>
            <a:miter lim="800000"/>
            <a:headEnd/>
            <a:tailEnd/>
          </a:ln>
        </p:spPr>
      </p:sp>
      <p:sp>
        <p:nvSpPr>
          <p:cNvPr id="111618" name="Notes Placeholder 2"/>
          <p:cNvSpPr>
            <a:spLocks noGrp="1"/>
          </p:cNvSpPr>
          <p:nvPr>
            <p:ph type="body" idx="1"/>
          </p:nvPr>
        </p:nvSpPr>
        <p:spPr bwMode="auto">
          <a:noFill/>
        </p:spPr>
        <p:txBody>
          <a:bodyPr wrap="square" numCol="1" anchor="t" anchorCtr="0" compatLnSpc="1">
            <a:prstTxWarp prst="textNoShape">
              <a:avLst/>
            </a:prstTxWarp>
          </a:bodyPr>
          <a:lstStyle/>
          <a:p>
            <a:r>
              <a:rPr lang="pl-PL" smtClean="0"/>
              <a:t>„Minority Report” video snippet</a:t>
            </a:r>
            <a:endParaRPr lang="en-US" smtClean="0"/>
          </a:p>
        </p:txBody>
      </p:sp>
      <p:sp>
        <p:nvSpPr>
          <p:cNvPr id="4" name="Slide Number Placeholder 3"/>
          <p:cNvSpPr>
            <a:spLocks noGrp="1"/>
          </p:cNvSpPr>
          <p:nvPr>
            <p:ph type="sldNum" sz="quarter" idx="5"/>
          </p:nvPr>
        </p:nvSpPr>
        <p:spPr/>
        <p:txBody>
          <a:bodyPr/>
          <a:lstStyle/>
          <a:p>
            <a:pPr>
              <a:defRPr/>
            </a:pPr>
            <a:fld id="{72B64300-FECC-4C11-8723-CD087C5A6F9F}" type="slidenum">
              <a:rPr lang="en-US" smtClean="0"/>
              <a:pPr>
                <a:defRPr/>
              </a:pPr>
              <a:t>46</a:t>
            </a:fld>
            <a:endParaRPr 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5" name="Slide Image Placeholder 1"/>
          <p:cNvSpPr>
            <a:spLocks noGrp="1" noRot="1" noChangeAspect="1"/>
          </p:cNvSpPr>
          <p:nvPr>
            <p:ph type="sldImg"/>
          </p:nvPr>
        </p:nvSpPr>
        <p:spPr bwMode="auto">
          <a:noFill/>
          <a:ln>
            <a:solidFill>
              <a:srgbClr val="000000"/>
            </a:solidFill>
            <a:miter lim="800000"/>
            <a:headEnd/>
            <a:tailEnd/>
          </a:ln>
        </p:spPr>
      </p:sp>
      <p:sp>
        <p:nvSpPr>
          <p:cNvPr id="113666"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pPr>
              <a:defRPr/>
            </a:pPr>
            <a:fld id="{695F8C11-1B2A-411F-9CFC-E0465EFCA417}" type="slidenum">
              <a:rPr lang="en-US" smtClean="0"/>
              <a:pPr>
                <a:defRPr/>
              </a:pPr>
              <a:t>47</a:t>
            </a:fld>
            <a:endParaRPr 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3" name="Slide Image Placeholder 1"/>
          <p:cNvSpPr>
            <a:spLocks noGrp="1" noRot="1" noChangeAspect="1"/>
          </p:cNvSpPr>
          <p:nvPr>
            <p:ph type="sldImg"/>
          </p:nvPr>
        </p:nvSpPr>
        <p:spPr bwMode="auto">
          <a:noFill/>
          <a:ln>
            <a:solidFill>
              <a:srgbClr val="000000"/>
            </a:solidFill>
            <a:miter lim="800000"/>
            <a:headEnd/>
            <a:tailEnd/>
          </a:ln>
        </p:spPr>
      </p:sp>
      <p:sp>
        <p:nvSpPr>
          <p:cNvPr id="115714" name="Notes Placeholder 2"/>
          <p:cNvSpPr>
            <a:spLocks noGrp="1"/>
          </p:cNvSpPr>
          <p:nvPr>
            <p:ph type="body" idx="1"/>
          </p:nvPr>
        </p:nvSpPr>
        <p:spPr bwMode="auto">
          <a:noFill/>
        </p:spPr>
        <p:txBody>
          <a:bodyPr wrap="square" numCol="1" anchor="t" anchorCtr="0" compatLnSpc="1">
            <a:prstTxWarp prst="textNoShape">
              <a:avLst/>
            </a:prstTxWarp>
          </a:bodyPr>
          <a:lstStyle/>
          <a:p>
            <a:r>
              <a:rPr lang="pl-PL" smtClean="0"/>
              <a:t>„James Bond: Quantum of Solace” video snippet</a:t>
            </a:r>
            <a:endParaRPr lang="en-US" smtClean="0"/>
          </a:p>
        </p:txBody>
      </p:sp>
      <p:sp>
        <p:nvSpPr>
          <p:cNvPr id="4" name="Slide Number Placeholder 3"/>
          <p:cNvSpPr>
            <a:spLocks noGrp="1"/>
          </p:cNvSpPr>
          <p:nvPr>
            <p:ph type="sldNum" sz="quarter" idx="5"/>
          </p:nvPr>
        </p:nvSpPr>
        <p:spPr/>
        <p:txBody>
          <a:bodyPr/>
          <a:lstStyle/>
          <a:p>
            <a:pPr>
              <a:defRPr/>
            </a:pPr>
            <a:fld id="{656B3446-C3FD-4BEE-ACCB-DD0167D0292E}" type="slidenum">
              <a:rPr lang="en-US" smtClean="0"/>
              <a:pPr>
                <a:defRPr/>
              </a:pPr>
              <a:t>48</a:t>
            </a:fld>
            <a:endParaRPr 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1" name="Rectangle 2"/>
          <p:cNvSpPr>
            <a:spLocks noGrp="1" noRot="1" noChangeAspect="1" noTextEdit="1"/>
          </p:cNvSpPr>
          <p:nvPr>
            <p:ph type="sldImg"/>
          </p:nvPr>
        </p:nvSpPr>
        <p:spPr bwMode="auto">
          <a:noFill/>
          <a:ln>
            <a:solidFill>
              <a:srgbClr val="000000"/>
            </a:solidFill>
            <a:miter lim="800000"/>
            <a:headEnd/>
            <a:tailEnd/>
          </a:ln>
        </p:spPr>
      </p:sp>
      <p:sp>
        <p:nvSpPr>
          <p:cNvPr id="117762"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noRot="1" noChangeAspect="1" noTextEdit="1"/>
          </p:cNvSpPr>
          <p:nvPr>
            <p:ph type="sldImg"/>
          </p:nvPr>
        </p:nvSpPr>
        <p:spPr bwMode="auto">
          <a:noFill/>
          <a:ln>
            <a:solidFill>
              <a:srgbClr val="000000"/>
            </a:solidFill>
            <a:miter lim="800000"/>
            <a:headEnd/>
            <a:tailEnd/>
          </a:ln>
        </p:spPr>
      </p:sp>
      <p:sp>
        <p:nvSpPr>
          <p:cNvPr id="27650"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09" name="Rectangle 2"/>
          <p:cNvSpPr>
            <a:spLocks noGrp="1" noRot="1" noChangeAspect="1" noTextEdit="1"/>
          </p:cNvSpPr>
          <p:nvPr>
            <p:ph type="sldImg"/>
          </p:nvPr>
        </p:nvSpPr>
        <p:spPr bwMode="auto">
          <a:noFill/>
          <a:ln>
            <a:solidFill>
              <a:srgbClr val="000000"/>
            </a:solidFill>
            <a:miter lim="800000"/>
            <a:headEnd/>
            <a:tailEnd/>
          </a:ln>
        </p:spPr>
      </p:sp>
      <p:sp>
        <p:nvSpPr>
          <p:cNvPr id="119810"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7" name="Slide Image Placeholder 1"/>
          <p:cNvSpPr>
            <a:spLocks noGrp="1" noRot="1" noChangeAspect="1"/>
          </p:cNvSpPr>
          <p:nvPr>
            <p:ph type="sldImg"/>
          </p:nvPr>
        </p:nvSpPr>
        <p:spPr bwMode="auto">
          <a:noFill/>
          <a:ln>
            <a:solidFill>
              <a:srgbClr val="000000"/>
            </a:solidFill>
            <a:miter lim="800000"/>
            <a:headEnd/>
            <a:tailEnd/>
          </a:ln>
        </p:spPr>
      </p:sp>
      <p:sp>
        <p:nvSpPr>
          <p:cNvPr id="121858"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pPr>
              <a:defRPr/>
            </a:pPr>
            <a:fld id="{65C1C482-1052-4C8F-954F-9BC491D64BF0}" type="slidenum">
              <a:rPr lang="en-US" smtClean="0"/>
              <a:pPr>
                <a:defRPr/>
              </a:pPr>
              <a:t>51</a:t>
            </a:fld>
            <a:endParaRPr 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5" name="Rectangle 2"/>
          <p:cNvSpPr>
            <a:spLocks noGrp="1" noRot="1" noChangeAspect="1" noTextEdit="1"/>
          </p:cNvSpPr>
          <p:nvPr>
            <p:ph type="sldImg"/>
          </p:nvPr>
        </p:nvSpPr>
        <p:spPr bwMode="auto">
          <a:noFill/>
          <a:ln>
            <a:solidFill>
              <a:srgbClr val="000000"/>
            </a:solidFill>
            <a:miter lim="800000"/>
            <a:headEnd/>
            <a:tailEnd/>
          </a:ln>
        </p:spPr>
      </p:sp>
      <p:sp>
        <p:nvSpPr>
          <p:cNvPr id="123906"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3" name="Rectangle 2"/>
          <p:cNvSpPr>
            <a:spLocks noGrp="1" noRot="1" noChangeAspect="1" noTextEdit="1"/>
          </p:cNvSpPr>
          <p:nvPr>
            <p:ph type="sldImg"/>
          </p:nvPr>
        </p:nvSpPr>
        <p:spPr bwMode="auto">
          <a:noFill/>
          <a:ln>
            <a:solidFill>
              <a:srgbClr val="000000"/>
            </a:solidFill>
            <a:miter lim="800000"/>
            <a:headEnd/>
            <a:tailEnd/>
          </a:ln>
        </p:spPr>
      </p:sp>
      <p:sp>
        <p:nvSpPr>
          <p:cNvPr id="125954"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1" name="Rectangle 2"/>
          <p:cNvSpPr>
            <a:spLocks noGrp="1" noRot="1" noChangeAspect="1" noTextEdit="1"/>
          </p:cNvSpPr>
          <p:nvPr>
            <p:ph type="sldImg"/>
          </p:nvPr>
        </p:nvSpPr>
        <p:spPr bwMode="auto">
          <a:noFill/>
          <a:ln>
            <a:solidFill>
              <a:srgbClr val="000000"/>
            </a:solidFill>
            <a:miter lim="800000"/>
            <a:headEnd/>
            <a:tailEnd/>
          </a:ln>
        </p:spPr>
      </p:sp>
      <p:sp>
        <p:nvSpPr>
          <p:cNvPr id="128002"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49" name="Rectangle 2"/>
          <p:cNvSpPr>
            <a:spLocks noGrp="1" noRot="1" noChangeAspect="1" noTextEdit="1"/>
          </p:cNvSpPr>
          <p:nvPr>
            <p:ph type="sldImg"/>
          </p:nvPr>
        </p:nvSpPr>
        <p:spPr bwMode="auto">
          <a:noFill/>
          <a:ln>
            <a:solidFill>
              <a:srgbClr val="000000"/>
            </a:solidFill>
            <a:miter lim="800000"/>
            <a:headEnd/>
            <a:tailEnd/>
          </a:ln>
        </p:spPr>
      </p:sp>
      <p:sp>
        <p:nvSpPr>
          <p:cNvPr id="130050"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7" name="Slide Image Placeholder 1"/>
          <p:cNvSpPr>
            <a:spLocks noGrp="1" noRot="1" noChangeAspect="1"/>
          </p:cNvSpPr>
          <p:nvPr>
            <p:ph type="sldImg"/>
          </p:nvPr>
        </p:nvSpPr>
        <p:spPr bwMode="auto">
          <a:noFill/>
          <a:ln>
            <a:solidFill>
              <a:srgbClr val="000000"/>
            </a:solidFill>
            <a:miter lim="800000"/>
            <a:headEnd/>
            <a:tailEnd/>
          </a:ln>
        </p:spPr>
      </p:sp>
      <p:sp>
        <p:nvSpPr>
          <p:cNvPr id="132098" name="Notes Placeholder 2"/>
          <p:cNvSpPr>
            <a:spLocks noGrp="1"/>
          </p:cNvSpPr>
          <p:nvPr>
            <p:ph type="body" idx="1"/>
          </p:nvPr>
        </p:nvSpPr>
        <p:spPr bwMode="auto">
          <a:noFill/>
        </p:spPr>
        <p:txBody>
          <a:bodyPr wrap="square" numCol="1" anchor="t" anchorCtr="0" compatLnSpc="1">
            <a:prstTxWarp prst="textNoShape">
              <a:avLst/>
            </a:prstTxWarp>
          </a:bodyPr>
          <a:lstStyle/>
          <a:p>
            <a:r>
              <a:rPr lang="pl-PL" smtClean="0"/>
              <a:t>New „Gestures” unit and new types in „Controls” („TStandardGesture” enumerated type)</a:t>
            </a:r>
            <a:endParaRPr lang="en-US" smtClean="0"/>
          </a:p>
        </p:txBody>
      </p:sp>
      <p:sp>
        <p:nvSpPr>
          <p:cNvPr id="4" name="Slide Number Placeholder 3"/>
          <p:cNvSpPr>
            <a:spLocks noGrp="1"/>
          </p:cNvSpPr>
          <p:nvPr>
            <p:ph type="sldNum" sz="quarter" idx="5"/>
          </p:nvPr>
        </p:nvSpPr>
        <p:spPr/>
        <p:txBody>
          <a:bodyPr/>
          <a:lstStyle/>
          <a:p>
            <a:pPr>
              <a:defRPr/>
            </a:pPr>
            <a:fld id="{EB3C4366-C005-4495-AB75-978B16C204C2}" type="slidenum">
              <a:rPr lang="en-US" smtClean="0"/>
              <a:pPr>
                <a:defRPr/>
              </a:pPr>
              <a:t>56</a:t>
            </a:fld>
            <a:endParaRPr 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5" name="Rectangle 2"/>
          <p:cNvSpPr>
            <a:spLocks noGrp="1" noRot="1" noChangeAspect="1" noTextEdit="1"/>
          </p:cNvSpPr>
          <p:nvPr>
            <p:ph type="sldImg"/>
          </p:nvPr>
        </p:nvSpPr>
        <p:spPr bwMode="auto">
          <a:noFill/>
          <a:ln>
            <a:solidFill>
              <a:srgbClr val="000000"/>
            </a:solidFill>
            <a:miter lim="800000"/>
            <a:headEnd/>
            <a:tailEnd/>
          </a:ln>
        </p:spPr>
      </p:sp>
      <p:sp>
        <p:nvSpPr>
          <p:cNvPr id="134146"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3" name="Slide Image Placeholder 1"/>
          <p:cNvSpPr>
            <a:spLocks noGrp="1" noRot="1" noChangeAspect="1"/>
          </p:cNvSpPr>
          <p:nvPr>
            <p:ph type="sldImg"/>
          </p:nvPr>
        </p:nvSpPr>
        <p:spPr bwMode="auto">
          <a:noFill/>
          <a:ln>
            <a:solidFill>
              <a:srgbClr val="000000"/>
            </a:solidFill>
            <a:miter lim="800000"/>
            <a:headEnd/>
            <a:tailEnd/>
          </a:ln>
        </p:spPr>
      </p:sp>
      <p:sp>
        <p:nvSpPr>
          <p:cNvPr id="136194" name="Notes Placeholder 2"/>
          <p:cNvSpPr>
            <a:spLocks noGrp="1"/>
          </p:cNvSpPr>
          <p:nvPr>
            <p:ph type="body" idx="1"/>
          </p:nvPr>
        </p:nvSpPr>
        <p:spPr bwMode="auto">
          <a:noFill/>
        </p:spPr>
        <p:txBody>
          <a:bodyPr wrap="square" numCol="1" anchor="t" anchorCtr="0" compatLnSpc="1">
            <a:prstTxWarp prst="textNoShape">
              <a:avLst/>
            </a:prstTxWarp>
          </a:bodyPr>
          <a:lstStyle/>
          <a:p>
            <a:r>
              <a:rPr lang="pl-PL" smtClean="0"/>
              <a:t>Direct2D is new native (!) graphics system in Win7</a:t>
            </a:r>
          </a:p>
          <a:p>
            <a:r>
              <a:rPr lang="pl-PL" smtClean="0"/>
              <a:t>WIC – Windows Imaging Component</a:t>
            </a:r>
          </a:p>
          <a:p>
            <a:endParaRPr lang="pl-PL" smtClean="0"/>
          </a:p>
          <a:p>
            <a:r>
              <a:rPr lang="en-US" smtClean="0"/>
              <a:t>http://blogs.technet.com/thomasolsen/archive/2008/10/29/introducing-the-microsoft-direct2d-api.aspx</a:t>
            </a:r>
            <a:endParaRPr lang="pl-PL" smtClean="0"/>
          </a:p>
          <a:p>
            <a:endParaRPr lang="pl-PL" smtClean="0"/>
          </a:p>
          <a:p>
            <a:r>
              <a:rPr lang="pl-PL" smtClean="0"/>
              <a:t>Y</a:t>
            </a:r>
            <a:r>
              <a:rPr lang="en-US" smtClean="0"/>
              <a:t>ou can display TIF/TIFF with T</a:t>
            </a:r>
            <a:r>
              <a:rPr lang="pl-PL" smtClean="0"/>
              <a:t>I</a:t>
            </a:r>
            <a:r>
              <a:rPr lang="en-US" smtClean="0"/>
              <a:t>mage</a:t>
            </a:r>
            <a:r>
              <a:rPr lang="pl-PL" smtClean="0"/>
              <a:t>.</a:t>
            </a:r>
            <a:r>
              <a:rPr lang="en-US" smtClean="0"/>
              <a:t/>
            </a:r>
            <a:br>
              <a:rPr lang="en-US" smtClean="0"/>
            </a:br>
            <a:endParaRPr lang="pl-PL" smtClean="0"/>
          </a:p>
          <a:p>
            <a:r>
              <a:rPr lang="en-US" smtClean="0"/>
              <a:t>More information on the Windows Imaging Component can be found here:</a:t>
            </a:r>
            <a:br>
              <a:rPr lang="en-US" smtClean="0"/>
            </a:br>
            <a:r>
              <a:rPr lang="en-US" smtClean="0">
                <a:hlinkClick r:id="rId3"/>
              </a:rPr>
              <a:t>http://msdn.microsoft.com/en-us/library/ms737408%28VS.85%29.aspx</a:t>
            </a:r>
            <a:r>
              <a:rPr lang="en-US" smtClean="0"/>
              <a:t/>
            </a:r>
            <a:br>
              <a:rPr lang="en-US" smtClean="0"/>
            </a:br>
            <a:r>
              <a:rPr lang="en-US" smtClean="0"/>
              <a:t>TWICImage is declared in the GRAPHICS.PAS unit, and is compatible down to XP SP3.  </a:t>
            </a:r>
            <a:br>
              <a:rPr lang="en-US" smtClean="0"/>
            </a:br>
            <a:r>
              <a:rPr lang="en-US" smtClean="0"/>
              <a:t>Wikipedia also has a good summary: </a:t>
            </a:r>
            <a:r>
              <a:rPr lang="en-US" smtClean="0">
                <a:hlinkClick r:id="rId4"/>
              </a:rPr>
              <a:t>http://en.wikipedia.org/wiki/Windows_Imaging_Component</a:t>
            </a:r>
            <a:r>
              <a:rPr lang="en-US" smtClean="0"/>
              <a:t/>
            </a:r>
            <a:br>
              <a:rPr lang="en-US" smtClean="0"/>
            </a:br>
            <a:endParaRPr lang="en-US" smtClean="0"/>
          </a:p>
        </p:txBody>
      </p:sp>
      <p:sp>
        <p:nvSpPr>
          <p:cNvPr id="4" name="Slide Number Placeholder 3"/>
          <p:cNvSpPr>
            <a:spLocks noGrp="1"/>
          </p:cNvSpPr>
          <p:nvPr>
            <p:ph type="sldNum" sz="quarter" idx="5"/>
          </p:nvPr>
        </p:nvSpPr>
        <p:spPr/>
        <p:txBody>
          <a:bodyPr/>
          <a:lstStyle/>
          <a:p>
            <a:pPr>
              <a:defRPr/>
            </a:pPr>
            <a:fld id="{9334BDF3-CCB5-45F9-B536-CAE751428889}" type="slidenum">
              <a:rPr lang="en-US" smtClean="0"/>
              <a:pPr>
                <a:defRPr/>
              </a:pPr>
              <a:t>58</a:t>
            </a:fld>
            <a:endParaRPr 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1" name="Rectangle 2"/>
          <p:cNvSpPr>
            <a:spLocks noGrp="1" noRot="1" noChangeAspect="1" noTextEdit="1"/>
          </p:cNvSpPr>
          <p:nvPr>
            <p:ph type="sldImg"/>
          </p:nvPr>
        </p:nvSpPr>
        <p:spPr bwMode="auto">
          <a:noFill/>
          <a:ln>
            <a:solidFill>
              <a:srgbClr val="000000"/>
            </a:solidFill>
            <a:miter lim="800000"/>
            <a:headEnd/>
            <a:tailEnd/>
          </a:ln>
        </p:spPr>
      </p:sp>
      <p:sp>
        <p:nvSpPr>
          <p:cNvPr id="138242"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2"/>
          <p:cNvSpPr>
            <a:spLocks noGrp="1" noRot="1" noChangeAspect="1" noTextEdit="1"/>
          </p:cNvSpPr>
          <p:nvPr>
            <p:ph type="sldImg"/>
          </p:nvPr>
        </p:nvSpPr>
        <p:spPr bwMode="auto">
          <a:noFill/>
          <a:ln>
            <a:solidFill>
              <a:srgbClr val="000000"/>
            </a:solidFill>
            <a:miter lim="800000"/>
            <a:headEnd/>
            <a:tailEnd/>
          </a:ln>
        </p:spPr>
      </p:sp>
      <p:sp>
        <p:nvSpPr>
          <p:cNvPr id="29698"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89" name="Slide Image Placeholder 1"/>
          <p:cNvSpPr>
            <a:spLocks noGrp="1" noRot="1" noChangeAspect="1"/>
          </p:cNvSpPr>
          <p:nvPr>
            <p:ph type="sldImg"/>
          </p:nvPr>
        </p:nvSpPr>
        <p:spPr bwMode="auto">
          <a:noFill/>
          <a:ln>
            <a:solidFill>
              <a:srgbClr val="000000"/>
            </a:solidFill>
            <a:miter lim="800000"/>
            <a:headEnd/>
            <a:tailEnd/>
          </a:ln>
        </p:spPr>
      </p:sp>
      <p:sp>
        <p:nvSpPr>
          <p:cNvPr id="3" name="Notes Placeholder 2"/>
          <p:cNvSpPr>
            <a:spLocks noGrp="1"/>
          </p:cNvSpPr>
          <p:nvPr>
            <p:ph type="body" idx="1"/>
          </p:nvPr>
        </p:nvSpPr>
        <p:spPr/>
        <p:txBody>
          <a:bodyPr>
            <a:normAutofit fontScale="77500" lnSpcReduction="20000"/>
          </a:bodyPr>
          <a:lstStyle/>
          <a:p>
            <a:pPr>
              <a:defRPr/>
            </a:pPr>
            <a:r>
              <a:rPr lang="pl-PL" dirty="0" smtClean="0"/>
              <a:t>... Plus:</a:t>
            </a:r>
          </a:p>
          <a:p>
            <a:pPr>
              <a:defRPr/>
            </a:pPr>
            <a:endParaRPr lang="pl-PL" dirty="0" smtClean="0"/>
          </a:p>
          <a:p>
            <a:pPr>
              <a:buFont typeface="Arial" pitchFamily="34" charset="0"/>
              <a:buChar char="•"/>
              <a:defRPr/>
            </a:pPr>
            <a:r>
              <a:rPr lang="en-US" dirty="0" smtClean="0"/>
              <a:t>A new method, </a:t>
            </a:r>
            <a:r>
              <a:rPr lang="en-US" dirty="0" err="1" smtClean="0"/>
              <a:t>ReadSubSections</a:t>
            </a:r>
            <a:r>
              <a:rPr lang="en-US" dirty="0" smtClean="0"/>
              <a:t>, has been added to </a:t>
            </a:r>
            <a:r>
              <a:rPr lang="en-US" dirty="0" err="1" smtClean="0"/>
              <a:t>TCustomIniFile</a:t>
            </a:r>
            <a:r>
              <a:rPr lang="en-US" dirty="0" smtClean="0"/>
              <a:t> to address inconsistencies with the behavior of the existing </a:t>
            </a:r>
            <a:r>
              <a:rPr lang="en-US" dirty="0" err="1" smtClean="0"/>
              <a:t>ReadSections</a:t>
            </a:r>
            <a:r>
              <a:rPr lang="en-US" dirty="0" smtClean="0"/>
              <a:t> method between </a:t>
            </a:r>
            <a:r>
              <a:rPr lang="en-US" dirty="0" err="1" smtClean="0"/>
              <a:t>TIniFile</a:t>
            </a:r>
            <a:r>
              <a:rPr lang="en-US" dirty="0" smtClean="0"/>
              <a:t> and </a:t>
            </a:r>
            <a:r>
              <a:rPr lang="en-US" dirty="0" err="1" smtClean="0"/>
              <a:t>TRegistryIniFile</a:t>
            </a:r>
            <a:endParaRPr lang="pl-PL" dirty="0" smtClean="0"/>
          </a:p>
          <a:p>
            <a:pPr>
              <a:buFont typeface="Arial" pitchFamily="34" charset="0"/>
              <a:buChar char="•"/>
              <a:defRPr/>
            </a:pPr>
            <a:endParaRPr lang="pl-PL" dirty="0" smtClean="0"/>
          </a:p>
          <a:p>
            <a:pPr>
              <a:buFont typeface="Arial" pitchFamily="34" charset="0"/>
              <a:buChar char="•"/>
              <a:defRPr/>
            </a:pPr>
            <a:r>
              <a:rPr lang="en-US" dirty="0" smtClean="0"/>
              <a:t>Hint and </a:t>
            </a:r>
            <a:r>
              <a:rPr lang="en-US" dirty="0" err="1" smtClean="0"/>
              <a:t>CustomHint</a:t>
            </a:r>
            <a:r>
              <a:rPr lang="en-US" dirty="0" smtClean="0"/>
              <a:t> are now published properties of </a:t>
            </a:r>
            <a:r>
              <a:rPr lang="en-US" dirty="0" err="1" smtClean="0"/>
              <a:t>TEditButton</a:t>
            </a:r>
            <a:r>
              <a:rPr lang="en-US" dirty="0" smtClean="0"/>
              <a:t> (Left and Right Button of </a:t>
            </a:r>
            <a:r>
              <a:rPr lang="en-US" dirty="0" err="1" smtClean="0"/>
              <a:t>TButtonedEdit</a:t>
            </a:r>
            <a:r>
              <a:rPr lang="en-US" dirty="0" smtClean="0"/>
              <a:t>).  Left/Right Buttons must be visible with glyph in place for hints to appear.  </a:t>
            </a:r>
            <a:r>
              <a:rPr lang="en-US" dirty="0" err="1" smtClean="0"/>
              <a:t>ShowHint</a:t>
            </a:r>
            <a:r>
              <a:rPr lang="en-US" dirty="0" smtClean="0"/>
              <a:t> on </a:t>
            </a:r>
            <a:r>
              <a:rPr lang="en-US" dirty="0" err="1" smtClean="0"/>
              <a:t>TButtonedEdit</a:t>
            </a:r>
            <a:r>
              <a:rPr lang="en-US" dirty="0" smtClean="0"/>
              <a:t> must be True.</a:t>
            </a:r>
            <a:endParaRPr lang="pl-PL" dirty="0" smtClean="0"/>
          </a:p>
          <a:p>
            <a:pPr>
              <a:buFont typeface="Arial" pitchFamily="34" charset="0"/>
              <a:buChar char="•"/>
              <a:defRPr/>
            </a:pPr>
            <a:endParaRPr lang="pl-PL" dirty="0" smtClean="0"/>
          </a:p>
          <a:p>
            <a:pPr>
              <a:buFont typeface="Arial" pitchFamily="34" charset="0"/>
              <a:buChar char="•"/>
              <a:defRPr/>
            </a:pPr>
            <a:r>
              <a:rPr lang="en-US" dirty="0" err="1" smtClean="0"/>
              <a:t>TStringBuilder.Clear</a:t>
            </a:r>
            <a:r>
              <a:rPr lang="en-US" dirty="0" smtClean="0"/>
              <a:t> method added to the Delphi Runtime Library.</a:t>
            </a:r>
            <a:br>
              <a:rPr lang="en-US" dirty="0" smtClean="0"/>
            </a:br>
            <a:endParaRPr lang="pl-PL" dirty="0" smtClean="0"/>
          </a:p>
          <a:p>
            <a:pPr>
              <a:buFont typeface="Arial" pitchFamily="34" charset="0"/>
              <a:buChar char="•"/>
              <a:defRPr/>
            </a:pPr>
            <a:r>
              <a:rPr lang="en-US" dirty="0" err="1" smtClean="0"/>
              <a:t>GetComputerNameEX</a:t>
            </a:r>
            <a:r>
              <a:rPr lang="en-US" dirty="0" smtClean="0"/>
              <a:t> is now available in Windows.pas.</a:t>
            </a:r>
            <a:br>
              <a:rPr lang="en-US" dirty="0" smtClean="0"/>
            </a:br>
            <a:endParaRPr lang="pl-PL" dirty="0" smtClean="0"/>
          </a:p>
          <a:p>
            <a:pPr>
              <a:buFont typeface="Arial" pitchFamily="34" charset="0"/>
              <a:buChar char="•"/>
              <a:defRPr/>
            </a:pPr>
            <a:r>
              <a:rPr lang="en-US" dirty="0" smtClean="0"/>
              <a:t>Min, Max and Position properties support 32-bit values.</a:t>
            </a:r>
            <a:endParaRPr lang="pl-PL" dirty="0" smtClean="0"/>
          </a:p>
          <a:p>
            <a:pPr>
              <a:buFont typeface="Arial" pitchFamily="34" charset="0"/>
              <a:buChar char="•"/>
              <a:defRPr/>
            </a:pPr>
            <a:endParaRPr lang="pl-PL" dirty="0" smtClean="0"/>
          </a:p>
          <a:p>
            <a:pPr>
              <a:buFont typeface="Arial" pitchFamily="34" charset="0"/>
              <a:buChar char="•"/>
              <a:defRPr/>
            </a:pPr>
            <a:r>
              <a:rPr lang="en-US" dirty="0" smtClean="0"/>
              <a:t>The custom message CM_INPUTLANGCHANGE has been added to VCL. The reason for this is that the Windows message WM_INPUTLANGCHANGE is sent to the active control when the language is changed. All controls must know about this message so here is what will happens: </a:t>
            </a:r>
            <a:br>
              <a:rPr lang="en-US" dirty="0" smtClean="0"/>
            </a:br>
            <a:r>
              <a:rPr lang="en-US" dirty="0" smtClean="0"/>
              <a:t/>
            </a:r>
            <a:br>
              <a:rPr lang="en-US" dirty="0" smtClean="0"/>
            </a:br>
            <a:r>
              <a:rPr lang="en-US" dirty="0" smtClean="0"/>
              <a:t>The user changes the language. All </a:t>
            </a:r>
            <a:r>
              <a:rPr lang="en-US" dirty="0" err="1" smtClean="0"/>
              <a:t>TWinControl</a:t>
            </a:r>
            <a:r>
              <a:rPr lang="en-US" dirty="0" smtClean="0"/>
              <a:t> decedents listen to WM_INPUTLANGCHANGE. WM_INPUTLANGCHANGE is sent to the active </a:t>
            </a:r>
            <a:r>
              <a:rPr lang="en-US" dirty="0" err="1" smtClean="0"/>
              <a:t>TWinControl</a:t>
            </a:r>
            <a:r>
              <a:rPr lang="en-US" dirty="0" smtClean="0"/>
              <a:t>. If Application is nil then the </a:t>
            </a:r>
            <a:r>
              <a:rPr lang="en-US" dirty="0" err="1" smtClean="0"/>
              <a:t>TWinControl</a:t>
            </a:r>
            <a:r>
              <a:rPr lang="en-US" dirty="0" smtClean="0"/>
              <a:t> walks the Parent property until the root </a:t>
            </a:r>
            <a:r>
              <a:rPr lang="en-US" dirty="0" err="1" smtClean="0"/>
              <a:t>TWinControl</a:t>
            </a:r>
            <a:r>
              <a:rPr lang="en-US" dirty="0" smtClean="0"/>
              <a:t> is found and sends the custom message, CM_INPUTLANGCHANGE, with the same </a:t>
            </a:r>
            <a:r>
              <a:rPr lang="en-US" dirty="0" err="1" smtClean="0"/>
              <a:t>WParam</a:t>
            </a:r>
            <a:r>
              <a:rPr lang="en-US" dirty="0" smtClean="0"/>
              <a:t> and </a:t>
            </a:r>
            <a:r>
              <a:rPr lang="en-US" dirty="0" err="1" smtClean="0"/>
              <a:t>LParam</a:t>
            </a:r>
            <a:r>
              <a:rPr lang="en-US" dirty="0" smtClean="0"/>
              <a:t> that were passed in. If Application is not nil then the </a:t>
            </a:r>
            <a:r>
              <a:rPr lang="en-US" dirty="0" err="1" smtClean="0"/>
              <a:t>TWinControl</a:t>
            </a:r>
            <a:r>
              <a:rPr lang="en-US" dirty="0" smtClean="0"/>
              <a:t> sends the custom message, CM_INPUTLANGCHANGE with the same </a:t>
            </a:r>
            <a:r>
              <a:rPr lang="en-US" dirty="0" err="1" smtClean="0"/>
              <a:t>WParam</a:t>
            </a:r>
            <a:r>
              <a:rPr lang="en-US" dirty="0" smtClean="0"/>
              <a:t> and </a:t>
            </a:r>
            <a:r>
              <a:rPr lang="en-US" dirty="0" err="1" smtClean="0"/>
              <a:t>LParam</a:t>
            </a:r>
            <a:r>
              <a:rPr lang="en-US" dirty="0" smtClean="0"/>
              <a:t> to </a:t>
            </a:r>
            <a:r>
              <a:rPr lang="en-US" dirty="0" err="1" smtClean="0"/>
              <a:t>TApplication</a:t>
            </a:r>
            <a:r>
              <a:rPr lang="en-US" dirty="0" smtClean="0"/>
              <a:t>. </a:t>
            </a:r>
            <a:r>
              <a:rPr lang="en-US" dirty="0" err="1" smtClean="0"/>
              <a:t>TApplication</a:t>
            </a:r>
            <a:r>
              <a:rPr lang="en-US" dirty="0" smtClean="0"/>
              <a:t> or the root </a:t>
            </a:r>
            <a:r>
              <a:rPr lang="en-US" dirty="0" err="1" smtClean="0"/>
              <a:t>TWinControl</a:t>
            </a:r>
            <a:r>
              <a:rPr lang="en-US" dirty="0" smtClean="0"/>
              <a:t> listen for CM_INPUTLANGCHANGE and then broadcast the message to all children </a:t>
            </a:r>
            <a:r>
              <a:rPr lang="en-US" dirty="0" err="1" smtClean="0"/>
              <a:t>TWinControls</a:t>
            </a:r>
            <a:r>
              <a:rPr lang="en-US" dirty="0" smtClean="0"/>
              <a:t>. Users can then add: </a:t>
            </a:r>
            <a:br>
              <a:rPr lang="en-US" dirty="0" smtClean="0"/>
            </a:br>
            <a:r>
              <a:rPr lang="en-US" dirty="0" smtClean="0"/>
              <a:t/>
            </a:r>
            <a:br>
              <a:rPr lang="en-US" dirty="0" smtClean="0"/>
            </a:br>
            <a:r>
              <a:rPr lang="en-US" dirty="0" smtClean="0"/>
              <a:t>procedure </a:t>
            </a:r>
            <a:r>
              <a:rPr lang="en-US" dirty="0" err="1" smtClean="0"/>
              <a:t>CMInputLangChange</a:t>
            </a:r>
            <a:r>
              <a:rPr lang="en-US" dirty="0" smtClean="0"/>
              <a:t>(</a:t>
            </a:r>
            <a:r>
              <a:rPr lang="en-US" dirty="0" err="1" smtClean="0"/>
              <a:t>var</a:t>
            </a:r>
            <a:r>
              <a:rPr lang="en-US" dirty="0" smtClean="0"/>
              <a:t> Message: </a:t>
            </a:r>
            <a:r>
              <a:rPr lang="en-US" dirty="0" err="1" smtClean="0"/>
              <a:t>TMessage</a:t>
            </a:r>
            <a:r>
              <a:rPr lang="en-US" dirty="0" smtClean="0"/>
              <a:t>); message CM_INPUTLANGCHANGE; </a:t>
            </a:r>
            <a:br>
              <a:rPr lang="en-US" dirty="0" smtClean="0"/>
            </a:br>
            <a:r>
              <a:rPr lang="en-US" dirty="0" smtClean="0"/>
              <a:t/>
            </a:r>
            <a:br>
              <a:rPr lang="en-US" dirty="0" smtClean="0"/>
            </a:br>
            <a:r>
              <a:rPr lang="en-US" dirty="0" smtClean="0"/>
              <a:t>to their </a:t>
            </a:r>
            <a:r>
              <a:rPr lang="en-US" dirty="0" err="1" smtClean="0"/>
              <a:t>TWinControl</a:t>
            </a:r>
            <a:r>
              <a:rPr lang="en-US" dirty="0" smtClean="0"/>
              <a:t> decedents to get the language change message.</a:t>
            </a:r>
            <a:endParaRPr lang="pl-PL" dirty="0" smtClean="0"/>
          </a:p>
          <a:p>
            <a:pPr>
              <a:buFont typeface="Arial" pitchFamily="34" charset="0"/>
              <a:buChar char="•"/>
              <a:defRPr/>
            </a:pPr>
            <a:endParaRPr lang="pl-PL" dirty="0" smtClean="0"/>
          </a:p>
          <a:p>
            <a:pPr>
              <a:buFont typeface="Arial" pitchFamily="34" charset="0"/>
              <a:buChar char="•"/>
              <a:defRPr/>
            </a:pPr>
            <a:r>
              <a:rPr lang="en-US" dirty="0" smtClean="0"/>
              <a:t>New </a:t>
            </a:r>
            <a:r>
              <a:rPr lang="en-US" dirty="0" err="1" smtClean="0"/>
              <a:t>inplace</a:t>
            </a:r>
            <a:r>
              <a:rPr lang="en-US" dirty="0" smtClean="0"/>
              <a:t> rename functionality in the </a:t>
            </a:r>
            <a:r>
              <a:rPr lang="en-US" dirty="0" err="1" smtClean="0"/>
              <a:t>TCategoryButtons</a:t>
            </a:r>
            <a:r>
              <a:rPr lang="en-US" dirty="0" smtClean="0"/>
              <a:t> control. </a:t>
            </a:r>
            <a:br>
              <a:rPr lang="en-US" dirty="0" smtClean="0"/>
            </a:br>
            <a:r>
              <a:rPr lang="en-US" dirty="0" smtClean="0"/>
              <a:t/>
            </a:r>
            <a:br>
              <a:rPr lang="en-US" dirty="0" smtClean="0"/>
            </a:br>
            <a:r>
              <a:rPr lang="en-US" dirty="0" smtClean="0"/>
              <a:t>New Methods: </a:t>
            </a:r>
            <a:br>
              <a:rPr lang="en-US" dirty="0" smtClean="0"/>
            </a:br>
            <a:r>
              <a:rPr lang="en-US" dirty="0" smtClean="0"/>
              <a:t>function </a:t>
            </a:r>
            <a:r>
              <a:rPr lang="en-US" dirty="0" err="1" smtClean="0"/>
              <a:t>TBaseItem.EditText</a:t>
            </a:r>
            <a:r>
              <a:rPr lang="en-US" dirty="0" smtClean="0"/>
              <a:t>: Boolean; </a:t>
            </a:r>
            <a:br>
              <a:rPr lang="en-US" dirty="0" smtClean="0"/>
            </a:br>
            <a:r>
              <a:rPr lang="en-US" dirty="0" smtClean="0"/>
              <a:t>procedure </a:t>
            </a:r>
            <a:r>
              <a:rPr lang="en-US" dirty="0" err="1" smtClean="0"/>
              <a:t>TBaseItem.EndEdit</a:t>
            </a:r>
            <a:r>
              <a:rPr lang="en-US" dirty="0" smtClean="0"/>
              <a:t>(Cancel: Boolean); </a:t>
            </a:r>
            <a:br>
              <a:rPr lang="en-US" dirty="0" smtClean="0"/>
            </a:br>
            <a:r>
              <a:rPr lang="en-US" dirty="0" smtClean="0"/>
              <a:t>function </a:t>
            </a:r>
            <a:r>
              <a:rPr lang="en-US" dirty="0" err="1" smtClean="0"/>
              <a:t>TCategoryButtons.IsEditing</a:t>
            </a:r>
            <a:r>
              <a:rPr lang="en-US" dirty="0" smtClean="0"/>
              <a:t>: Boolean; </a:t>
            </a:r>
            <a:br>
              <a:rPr lang="en-US" dirty="0" smtClean="0"/>
            </a:br>
            <a:r>
              <a:rPr lang="en-US" dirty="0" smtClean="0"/>
              <a:t/>
            </a:r>
            <a:br>
              <a:rPr lang="en-US" dirty="0" smtClean="0"/>
            </a:br>
            <a:r>
              <a:rPr lang="en-US" dirty="0" smtClean="0"/>
              <a:t>New Event handler types: </a:t>
            </a:r>
            <a:br>
              <a:rPr lang="en-US" dirty="0" smtClean="0"/>
            </a:br>
            <a:r>
              <a:rPr lang="en-US" dirty="0" err="1" smtClean="0"/>
              <a:t>TCatButtonEditingEvent</a:t>
            </a:r>
            <a:r>
              <a:rPr lang="en-US" dirty="0" smtClean="0"/>
              <a:t> = procedure(Sender: </a:t>
            </a:r>
            <a:r>
              <a:rPr lang="en-US" dirty="0" err="1" smtClean="0"/>
              <a:t>TObject</a:t>
            </a:r>
            <a:r>
              <a:rPr lang="en-US" dirty="0" smtClean="0"/>
              <a:t>; Item: </a:t>
            </a:r>
            <a:r>
              <a:rPr lang="en-US" dirty="0" err="1" smtClean="0"/>
              <a:t>TBaseItem</a:t>
            </a:r>
            <a:r>
              <a:rPr lang="en-US" dirty="0" smtClean="0"/>
              <a:t>; </a:t>
            </a:r>
            <a:br>
              <a:rPr lang="en-US" dirty="0" smtClean="0"/>
            </a:br>
            <a:r>
              <a:rPr lang="en-US" dirty="0" err="1" smtClean="0"/>
              <a:t>var</a:t>
            </a:r>
            <a:r>
              <a:rPr lang="en-US" dirty="0" smtClean="0"/>
              <a:t> </a:t>
            </a:r>
            <a:r>
              <a:rPr lang="en-US" dirty="0" err="1" smtClean="0"/>
              <a:t>AllowEdit</a:t>
            </a:r>
            <a:r>
              <a:rPr lang="en-US" dirty="0" smtClean="0"/>
              <a:t>: Boolean) of object; </a:t>
            </a:r>
            <a:br>
              <a:rPr lang="en-US" dirty="0" smtClean="0"/>
            </a:br>
            <a:r>
              <a:rPr lang="en-US" dirty="0" err="1" smtClean="0"/>
              <a:t>TCatButtonEditedEvent</a:t>
            </a:r>
            <a:r>
              <a:rPr lang="en-US" dirty="0" smtClean="0"/>
              <a:t> = procedure(Sender: </a:t>
            </a:r>
            <a:r>
              <a:rPr lang="en-US" dirty="0" err="1" smtClean="0"/>
              <a:t>TObject</a:t>
            </a:r>
            <a:r>
              <a:rPr lang="en-US" dirty="0" smtClean="0"/>
              <a:t>; Item: </a:t>
            </a:r>
            <a:r>
              <a:rPr lang="en-US" dirty="0" err="1" smtClean="0"/>
              <a:t>TBaseItem</a:t>
            </a:r>
            <a:r>
              <a:rPr lang="en-US" dirty="0" smtClean="0"/>
              <a:t>; </a:t>
            </a:r>
            <a:r>
              <a:rPr lang="en-US" dirty="0" err="1" smtClean="0"/>
              <a:t>var</a:t>
            </a:r>
            <a:r>
              <a:rPr lang="en-US" dirty="0" smtClean="0"/>
              <a:t> S: string) of object; </a:t>
            </a:r>
            <a:br>
              <a:rPr lang="en-US" dirty="0" smtClean="0"/>
            </a:br>
            <a:r>
              <a:rPr lang="en-US" dirty="0" err="1" smtClean="0"/>
              <a:t>TCatButtonCancelEditEvent</a:t>
            </a:r>
            <a:r>
              <a:rPr lang="en-US" dirty="0" smtClean="0"/>
              <a:t> = procedure(Sender: </a:t>
            </a:r>
            <a:r>
              <a:rPr lang="en-US" dirty="0" err="1" smtClean="0"/>
              <a:t>TObject</a:t>
            </a:r>
            <a:r>
              <a:rPr lang="en-US" dirty="0" smtClean="0"/>
              <a:t>; const Button: </a:t>
            </a:r>
            <a:r>
              <a:rPr lang="en-US" dirty="0" err="1" smtClean="0"/>
              <a:t>TBaseItem</a:t>
            </a:r>
            <a:r>
              <a:rPr lang="en-US" dirty="0" smtClean="0"/>
              <a:t>) of object; </a:t>
            </a:r>
            <a:br>
              <a:rPr lang="en-US" dirty="0" smtClean="0"/>
            </a:br>
            <a:r>
              <a:rPr lang="en-US" dirty="0" smtClean="0"/>
              <a:t/>
            </a:r>
            <a:br>
              <a:rPr lang="en-US" dirty="0" smtClean="0"/>
            </a:br>
            <a:r>
              <a:rPr lang="en-US" dirty="0" smtClean="0"/>
              <a:t>New Events: </a:t>
            </a:r>
            <a:br>
              <a:rPr lang="en-US" dirty="0" smtClean="0"/>
            </a:br>
            <a:r>
              <a:rPr lang="en-US" dirty="0" smtClean="0"/>
              <a:t>property </a:t>
            </a:r>
            <a:r>
              <a:rPr lang="en-US" dirty="0" err="1" smtClean="0"/>
              <a:t>OnCancelEdit</a:t>
            </a:r>
            <a:r>
              <a:rPr lang="en-US" dirty="0" smtClean="0"/>
              <a:t>; </a:t>
            </a:r>
            <a:br>
              <a:rPr lang="en-US" dirty="0" smtClean="0"/>
            </a:br>
            <a:r>
              <a:rPr lang="en-US" dirty="0" smtClean="0"/>
              <a:t>property </a:t>
            </a:r>
            <a:r>
              <a:rPr lang="en-US" dirty="0" err="1" smtClean="0"/>
              <a:t>OnEditing</a:t>
            </a:r>
            <a:r>
              <a:rPr lang="en-US" dirty="0" smtClean="0"/>
              <a:t>; </a:t>
            </a:r>
            <a:br>
              <a:rPr lang="en-US" dirty="0" smtClean="0"/>
            </a:br>
            <a:r>
              <a:rPr lang="en-US" dirty="0" smtClean="0"/>
              <a:t>property </a:t>
            </a:r>
            <a:r>
              <a:rPr lang="en-US" dirty="0" err="1" smtClean="0"/>
              <a:t>OnEdited</a:t>
            </a:r>
            <a:r>
              <a:rPr lang="en-US" dirty="0" smtClean="0"/>
              <a:t>;</a:t>
            </a:r>
            <a:br>
              <a:rPr lang="en-US" dirty="0" smtClean="0"/>
            </a:br>
            <a:endParaRPr lang="pl-PL" dirty="0" smtClean="0"/>
          </a:p>
          <a:p>
            <a:pPr>
              <a:defRPr/>
            </a:pPr>
            <a:endParaRPr lang="pl-PL" dirty="0" smtClean="0"/>
          </a:p>
          <a:p>
            <a:pPr>
              <a:defRPr/>
            </a:pPr>
            <a:endParaRPr lang="pl-PL" dirty="0" smtClean="0"/>
          </a:p>
          <a:p>
            <a:pPr>
              <a:defRPr/>
            </a:pPr>
            <a:r>
              <a:rPr lang="en-US" dirty="0" smtClean="0"/>
              <a:t/>
            </a:r>
            <a:br>
              <a:rPr lang="en-US" dirty="0" smtClean="0"/>
            </a:br>
            <a:endParaRPr lang="pl-PL" dirty="0" smtClean="0"/>
          </a:p>
          <a:p>
            <a:pPr>
              <a:defRPr/>
            </a:pPr>
            <a:endParaRPr lang="pl-PL" dirty="0" smtClean="0"/>
          </a:p>
          <a:p>
            <a:pPr>
              <a:defRPr/>
            </a:pPr>
            <a:endParaRPr lang="pl-PL" dirty="0" smtClean="0"/>
          </a:p>
        </p:txBody>
      </p:sp>
      <p:sp>
        <p:nvSpPr>
          <p:cNvPr id="4" name="Slide Number Placeholder 3"/>
          <p:cNvSpPr>
            <a:spLocks noGrp="1"/>
          </p:cNvSpPr>
          <p:nvPr>
            <p:ph type="sldNum" sz="quarter" idx="5"/>
          </p:nvPr>
        </p:nvSpPr>
        <p:spPr/>
        <p:txBody>
          <a:bodyPr/>
          <a:lstStyle/>
          <a:p>
            <a:pPr>
              <a:defRPr/>
            </a:pPr>
            <a:fld id="{99FE816C-1127-46EF-BEC1-9453407D0E62}" type="slidenum">
              <a:rPr lang="en-US" smtClean="0"/>
              <a:pPr>
                <a:defRPr/>
              </a:pPr>
              <a:t>60</a:t>
            </a:fld>
            <a:endParaRPr 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7" name="Rectangle 2"/>
          <p:cNvSpPr>
            <a:spLocks noGrp="1" noRot="1" noChangeAspect="1" noTextEdit="1"/>
          </p:cNvSpPr>
          <p:nvPr>
            <p:ph type="sldImg"/>
          </p:nvPr>
        </p:nvSpPr>
        <p:spPr bwMode="auto">
          <a:noFill/>
          <a:ln>
            <a:solidFill>
              <a:srgbClr val="000000"/>
            </a:solidFill>
            <a:miter lim="800000"/>
            <a:headEnd/>
            <a:tailEnd/>
          </a:ln>
        </p:spPr>
      </p:sp>
      <p:sp>
        <p:nvSpPr>
          <p:cNvPr id="142338"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5" name="Rectangle 2"/>
          <p:cNvSpPr>
            <a:spLocks noGrp="1" noRot="1" noChangeAspect="1" noTextEdit="1"/>
          </p:cNvSpPr>
          <p:nvPr>
            <p:ph type="sldImg"/>
          </p:nvPr>
        </p:nvSpPr>
        <p:spPr bwMode="auto">
          <a:noFill/>
          <a:ln>
            <a:solidFill>
              <a:srgbClr val="000000"/>
            </a:solidFill>
            <a:miter lim="800000"/>
            <a:headEnd/>
            <a:tailEnd/>
          </a:ln>
        </p:spPr>
      </p:sp>
      <p:sp>
        <p:nvSpPr>
          <p:cNvPr id="144386"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3" name="Slide Image Placeholder 1"/>
          <p:cNvSpPr>
            <a:spLocks noGrp="1" noRot="1" noChangeAspect="1"/>
          </p:cNvSpPr>
          <p:nvPr>
            <p:ph type="sldImg"/>
          </p:nvPr>
        </p:nvSpPr>
        <p:spPr bwMode="auto">
          <a:noFill/>
          <a:ln>
            <a:solidFill>
              <a:srgbClr val="000000"/>
            </a:solidFill>
            <a:miter lim="800000"/>
            <a:headEnd/>
            <a:tailEnd/>
          </a:ln>
        </p:spPr>
      </p:sp>
      <p:sp>
        <p:nvSpPr>
          <p:cNvPr id="146434" name="Notes Placeholder 2"/>
          <p:cNvSpPr>
            <a:spLocks noGrp="1"/>
          </p:cNvSpPr>
          <p:nvPr>
            <p:ph type="body" idx="1"/>
          </p:nvPr>
        </p:nvSpPr>
        <p:spPr bwMode="auto">
          <a:noFill/>
        </p:spPr>
        <p:txBody>
          <a:bodyPr wrap="square" numCol="1" anchor="t" anchorCtr="0" compatLnSpc="1">
            <a:prstTxWarp prst="textNoShape">
              <a:avLst/>
            </a:prstTxWarp>
          </a:bodyPr>
          <a:lstStyle/>
          <a:p>
            <a:endParaRPr lang="pl-PL" smtClean="0"/>
          </a:p>
        </p:txBody>
      </p:sp>
      <p:sp>
        <p:nvSpPr>
          <p:cNvPr id="4" name="Slide Number Placeholder 3"/>
          <p:cNvSpPr>
            <a:spLocks noGrp="1"/>
          </p:cNvSpPr>
          <p:nvPr>
            <p:ph type="sldNum" sz="quarter" idx="5"/>
          </p:nvPr>
        </p:nvSpPr>
        <p:spPr/>
        <p:txBody>
          <a:bodyPr/>
          <a:lstStyle/>
          <a:p>
            <a:pPr>
              <a:defRPr/>
            </a:pPr>
            <a:fld id="{5201A7FA-0D9B-45C4-8F4C-45A16BE99C54}" type="slidenum">
              <a:rPr lang="en-US" smtClean="0"/>
              <a:pPr>
                <a:defRPr/>
              </a:pPr>
              <a:t>63</a:t>
            </a:fld>
            <a:endParaRPr lang="en-US"/>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1" name="Rectangle 2"/>
          <p:cNvSpPr>
            <a:spLocks noGrp="1" noRot="1" noChangeAspect="1" noTextEdit="1"/>
          </p:cNvSpPr>
          <p:nvPr>
            <p:ph type="sldImg"/>
          </p:nvPr>
        </p:nvSpPr>
        <p:spPr bwMode="auto">
          <a:noFill/>
          <a:ln>
            <a:solidFill>
              <a:srgbClr val="000000"/>
            </a:solidFill>
            <a:miter lim="800000"/>
            <a:headEnd/>
            <a:tailEnd/>
          </a:ln>
        </p:spPr>
      </p:sp>
      <p:sp>
        <p:nvSpPr>
          <p:cNvPr id="148482"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29" name="Rectangle 2"/>
          <p:cNvSpPr>
            <a:spLocks noGrp="1" noRot="1" noChangeAspect="1" noTextEdit="1"/>
          </p:cNvSpPr>
          <p:nvPr>
            <p:ph type="sldImg"/>
          </p:nvPr>
        </p:nvSpPr>
        <p:spPr bwMode="auto">
          <a:noFill/>
          <a:ln>
            <a:solidFill>
              <a:srgbClr val="000000"/>
            </a:solidFill>
            <a:miter lim="800000"/>
            <a:headEnd/>
            <a:tailEnd/>
          </a:ln>
        </p:spPr>
      </p:sp>
      <p:sp>
        <p:nvSpPr>
          <p:cNvPr id="150530"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7" name="Slide Image Placeholder 1"/>
          <p:cNvSpPr>
            <a:spLocks noGrp="1" noRot="1" noChangeAspect="1"/>
          </p:cNvSpPr>
          <p:nvPr>
            <p:ph type="sldImg"/>
          </p:nvPr>
        </p:nvSpPr>
        <p:spPr bwMode="auto">
          <a:noFill/>
          <a:ln>
            <a:solidFill>
              <a:srgbClr val="000000"/>
            </a:solidFill>
            <a:miter lim="800000"/>
            <a:headEnd/>
            <a:tailEnd/>
          </a:ln>
        </p:spPr>
      </p:sp>
      <p:sp>
        <p:nvSpPr>
          <p:cNvPr id="152578" name="Notes Placeholder 2"/>
          <p:cNvSpPr>
            <a:spLocks noGrp="1"/>
          </p:cNvSpPr>
          <p:nvPr>
            <p:ph type="body" idx="1"/>
          </p:nvPr>
        </p:nvSpPr>
        <p:spPr bwMode="auto">
          <a:noFill/>
        </p:spPr>
        <p:txBody>
          <a:bodyPr wrap="square" numCol="1" anchor="t" anchorCtr="0" compatLnSpc="1">
            <a:prstTxWarp prst="textNoShape">
              <a:avLst/>
            </a:prstTxWarp>
          </a:bodyPr>
          <a:lstStyle/>
          <a:p>
            <a:pPr marL="228600" indent="-228600">
              <a:buFontTx/>
              <a:buAutoNum type="arabicPeriod"/>
            </a:pPr>
            <a:r>
              <a:rPr lang="pl-PL" smtClean="0"/>
              <a:t>New HTTP and In-Process Transports</a:t>
            </a:r>
          </a:p>
          <a:p>
            <a:pPr marL="228600" indent="-228600">
              <a:buFontTx/>
              <a:buAutoNum type="arabicPeriod"/>
            </a:pPr>
            <a:r>
              <a:rPr lang="pl-PL" smtClean="0"/>
              <a:t>Filters</a:t>
            </a:r>
          </a:p>
          <a:p>
            <a:pPr marL="228600" indent="-228600">
              <a:buFontTx/>
              <a:buAutoNum type="arabicPeriod"/>
            </a:pPr>
            <a:r>
              <a:rPr lang="pl-PL" smtClean="0"/>
              <a:t>Callbacks</a:t>
            </a:r>
          </a:p>
          <a:p>
            <a:pPr marL="228600" indent="-228600">
              <a:buFontTx/>
              <a:buAutoNum type="arabicPeriod"/>
            </a:pPr>
            <a:r>
              <a:rPr lang="pl-PL" smtClean="0"/>
              <a:t>REST interfaces and JSON support</a:t>
            </a:r>
          </a:p>
          <a:p>
            <a:pPr marL="228600" indent="-228600">
              <a:buFontTx/>
              <a:buAutoNum type="arabicPeriod"/>
            </a:pPr>
            <a:r>
              <a:rPr lang="pl-PL" smtClean="0"/>
              <a:t>IIS Hosting</a:t>
            </a:r>
          </a:p>
          <a:p>
            <a:pPr marL="228600" indent="-228600">
              <a:buFontTx/>
              <a:buAutoNum type="arabicPeriod"/>
            </a:pPr>
            <a:r>
              <a:rPr lang="pl-PL" smtClean="0"/>
              <a:t>Tunneling</a:t>
            </a:r>
          </a:p>
        </p:txBody>
      </p:sp>
      <p:sp>
        <p:nvSpPr>
          <p:cNvPr id="4" name="Slide Number Placeholder 3"/>
          <p:cNvSpPr>
            <a:spLocks noGrp="1"/>
          </p:cNvSpPr>
          <p:nvPr>
            <p:ph type="sldNum" sz="quarter" idx="5"/>
          </p:nvPr>
        </p:nvSpPr>
        <p:spPr/>
        <p:txBody>
          <a:bodyPr/>
          <a:lstStyle/>
          <a:p>
            <a:pPr>
              <a:defRPr/>
            </a:pPr>
            <a:fld id="{0D2E3A10-2065-40D0-B8F0-18C51754639E}" type="slidenum">
              <a:rPr lang="en-US" smtClean="0"/>
              <a:pPr>
                <a:defRPr/>
              </a:pPr>
              <a:t>66</a:t>
            </a:fld>
            <a:endParaRPr lang="en-US"/>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5" name="Rectangle 2"/>
          <p:cNvSpPr>
            <a:spLocks noGrp="1" noRot="1" noChangeAspect="1" noTextEdit="1"/>
          </p:cNvSpPr>
          <p:nvPr>
            <p:ph type="sldImg"/>
          </p:nvPr>
        </p:nvSpPr>
        <p:spPr bwMode="auto">
          <a:noFill/>
          <a:ln>
            <a:solidFill>
              <a:srgbClr val="000000"/>
            </a:solidFill>
            <a:miter lim="800000"/>
            <a:headEnd/>
            <a:tailEnd/>
          </a:ln>
        </p:spPr>
      </p:sp>
      <p:sp>
        <p:nvSpPr>
          <p:cNvPr id="154626"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3" name="Slide Image Placeholder 1"/>
          <p:cNvSpPr>
            <a:spLocks noGrp="1" noRot="1" noChangeAspect="1"/>
          </p:cNvSpPr>
          <p:nvPr>
            <p:ph type="sldImg"/>
          </p:nvPr>
        </p:nvSpPr>
        <p:spPr bwMode="auto">
          <a:noFill/>
          <a:ln>
            <a:solidFill>
              <a:srgbClr val="000000"/>
            </a:solidFill>
            <a:miter lim="800000"/>
            <a:headEnd/>
            <a:tailEnd/>
          </a:ln>
        </p:spPr>
      </p:sp>
      <p:sp>
        <p:nvSpPr>
          <p:cNvPr id="156674"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pPr>
              <a:defRPr/>
            </a:pPr>
            <a:fld id="{385C0747-16D9-4CC3-9A7A-962AEF7BF412}" type="slidenum">
              <a:rPr lang="en-US" smtClean="0"/>
              <a:pPr>
                <a:defRPr/>
              </a:pPr>
              <a:t>68</a:t>
            </a:fld>
            <a:endParaRPr lang="en-US"/>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1" name="Slide Image Placeholder 1"/>
          <p:cNvSpPr>
            <a:spLocks noGrp="1" noRot="1" noChangeAspect="1"/>
          </p:cNvSpPr>
          <p:nvPr>
            <p:ph type="sldImg"/>
          </p:nvPr>
        </p:nvSpPr>
        <p:spPr bwMode="auto">
          <a:noFill/>
          <a:ln>
            <a:solidFill>
              <a:srgbClr val="000000"/>
            </a:solidFill>
            <a:miter lim="800000"/>
            <a:headEnd/>
            <a:tailEnd/>
          </a:ln>
        </p:spPr>
      </p:sp>
      <p:sp>
        <p:nvSpPr>
          <p:cNvPr id="158722"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smtClean="0"/>
              <a:t>Intercept the communication byte stream</a:t>
            </a:r>
          </a:p>
          <a:p>
            <a:r>
              <a:rPr lang="pl-PL" smtClean="0"/>
              <a:t>C</a:t>
            </a:r>
            <a:r>
              <a:rPr lang="en-US" smtClean="0"/>
              <a:t>hain of filters</a:t>
            </a:r>
          </a:p>
          <a:p>
            <a:r>
              <a:rPr lang="en-US" smtClean="0"/>
              <a:t>Ease of use</a:t>
            </a:r>
            <a:endParaRPr lang="pl-PL" smtClean="0"/>
          </a:p>
          <a:p>
            <a:endParaRPr lang="pl-PL" smtClean="0"/>
          </a:p>
          <a:p>
            <a:r>
              <a:rPr lang="pl-PL" smtClean="0"/>
              <a:t>Filter lives in a package and is used from client and server projects. </a:t>
            </a:r>
          </a:p>
          <a:p>
            <a:r>
              <a:rPr lang="pl-PL" smtClean="0"/>
              <a:t>Just override  </a:t>
            </a:r>
          </a:p>
          <a:p>
            <a:endParaRPr lang="pl-PL" smtClean="0"/>
          </a:p>
          <a:p>
            <a:r>
              <a:rPr lang="pl-PL" smtClean="0">
                <a:latin typeface="Courier New" pitchFamily="49" charset="0"/>
                <a:cs typeface="Courier New" pitchFamily="49" charset="0"/>
              </a:rPr>
              <a:t>function ProcessInput(const Data: TBytes): TBytes; override;</a:t>
            </a:r>
          </a:p>
          <a:p>
            <a:r>
              <a:rPr lang="pl-PL" smtClean="0">
                <a:latin typeface="Courier New" pitchFamily="49" charset="0"/>
                <a:cs typeface="Courier New" pitchFamily="49" charset="0"/>
              </a:rPr>
              <a:t>function ProcessOutput(const Data: TBytes): TBytes; override;</a:t>
            </a:r>
          </a:p>
          <a:p>
            <a:endParaRPr lang="pl-PL" smtClean="0"/>
          </a:p>
          <a:p>
            <a:r>
              <a:rPr lang="pl-PL" smtClean="0"/>
              <a:t>in the „TTransportFilter”  descendant class and you have a simple filter</a:t>
            </a:r>
            <a:endParaRPr lang="en-US" smtClean="0"/>
          </a:p>
        </p:txBody>
      </p:sp>
      <p:sp>
        <p:nvSpPr>
          <p:cNvPr id="4" name="Slide Number Placeholder 3"/>
          <p:cNvSpPr>
            <a:spLocks noGrp="1"/>
          </p:cNvSpPr>
          <p:nvPr>
            <p:ph type="sldNum" sz="quarter" idx="5"/>
          </p:nvPr>
        </p:nvSpPr>
        <p:spPr/>
        <p:txBody>
          <a:bodyPr/>
          <a:lstStyle/>
          <a:p>
            <a:pPr>
              <a:defRPr/>
            </a:pPr>
            <a:fld id="{625CCAAC-BD9D-4737-AAAD-183ABA079AE7}" type="slidenum">
              <a:rPr lang="en-US" smtClean="0"/>
              <a:pPr>
                <a:defRPr/>
              </a:pPr>
              <a:t>69</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2"/>
          <p:cNvSpPr>
            <a:spLocks noGrp="1" noRot="1" noChangeAspect="1" noTextEdit="1"/>
          </p:cNvSpPr>
          <p:nvPr>
            <p:ph type="sldImg"/>
          </p:nvPr>
        </p:nvSpPr>
        <p:spPr bwMode="auto">
          <a:noFill/>
          <a:ln>
            <a:solidFill>
              <a:srgbClr val="000000"/>
            </a:solidFill>
            <a:miter lim="800000"/>
            <a:headEnd/>
            <a:tailEnd/>
          </a:ln>
        </p:spPr>
      </p:sp>
      <p:sp>
        <p:nvSpPr>
          <p:cNvPr id="31746"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69" name="Slide Image Placeholder 1"/>
          <p:cNvSpPr>
            <a:spLocks noGrp="1" noRot="1" noChangeAspect="1"/>
          </p:cNvSpPr>
          <p:nvPr>
            <p:ph type="sldImg"/>
          </p:nvPr>
        </p:nvSpPr>
        <p:spPr bwMode="auto">
          <a:noFill/>
          <a:ln>
            <a:solidFill>
              <a:srgbClr val="000000"/>
            </a:solidFill>
            <a:miter lim="800000"/>
            <a:headEnd/>
            <a:tailEnd/>
          </a:ln>
        </p:spPr>
      </p:sp>
      <p:sp>
        <p:nvSpPr>
          <p:cNvPr id="160770" name="Notes Placeholder 2"/>
          <p:cNvSpPr>
            <a:spLocks noGrp="1"/>
          </p:cNvSpPr>
          <p:nvPr>
            <p:ph type="body" idx="1"/>
          </p:nvPr>
        </p:nvSpPr>
        <p:spPr bwMode="auto">
          <a:noFill/>
        </p:spPr>
        <p:txBody>
          <a:bodyPr wrap="square" numCol="1" anchor="t" anchorCtr="0" compatLnSpc="1">
            <a:prstTxWarp prst="textNoShape">
              <a:avLst/>
            </a:prstTxWarp>
          </a:bodyPr>
          <a:lstStyle/>
          <a:p>
            <a:r>
              <a:rPr lang="pl-PL" smtClean="0"/>
              <a:t>Override abstract  </a:t>
            </a:r>
          </a:p>
          <a:p>
            <a:endParaRPr lang="pl-PL" smtClean="0"/>
          </a:p>
          <a:p>
            <a:r>
              <a:rPr lang="pl-PL" smtClean="0"/>
              <a:t>function Execute(const Arg: TJSONValue): TJSONValue; virtual; abstract;</a:t>
            </a:r>
          </a:p>
          <a:p>
            <a:endParaRPr lang="pl-PL" smtClean="0"/>
          </a:p>
          <a:p>
            <a:r>
              <a:rPr lang="pl-PL" smtClean="0"/>
              <a:t>in a „TDBXCallback” descendant.</a:t>
            </a:r>
          </a:p>
          <a:p>
            <a:endParaRPr lang="pl-PL" smtClean="0"/>
          </a:p>
          <a:p>
            <a:endParaRPr lang="en-US" b="1" smtClean="0"/>
          </a:p>
        </p:txBody>
      </p:sp>
      <p:sp>
        <p:nvSpPr>
          <p:cNvPr id="4" name="Slide Number Placeholder 3"/>
          <p:cNvSpPr>
            <a:spLocks noGrp="1"/>
          </p:cNvSpPr>
          <p:nvPr>
            <p:ph type="sldNum" sz="quarter" idx="5"/>
          </p:nvPr>
        </p:nvSpPr>
        <p:spPr/>
        <p:txBody>
          <a:bodyPr/>
          <a:lstStyle/>
          <a:p>
            <a:pPr>
              <a:defRPr/>
            </a:pPr>
            <a:fld id="{ED839416-7A25-465B-B78D-FCF9D6B0F3D1}" type="slidenum">
              <a:rPr lang="en-US" smtClean="0"/>
              <a:pPr>
                <a:defRPr/>
              </a:pPr>
              <a:t>70</a:t>
            </a:fld>
            <a:endParaRPr lang="en-US"/>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7" name="Rectangle 2"/>
          <p:cNvSpPr>
            <a:spLocks noGrp="1" noRot="1" noChangeAspect="1" noTextEdit="1"/>
          </p:cNvSpPr>
          <p:nvPr>
            <p:ph type="sldImg"/>
          </p:nvPr>
        </p:nvSpPr>
        <p:spPr bwMode="auto">
          <a:noFill/>
          <a:ln>
            <a:solidFill>
              <a:srgbClr val="000000"/>
            </a:solidFill>
            <a:miter lim="800000"/>
            <a:headEnd/>
            <a:tailEnd/>
          </a:ln>
        </p:spPr>
      </p:sp>
      <p:sp>
        <p:nvSpPr>
          <p:cNvPr id="162818"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5" name="Slide Image Placeholder 1"/>
          <p:cNvSpPr>
            <a:spLocks noGrp="1" noRot="1" noChangeAspect="1"/>
          </p:cNvSpPr>
          <p:nvPr>
            <p:ph type="sldImg"/>
          </p:nvPr>
        </p:nvSpPr>
        <p:spPr bwMode="auto">
          <a:noFill/>
          <a:ln>
            <a:solidFill>
              <a:srgbClr val="000000"/>
            </a:solidFill>
            <a:miter lim="800000"/>
            <a:headEnd/>
            <a:tailEnd/>
          </a:ln>
        </p:spPr>
      </p:sp>
      <p:sp>
        <p:nvSpPr>
          <p:cNvPr id="164866" name="Notes Placeholder 2"/>
          <p:cNvSpPr>
            <a:spLocks noGrp="1"/>
          </p:cNvSpPr>
          <p:nvPr>
            <p:ph type="body" idx="1"/>
          </p:nvPr>
        </p:nvSpPr>
        <p:spPr bwMode="auto">
          <a:noFill/>
        </p:spPr>
        <p:txBody>
          <a:bodyPr wrap="square" numCol="1" anchor="t" anchorCtr="0" compatLnSpc="1">
            <a:prstTxWarp prst="textNoShape">
              <a:avLst/>
            </a:prstTxWarp>
          </a:bodyPr>
          <a:lstStyle/>
          <a:p>
            <a:r>
              <a:rPr lang="pl-PL" smtClean="0"/>
              <a:t>http://en.wikipedia.org/wiki/Representational_State_Transfer</a:t>
            </a:r>
          </a:p>
          <a:p>
            <a:r>
              <a:rPr lang="pl-PL" smtClean="0"/>
              <a:t>http://json.org</a:t>
            </a:r>
          </a:p>
          <a:p>
            <a:r>
              <a:rPr lang="en-US" smtClean="0"/>
              <a:t>http://www.json.org/fatfree.html</a:t>
            </a:r>
          </a:p>
        </p:txBody>
      </p:sp>
      <p:sp>
        <p:nvSpPr>
          <p:cNvPr id="4" name="Slide Number Placeholder 3"/>
          <p:cNvSpPr>
            <a:spLocks noGrp="1"/>
          </p:cNvSpPr>
          <p:nvPr>
            <p:ph type="sldNum" sz="quarter" idx="5"/>
          </p:nvPr>
        </p:nvSpPr>
        <p:spPr/>
        <p:txBody>
          <a:bodyPr/>
          <a:lstStyle/>
          <a:p>
            <a:pPr>
              <a:defRPr/>
            </a:pPr>
            <a:fld id="{0D71BA7B-A186-4235-89E8-9DF4C414D007}" type="slidenum">
              <a:rPr lang="en-US" smtClean="0"/>
              <a:pPr>
                <a:defRPr/>
              </a:pPr>
              <a:t>72</a:t>
            </a:fld>
            <a:endParaRPr lang="en-US"/>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3" name="Rectangle 2"/>
          <p:cNvSpPr>
            <a:spLocks noGrp="1" noRot="1" noChangeAspect="1" noTextEdit="1"/>
          </p:cNvSpPr>
          <p:nvPr>
            <p:ph type="sldImg"/>
          </p:nvPr>
        </p:nvSpPr>
        <p:spPr bwMode="auto">
          <a:noFill/>
          <a:ln>
            <a:solidFill>
              <a:srgbClr val="000000"/>
            </a:solidFill>
            <a:miter lim="800000"/>
            <a:headEnd/>
            <a:tailEnd/>
          </a:ln>
        </p:spPr>
      </p:sp>
      <p:sp>
        <p:nvSpPr>
          <p:cNvPr id="166914"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1" name="Rectangle 2"/>
          <p:cNvSpPr>
            <a:spLocks noGrp="1" noRot="1" noChangeAspect="1" noTextEdit="1"/>
          </p:cNvSpPr>
          <p:nvPr>
            <p:ph type="sldImg"/>
          </p:nvPr>
        </p:nvSpPr>
        <p:spPr bwMode="auto">
          <a:noFill/>
          <a:ln>
            <a:solidFill>
              <a:srgbClr val="000000"/>
            </a:solidFill>
            <a:miter lim="800000"/>
            <a:headEnd/>
            <a:tailEnd/>
          </a:ln>
        </p:spPr>
      </p:sp>
      <p:sp>
        <p:nvSpPr>
          <p:cNvPr id="168962"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09" name="Rectangle 2"/>
          <p:cNvSpPr>
            <a:spLocks noGrp="1" noRot="1" noChangeAspect="1" noTextEdit="1"/>
          </p:cNvSpPr>
          <p:nvPr>
            <p:ph type="sldImg"/>
          </p:nvPr>
        </p:nvSpPr>
        <p:spPr bwMode="auto">
          <a:noFill/>
          <a:ln>
            <a:solidFill>
              <a:srgbClr val="000000"/>
            </a:solidFill>
            <a:miter lim="800000"/>
            <a:headEnd/>
            <a:tailEnd/>
          </a:ln>
        </p:spPr>
      </p:sp>
      <p:sp>
        <p:nvSpPr>
          <p:cNvPr id="171010"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7" name="Rectangle 2"/>
          <p:cNvSpPr>
            <a:spLocks noGrp="1" noRot="1" noChangeAspect="1" noChangeArrowheads="1" noTextEdit="1"/>
          </p:cNvSpPr>
          <p:nvPr>
            <p:ph type="sldImg"/>
          </p:nvPr>
        </p:nvSpPr>
        <p:spPr bwMode="auto">
          <a:xfrm>
            <a:off x="-1824038" y="439738"/>
            <a:ext cx="10507663" cy="7880350"/>
          </a:xfrm>
          <a:noFill/>
          <a:ln>
            <a:solidFill>
              <a:srgbClr val="000000"/>
            </a:solidFill>
            <a:miter lim="800000"/>
            <a:headEnd/>
            <a:tailEnd/>
          </a:ln>
        </p:spPr>
      </p:sp>
      <p:sp>
        <p:nvSpPr>
          <p:cNvPr id="173058"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en-US" smtClean="0"/>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5" name="Slide Image Placeholder 1"/>
          <p:cNvSpPr>
            <a:spLocks noGrp="1" noRot="1" noChangeAspect="1" noTextEdit="1"/>
          </p:cNvSpPr>
          <p:nvPr>
            <p:ph type="sldImg"/>
          </p:nvPr>
        </p:nvSpPr>
        <p:spPr bwMode="auto">
          <a:xfrm>
            <a:off x="-1824038" y="439738"/>
            <a:ext cx="10507663" cy="7880350"/>
          </a:xfrm>
          <a:noFill/>
          <a:ln>
            <a:solidFill>
              <a:srgbClr val="000000"/>
            </a:solidFill>
            <a:miter lim="800000"/>
            <a:headEnd/>
            <a:tailEnd/>
          </a:ln>
        </p:spPr>
      </p:sp>
      <p:sp>
        <p:nvSpPr>
          <p:cNvPr id="175106"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3" name="Rectangle 7"/>
          <p:cNvSpPr txBox="1">
            <a:spLocks noGrp="1" noChangeArrowheads="1"/>
          </p:cNvSpPr>
          <p:nvPr/>
        </p:nvSpPr>
        <p:spPr bwMode="auto">
          <a:xfrm>
            <a:off x="3884613" y="8774113"/>
            <a:ext cx="2971800" cy="460375"/>
          </a:xfrm>
          <a:prstGeom prst="rect">
            <a:avLst/>
          </a:prstGeom>
          <a:noFill/>
          <a:ln w="9525">
            <a:noFill/>
            <a:miter lim="800000"/>
            <a:headEnd/>
            <a:tailEnd/>
          </a:ln>
        </p:spPr>
        <p:txBody>
          <a:bodyPr lIns="90062" tIns="45031" rIns="90062" bIns="45031"/>
          <a:lstStyle/>
          <a:p>
            <a:pPr defTabSz="901700"/>
            <a:fld id="{04EA74C7-C37C-4833-A558-B3EAEB383D02}" type="slidenum">
              <a:rPr lang="en-US" sz="2000" b="1"/>
              <a:pPr defTabSz="901700"/>
              <a:t>78</a:t>
            </a:fld>
            <a:endParaRPr lang="en-US" sz="2000" b="1"/>
          </a:p>
        </p:txBody>
      </p:sp>
      <p:sp>
        <p:nvSpPr>
          <p:cNvPr id="177154" name="Rectangle 2"/>
          <p:cNvSpPr>
            <a:spLocks noGrp="1" noRot="1" noChangeAspect="1" noChangeArrowheads="1" noTextEdit="1"/>
          </p:cNvSpPr>
          <p:nvPr>
            <p:ph type="sldImg"/>
          </p:nvPr>
        </p:nvSpPr>
        <p:spPr bwMode="auto">
          <a:xfrm>
            <a:off x="-1824038" y="439738"/>
            <a:ext cx="10507663" cy="7880350"/>
          </a:xfrm>
          <a:noFill/>
          <a:ln>
            <a:solidFill>
              <a:srgbClr val="000000"/>
            </a:solidFill>
            <a:miter lim="800000"/>
            <a:headEnd/>
            <a:tailEnd/>
          </a:ln>
        </p:spPr>
      </p:sp>
      <p:sp>
        <p:nvSpPr>
          <p:cNvPr id="177155" name="Rectangle 3"/>
          <p:cNvSpPr>
            <a:spLocks noGrp="1" noChangeArrowheads="1"/>
          </p:cNvSpPr>
          <p:nvPr>
            <p:ph type="body" idx="1"/>
          </p:nvPr>
        </p:nvSpPr>
        <p:spPr bwMode="auto">
          <a:xfrm>
            <a:off x="685800" y="4386263"/>
            <a:ext cx="5486400" cy="4157662"/>
          </a:xfrm>
          <a:noFill/>
        </p:spPr>
        <p:txBody>
          <a:bodyPr wrap="square" lIns="90062" tIns="45031" rIns="90062" bIns="45031" numCol="1" anchor="t" anchorCtr="0" compatLnSpc="1">
            <a:prstTxWarp prst="textNoShape">
              <a:avLst/>
            </a:prstTxWarp>
          </a:bodyPr>
          <a:lstStyle/>
          <a:p>
            <a:r>
              <a:rPr lang="en-US" smtClean="0"/>
              <a:t>InterBase® SMP 2009 delivers high performance for applications with complex business logic and high concurrent user levels through its symmetric multiple processing support and multi-threaded architecture. New security and encryption features provide enhanced data protection. Fast, easy installation, a small footprint, automatic crash recovery, self-tuning, and near zero maintenance make InterBase is the ideal solution for embedded, turn-key applications. SQL 92 compliance, advanced data reliability and recovery, Unicode, numerous connectivity options, and support for Windows®, Linux, Solaris™, and Mac OS®/X makes InterBase perfect for high-powered, cost-effective business-critical server applications in small-to-medium enterprises.</a:t>
            </a:r>
          </a:p>
          <a:p>
            <a:endParaRPr lang="en-US" smtClean="0"/>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1" name="Slide Image Placeholder 1"/>
          <p:cNvSpPr>
            <a:spLocks noGrp="1" noRot="1" noChangeAspect="1" noTextEdit="1"/>
          </p:cNvSpPr>
          <p:nvPr>
            <p:ph type="sldImg"/>
          </p:nvPr>
        </p:nvSpPr>
        <p:spPr bwMode="auto">
          <a:xfrm>
            <a:off x="-1824038" y="439738"/>
            <a:ext cx="10507663" cy="7880350"/>
          </a:xfrm>
          <a:noFill/>
          <a:ln>
            <a:solidFill>
              <a:srgbClr val="000000"/>
            </a:solidFill>
            <a:miter lim="800000"/>
            <a:headEnd/>
            <a:tailEnd/>
          </a:ln>
        </p:spPr>
      </p:sp>
      <p:sp>
        <p:nvSpPr>
          <p:cNvPr id="179202"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2"/>
          <p:cNvSpPr>
            <a:spLocks noGrp="1" noRot="1" noChangeAspect="1" noTextEdit="1"/>
          </p:cNvSpPr>
          <p:nvPr>
            <p:ph type="sldImg"/>
          </p:nvPr>
        </p:nvSpPr>
        <p:spPr bwMode="auto">
          <a:noFill/>
          <a:ln>
            <a:solidFill>
              <a:srgbClr val="000000"/>
            </a:solidFill>
            <a:miter lim="800000"/>
            <a:headEnd/>
            <a:tailEnd/>
          </a:ln>
        </p:spPr>
      </p:sp>
      <p:sp>
        <p:nvSpPr>
          <p:cNvPr id="33794" name="Rectangle 3"/>
          <p:cNvSpPr>
            <a:spLocks noGrp="1"/>
          </p:cNvSpPr>
          <p:nvPr>
            <p:ph type="body" idx="1"/>
          </p:nvPr>
        </p:nvSpPr>
        <p:spPr bwMode="auto">
          <a:noFill/>
        </p:spPr>
        <p:txBody>
          <a:bodyPr wrap="square" numCol="1" anchor="t" anchorCtr="0" compatLnSpc="1">
            <a:prstTxWarp prst="textNoShape">
              <a:avLst/>
            </a:prstTxWarp>
          </a:bodyPr>
          <a:lstStyle/>
          <a:p>
            <a:r>
              <a:rPr lang="en-US" smtClean="0"/>
              <a:t>to increase productivity, openly collaborate and be free to innovate </a:t>
            </a:r>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49" name="Slide Image Placeholder 1"/>
          <p:cNvSpPr>
            <a:spLocks noGrp="1" noRot="1" noChangeAspect="1" noTextEdit="1"/>
          </p:cNvSpPr>
          <p:nvPr>
            <p:ph type="sldImg"/>
          </p:nvPr>
        </p:nvSpPr>
        <p:spPr bwMode="auto">
          <a:xfrm>
            <a:off x="-1824038" y="439738"/>
            <a:ext cx="10507663" cy="7880350"/>
          </a:xfrm>
          <a:noFill/>
          <a:ln>
            <a:solidFill>
              <a:srgbClr val="000000"/>
            </a:solidFill>
            <a:miter lim="800000"/>
            <a:headEnd/>
            <a:tailEnd/>
          </a:ln>
        </p:spPr>
      </p:sp>
      <p:sp>
        <p:nvSpPr>
          <p:cNvPr id="181250"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7" name="Slide Image Placeholder 1"/>
          <p:cNvSpPr>
            <a:spLocks noGrp="1" noRot="1" noChangeAspect="1" noTextEdit="1"/>
          </p:cNvSpPr>
          <p:nvPr>
            <p:ph type="sldImg"/>
          </p:nvPr>
        </p:nvSpPr>
        <p:spPr bwMode="auto">
          <a:xfrm>
            <a:off x="-1824038" y="439738"/>
            <a:ext cx="10507663" cy="7880350"/>
          </a:xfrm>
          <a:noFill/>
          <a:ln>
            <a:solidFill>
              <a:srgbClr val="000000"/>
            </a:solidFill>
            <a:miter lim="800000"/>
            <a:headEnd/>
            <a:tailEnd/>
          </a:ln>
        </p:spPr>
      </p:sp>
      <p:sp>
        <p:nvSpPr>
          <p:cNvPr id="183298"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5" name="Slide Image Placeholder 1"/>
          <p:cNvSpPr>
            <a:spLocks noGrp="1" noRot="1" noChangeAspect="1" noTextEdit="1"/>
          </p:cNvSpPr>
          <p:nvPr>
            <p:ph type="sldImg"/>
          </p:nvPr>
        </p:nvSpPr>
        <p:spPr bwMode="auto">
          <a:xfrm>
            <a:off x="-1824038" y="439738"/>
            <a:ext cx="10507663" cy="7880350"/>
          </a:xfrm>
          <a:noFill/>
          <a:ln>
            <a:solidFill>
              <a:srgbClr val="000000"/>
            </a:solidFill>
            <a:miter lim="800000"/>
            <a:headEnd/>
            <a:tailEnd/>
          </a:ln>
        </p:spPr>
      </p:sp>
      <p:sp>
        <p:nvSpPr>
          <p:cNvPr id="185346"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3"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87394" name="Rectangle 3"/>
          <p:cNvSpPr>
            <a:spLocks noGrp="1" noChangeArrowheads="1"/>
          </p:cNvSpPr>
          <p:nvPr>
            <p:ph type="body" idx="1"/>
          </p:nvPr>
        </p:nvSpPr>
        <p:spPr bwMode="auto">
          <a:xfrm>
            <a:off x="914400" y="4387850"/>
            <a:ext cx="5029200" cy="4156075"/>
          </a:xfrm>
          <a:solidFill>
            <a:srgbClr val="FFFFFF"/>
          </a:solidFill>
          <a:ln>
            <a:solidFill>
              <a:srgbClr val="000000"/>
            </a:solidFill>
            <a:miter lim="800000"/>
            <a:headEnd/>
            <a:tailEnd/>
          </a:ln>
        </p:spPr>
        <p:txBody>
          <a:bodyPr wrap="square" lIns="90237" tIns="45119" rIns="90237" bIns="45119" numCol="1" anchor="t" anchorCtr="0" compatLnSpc="1">
            <a:prstTxWarp prst="textNoShape">
              <a:avLst/>
            </a:prstTxWarp>
          </a:bodyPr>
          <a:lstStyle/>
          <a:p>
            <a:pPr eaLnBrk="1" hangingPunct="1"/>
            <a:endParaRPr lang="en-US" smtClean="0"/>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1" name="Slide Image Placeholder 1"/>
          <p:cNvSpPr>
            <a:spLocks noGrp="1" noRot="1" noChangeAspect="1"/>
          </p:cNvSpPr>
          <p:nvPr>
            <p:ph type="sldImg"/>
          </p:nvPr>
        </p:nvSpPr>
        <p:spPr bwMode="auto">
          <a:noFill/>
          <a:ln>
            <a:solidFill>
              <a:srgbClr val="000000"/>
            </a:solidFill>
            <a:miter lim="800000"/>
            <a:headEnd/>
            <a:tailEnd/>
          </a:ln>
        </p:spPr>
      </p:sp>
      <p:sp>
        <p:nvSpPr>
          <p:cNvPr id="189442" name="Notes Placeholder 2"/>
          <p:cNvSpPr>
            <a:spLocks noGrp="1"/>
          </p:cNvSpPr>
          <p:nvPr>
            <p:ph type="body" idx="1"/>
          </p:nvPr>
        </p:nvSpPr>
        <p:spPr bwMode="auto">
          <a:noFill/>
        </p:spPr>
        <p:txBody>
          <a:bodyPr wrap="square" numCol="1" anchor="t" anchorCtr="0" compatLnSpc="1">
            <a:prstTxWarp prst="textNoShape">
              <a:avLst/>
            </a:prstTxWarp>
          </a:bodyPr>
          <a:lstStyle/>
          <a:p>
            <a:r>
              <a:rPr lang="pl-PL" smtClean="0"/>
              <a:t>Available for registered users:</a:t>
            </a:r>
          </a:p>
          <a:p>
            <a:pPr>
              <a:buFontTx/>
              <a:buChar char="-"/>
            </a:pPr>
            <a:r>
              <a:rPr lang="pl-PL" smtClean="0"/>
              <a:t>TMS Smooth Control Pack</a:t>
            </a:r>
          </a:p>
          <a:p>
            <a:pPr>
              <a:buFontTx/>
              <a:buChar char="-"/>
            </a:pPr>
            <a:r>
              <a:rPr lang="pl-PL" smtClean="0"/>
              <a:t>InstallAware Express</a:t>
            </a:r>
          </a:p>
          <a:p>
            <a:pPr>
              <a:buFontTx/>
              <a:buChar char="-"/>
            </a:pPr>
            <a:r>
              <a:rPr lang="pl-PL" smtClean="0"/>
              <a:t>Doc-O-Matic Express</a:t>
            </a:r>
            <a:endParaRPr lang="en-US" smtClean="0"/>
          </a:p>
        </p:txBody>
      </p:sp>
      <p:sp>
        <p:nvSpPr>
          <p:cNvPr id="4" name="Slide Number Placeholder 3"/>
          <p:cNvSpPr>
            <a:spLocks noGrp="1"/>
          </p:cNvSpPr>
          <p:nvPr>
            <p:ph type="sldNum" sz="quarter" idx="5"/>
          </p:nvPr>
        </p:nvSpPr>
        <p:spPr/>
        <p:txBody>
          <a:bodyPr/>
          <a:lstStyle/>
          <a:p>
            <a:pPr>
              <a:defRPr/>
            </a:pPr>
            <a:fld id="{133A6E8D-96F1-485B-B2BC-5CD1C94922C6}" type="slidenum">
              <a:rPr lang="en-US" smtClean="0"/>
              <a:pPr>
                <a:defRPr/>
              </a:pPr>
              <a:t>84</a:t>
            </a:fld>
            <a:endParaRPr lang="en-US"/>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89" name="Slide Image Placeholder 1"/>
          <p:cNvSpPr>
            <a:spLocks noGrp="1" noRot="1" noChangeAspect="1"/>
          </p:cNvSpPr>
          <p:nvPr>
            <p:ph type="sldImg"/>
          </p:nvPr>
        </p:nvSpPr>
        <p:spPr bwMode="auto">
          <a:noFill/>
          <a:ln>
            <a:solidFill>
              <a:srgbClr val="000000"/>
            </a:solidFill>
            <a:miter lim="800000"/>
            <a:headEnd/>
            <a:tailEnd/>
          </a:ln>
        </p:spPr>
      </p:sp>
      <p:sp>
        <p:nvSpPr>
          <p:cNvPr id="3" name="Notes Placeholder 2"/>
          <p:cNvSpPr>
            <a:spLocks noGrp="1"/>
          </p:cNvSpPr>
          <p:nvPr>
            <p:ph type="body" idx="1"/>
          </p:nvPr>
        </p:nvSpPr>
        <p:spPr/>
        <p:txBody>
          <a:bodyPr>
            <a:normAutofit fontScale="85000" lnSpcReduction="10000"/>
          </a:bodyPr>
          <a:lstStyle/>
          <a:p>
            <a:pPr>
              <a:defRPr/>
            </a:pPr>
            <a:r>
              <a:rPr lang="en-US" dirty="0" smtClean="0"/>
              <a:t>.NET 3.5 SP1 has been added to the Install prerequisites</a:t>
            </a:r>
            <a:endParaRPr lang="en-US" dirty="0"/>
          </a:p>
        </p:txBody>
      </p:sp>
      <p:sp>
        <p:nvSpPr>
          <p:cNvPr id="4" name="Slide Number Placeholder 3"/>
          <p:cNvSpPr>
            <a:spLocks noGrp="1"/>
          </p:cNvSpPr>
          <p:nvPr>
            <p:ph type="sldNum" sz="quarter" idx="5"/>
          </p:nvPr>
        </p:nvSpPr>
        <p:spPr/>
        <p:txBody>
          <a:bodyPr/>
          <a:lstStyle/>
          <a:p>
            <a:pPr>
              <a:defRPr/>
            </a:pPr>
            <a:fld id="{B2D11002-6A59-4085-817F-9AB9CEEA8B49}" type="slidenum">
              <a:rPr lang="en-US" smtClean="0"/>
              <a:pPr>
                <a:defRPr/>
              </a:pPr>
              <a:t>85</a:t>
            </a:fld>
            <a:endParaRPr lang="en-US"/>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7" name="Slide Image Placeholder 1"/>
          <p:cNvSpPr>
            <a:spLocks noGrp="1" noRot="1" noChangeAspect="1"/>
          </p:cNvSpPr>
          <p:nvPr>
            <p:ph type="sldImg"/>
          </p:nvPr>
        </p:nvSpPr>
        <p:spPr bwMode="auto">
          <a:noFill/>
          <a:ln>
            <a:solidFill>
              <a:srgbClr val="000000"/>
            </a:solidFill>
            <a:miter lim="800000"/>
            <a:headEnd/>
            <a:tailEnd/>
          </a:ln>
        </p:spPr>
      </p:sp>
      <p:sp>
        <p:nvSpPr>
          <p:cNvPr id="193538"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smtClean="0"/>
              <a:t>Support for [[deprecated]] attribute.  The C++ compiler emits a diagnostic when this attribute is set.  The Delphi compiler emits this attribute in .hpp files when compiling .pas files with deprecated methods.</a:t>
            </a:r>
            <a:br>
              <a:rPr lang="en-US" smtClean="0"/>
            </a:br>
            <a:r>
              <a:rPr lang="en-US" smtClean="0"/>
              <a:t>•    __declspec(dllimport) and __declspec(dllexport) have been implemented for template classes.  The dllimport modifier prevents inline template functions from being instantiated (either inline or out-of-line). The dllexport modifier causes the entire class, including inline functions, to be instantiated and exported.</a:t>
            </a:r>
            <a:br>
              <a:rPr lang="en-US" smtClean="0"/>
            </a:br>
            <a:r>
              <a:rPr lang="en-US" smtClean="0"/>
              <a:t>•    The C++ runtime libraries now contain a version of FastMM as the standard heap manager.</a:t>
            </a:r>
          </a:p>
          <a:p>
            <a:r>
              <a:rPr lang="en-US" smtClean="0"/>
              <a:t/>
            </a:r>
            <a:br>
              <a:rPr lang="en-US" smtClean="0"/>
            </a:br>
            <a:r>
              <a:rPr lang="en-US" smtClean="0"/>
              <a:t>•    -Zx option will generate XML representation of source code.</a:t>
            </a:r>
            <a:br>
              <a:rPr lang="en-US" smtClean="0"/>
            </a:br>
            <a:r>
              <a:rPr lang="en-US" smtClean="0"/>
              <a:t>•    Support for #pragma once.  This support improves compatibility with MSVC. #pragma once acts as a header guard, preventing the compiler from looking at the same header file more than once.</a:t>
            </a:r>
            <a:br>
              <a:rPr lang="en-US" smtClean="0"/>
            </a:br>
            <a:r>
              <a:rPr lang="en-US" smtClean="0"/>
              <a:t>•    Support for _FUNCTION_ has been added.  This will provide additional information for debugging runtime failures.</a:t>
            </a:r>
          </a:p>
        </p:txBody>
      </p:sp>
      <p:sp>
        <p:nvSpPr>
          <p:cNvPr id="4" name="Slide Number Placeholder 3"/>
          <p:cNvSpPr>
            <a:spLocks noGrp="1"/>
          </p:cNvSpPr>
          <p:nvPr>
            <p:ph type="sldNum" sz="quarter" idx="5"/>
          </p:nvPr>
        </p:nvSpPr>
        <p:spPr/>
        <p:txBody>
          <a:bodyPr/>
          <a:lstStyle/>
          <a:p>
            <a:pPr>
              <a:defRPr/>
            </a:pPr>
            <a:fld id="{8482A372-0FD8-4677-B3AB-A591B0F6D1C8}" type="slidenum">
              <a:rPr lang="en-US" smtClean="0"/>
              <a:pPr>
                <a:defRPr/>
              </a:pPr>
              <a:t>86</a:t>
            </a:fld>
            <a:endParaRPr lang="en-US"/>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5" name="Rectangle 2"/>
          <p:cNvSpPr>
            <a:spLocks noGrp="1" noRot="1" noChangeAspect="1" noTextEdit="1"/>
          </p:cNvSpPr>
          <p:nvPr>
            <p:ph type="sldImg"/>
          </p:nvPr>
        </p:nvSpPr>
        <p:spPr bwMode="auto">
          <a:noFill/>
          <a:ln>
            <a:solidFill>
              <a:srgbClr val="000000"/>
            </a:solidFill>
            <a:miter lim="800000"/>
            <a:headEnd/>
            <a:tailEnd/>
          </a:ln>
        </p:spPr>
      </p:sp>
      <p:sp>
        <p:nvSpPr>
          <p:cNvPr id="195586"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3" name="Slide Image Placeholder 1"/>
          <p:cNvSpPr>
            <a:spLocks noGrp="1" noRot="1" noChangeAspect="1"/>
          </p:cNvSpPr>
          <p:nvPr>
            <p:ph type="sldImg"/>
          </p:nvPr>
        </p:nvSpPr>
        <p:spPr bwMode="auto">
          <a:noFill/>
          <a:ln>
            <a:solidFill>
              <a:srgbClr val="000000"/>
            </a:solidFill>
            <a:miter lim="800000"/>
            <a:headEnd/>
            <a:tailEnd/>
          </a:ln>
        </p:spPr>
      </p:sp>
      <p:sp>
        <p:nvSpPr>
          <p:cNvPr id="197634" name="Notes Placeholder 2"/>
          <p:cNvSpPr>
            <a:spLocks noGrp="1"/>
          </p:cNvSpPr>
          <p:nvPr>
            <p:ph type="body" idx="1"/>
          </p:nvPr>
        </p:nvSpPr>
        <p:spPr bwMode="auto">
          <a:noFill/>
        </p:spPr>
        <p:txBody>
          <a:bodyPr wrap="square" numCol="1" anchor="t" anchorCtr="0" compatLnSpc="1">
            <a:prstTxWarp prst="textNoShape">
              <a:avLst/>
            </a:prstTxWarp>
          </a:bodyPr>
          <a:lstStyle/>
          <a:p>
            <a:r>
              <a:rPr lang="en-GB" smtClean="0"/>
              <a:t>**  Potential for demo of IntraWeb cross-talk stuff.</a:t>
            </a:r>
          </a:p>
        </p:txBody>
      </p:sp>
      <p:sp>
        <p:nvSpPr>
          <p:cNvPr id="4" name="Slide Number Placeholder 3"/>
          <p:cNvSpPr>
            <a:spLocks noGrp="1"/>
          </p:cNvSpPr>
          <p:nvPr>
            <p:ph type="sldNum" sz="quarter" idx="5"/>
          </p:nvPr>
        </p:nvSpPr>
        <p:spPr/>
        <p:txBody>
          <a:bodyPr/>
          <a:lstStyle/>
          <a:p>
            <a:pPr>
              <a:defRPr/>
            </a:pPr>
            <a:fld id="{E6A75115-2899-4DF9-A6F1-3CD4B9BADFF1}" type="slidenum">
              <a:rPr lang="en-US" smtClean="0"/>
              <a:pPr>
                <a:defRPr/>
              </a:pPr>
              <a:t>88</a:t>
            </a:fld>
            <a:endParaRPr lang="en-US"/>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1" name="Rectangle 2"/>
          <p:cNvSpPr>
            <a:spLocks noGrp="1" noRot="1" noChangeAspect="1" noTextEdit="1"/>
          </p:cNvSpPr>
          <p:nvPr>
            <p:ph type="sldImg"/>
          </p:nvPr>
        </p:nvSpPr>
        <p:spPr bwMode="auto">
          <a:noFill/>
          <a:ln>
            <a:solidFill>
              <a:srgbClr val="000000"/>
            </a:solidFill>
            <a:miter lim="800000"/>
            <a:headEnd/>
            <a:tailEnd/>
          </a:ln>
        </p:spPr>
      </p:sp>
      <p:sp>
        <p:nvSpPr>
          <p:cNvPr id="199682"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2"/>
          <p:cNvSpPr>
            <a:spLocks noGrp="1" noRot="1" noChangeAspect="1" noTextEdit="1"/>
          </p:cNvSpPr>
          <p:nvPr>
            <p:ph type="sldImg"/>
          </p:nvPr>
        </p:nvSpPr>
        <p:spPr bwMode="auto">
          <a:noFill/>
          <a:ln>
            <a:solidFill>
              <a:srgbClr val="000000"/>
            </a:solidFill>
            <a:miter lim="800000"/>
            <a:headEnd/>
            <a:tailEnd/>
          </a:ln>
        </p:spPr>
      </p:sp>
      <p:sp>
        <p:nvSpPr>
          <p:cNvPr id="35842" name="Rectangle 3"/>
          <p:cNvSpPr>
            <a:spLocks noGrp="1"/>
          </p:cNvSpPr>
          <p:nvPr>
            <p:ph type="body" idx="1"/>
          </p:nvPr>
        </p:nvSpPr>
        <p:spPr bwMode="auto">
          <a:noFill/>
        </p:spPr>
        <p:txBody>
          <a:bodyPr wrap="square" numCol="1" anchor="t" anchorCtr="0" compatLnSpc="1">
            <a:prstTxWarp prst="textNoShape">
              <a:avLst/>
            </a:prstTxWarp>
          </a:bodyPr>
          <a:lstStyle/>
          <a:p>
            <a:r>
              <a:rPr lang="en-US" smtClean="0"/>
              <a:t>* Embarcadero serves the needs a broad range of software and database professional.</a:t>
            </a:r>
          </a:p>
          <a:p>
            <a:pPr>
              <a:buFontTx/>
              <a:buChar char="•"/>
            </a:pPr>
            <a:r>
              <a:rPr lang="en-US" smtClean="0"/>
              <a:t>Hard to imagine a vertical industry segment that does not depend on software applications and secure/reliable data flows.  Embarcadero products are found just about everywhere including some of the most computing and data intensive verticals such as Healthcare/Pharmaceuticals/BioTech, Energy/Utilities, and Government.</a:t>
            </a:r>
          </a:p>
          <a:p>
            <a:pPr>
              <a:buFontTx/>
              <a:buChar char="•"/>
            </a:pPr>
            <a:r>
              <a:rPr lang="en-US" smtClean="0"/>
              <a:t>3.2 million people worldwide.  Many of them active participants in the Embarcadero professional community.</a:t>
            </a:r>
          </a:p>
          <a:p>
            <a:pPr>
              <a:buFontTx/>
              <a:buChar char="•"/>
            </a:pPr>
            <a:r>
              <a:rPr lang="en-US" smtClean="0"/>
              <a:t>We meet the needs of large and small enterprise alike – from F100 to small, vertically focused VARs and ISVs.</a:t>
            </a:r>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29" name="Rectangle 2"/>
          <p:cNvSpPr>
            <a:spLocks noGrp="1" noRot="1" noChangeAspect="1" noTextEdit="1"/>
          </p:cNvSpPr>
          <p:nvPr>
            <p:ph type="sldImg"/>
          </p:nvPr>
        </p:nvSpPr>
        <p:spPr bwMode="auto">
          <a:noFill/>
          <a:ln>
            <a:solidFill>
              <a:srgbClr val="000000"/>
            </a:solidFill>
            <a:miter lim="800000"/>
            <a:headEnd/>
            <a:tailEnd/>
          </a:ln>
        </p:spPr>
      </p:sp>
      <p:sp>
        <p:nvSpPr>
          <p:cNvPr id="201730" name="Rectangle 3"/>
          <p:cNvSpPr>
            <a:spLocks noGrp="1"/>
          </p:cNvSpPr>
          <p:nvPr>
            <p:ph type="body" idx="1"/>
          </p:nvPr>
        </p:nvSpPr>
        <p:spPr bwMode="auto">
          <a:noFill/>
        </p:spPr>
        <p:txBody>
          <a:bodyPr wrap="square" numCol="1" anchor="t" anchorCtr="0" compatLnSpc="1">
            <a:prstTxWarp prst="textNoShape">
              <a:avLst/>
            </a:prstTxWarp>
          </a:bodyPr>
          <a:lstStyle/>
          <a:p>
            <a:endParaRPr lang="pl-PL" smtClean="0"/>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7" name="Slide Image Placeholder 1"/>
          <p:cNvSpPr>
            <a:spLocks noGrp="1" noRot="1" noChangeAspect="1"/>
          </p:cNvSpPr>
          <p:nvPr>
            <p:ph type="sldImg"/>
          </p:nvPr>
        </p:nvSpPr>
        <p:spPr bwMode="auto">
          <a:noFill/>
          <a:ln>
            <a:solidFill>
              <a:srgbClr val="000000"/>
            </a:solidFill>
            <a:miter lim="800000"/>
            <a:headEnd/>
            <a:tailEnd/>
          </a:ln>
        </p:spPr>
      </p:sp>
      <p:sp>
        <p:nvSpPr>
          <p:cNvPr id="203778" name="Notes Placeholder 2"/>
          <p:cNvSpPr>
            <a:spLocks noGrp="1"/>
          </p:cNvSpPr>
          <p:nvPr>
            <p:ph type="body" idx="1"/>
          </p:nvPr>
        </p:nvSpPr>
        <p:spPr bwMode="auto">
          <a:noFill/>
        </p:spPr>
        <p:txBody>
          <a:bodyPr wrap="square" lIns="93177" tIns="46589" rIns="93177" bIns="46589"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lIns="93177" tIns="46589" rIns="93177" bIns="46589"/>
          <a:lstStyle/>
          <a:p>
            <a:pPr>
              <a:defRPr/>
            </a:pPr>
            <a:fld id="{6E26A807-F8CE-4C23-9A21-9F7EC164C11C}" type="slidenum">
              <a:rPr lang="en-US" smtClean="0"/>
              <a:pPr>
                <a:defRPr/>
              </a:pPr>
              <a:t>91</a:t>
            </a:fld>
            <a:endParaRPr lang="en-US"/>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5" name="Rectangle 2"/>
          <p:cNvSpPr>
            <a:spLocks noGrp="1" noRot="1" noChangeAspect="1" noTextEdit="1"/>
          </p:cNvSpPr>
          <p:nvPr>
            <p:ph type="sldImg"/>
          </p:nvPr>
        </p:nvSpPr>
        <p:spPr bwMode="auto">
          <a:noFill/>
          <a:ln>
            <a:solidFill>
              <a:srgbClr val="000000"/>
            </a:solidFill>
            <a:miter lim="800000"/>
            <a:headEnd/>
            <a:tailEnd/>
          </a:ln>
        </p:spPr>
      </p:sp>
      <p:sp>
        <p:nvSpPr>
          <p:cNvPr id="205826"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3" name="Rectangle 2"/>
          <p:cNvSpPr>
            <a:spLocks noGrp="1" noRot="1" noChangeAspect="1" noTextEdit="1"/>
          </p:cNvSpPr>
          <p:nvPr>
            <p:ph type="sldImg"/>
          </p:nvPr>
        </p:nvSpPr>
        <p:spPr bwMode="auto">
          <a:noFill/>
          <a:ln>
            <a:solidFill>
              <a:srgbClr val="000000"/>
            </a:solidFill>
            <a:miter lim="800000"/>
            <a:headEnd/>
            <a:tailEnd/>
          </a:ln>
        </p:spPr>
      </p:sp>
      <p:sp>
        <p:nvSpPr>
          <p:cNvPr id="207874"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1" name="Rectangle 2"/>
          <p:cNvSpPr>
            <a:spLocks noGrp="1" noRot="1" noChangeAspect="1" noTextEdit="1"/>
          </p:cNvSpPr>
          <p:nvPr>
            <p:ph type="sldImg"/>
          </p:nvPr>
        </p:nvSpPr>
        <p:spPr bwMode="auto">
          <a:xfrm>
            <a:off x="1120775" y="692150"/>
            <a:ext cx="4618038" cy="3463925"/>
          </a:xfrm>
          <a:noFill/>
          <a:ln>
            <a:solidFill>
              <a:srgbClr val="000000"/>
            </a:solidFill>
            <a:miter lim="800000"/>
            <a:headEnd/>
            <a:tailEnd/>
          </a:ln>
        </p:spPr>
      </p:sp>
      <p:sp>
        <p:nvSpPr>
          <p:cNvPr id="209922"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69" name="Rectangle 2"/>
          <p:cNvSpPr>
            <a:spLocks noGrp="1" noRot="1" noChangeAspect="1" noTextEdit="1"/>
          </p:cNvSpPr>
          <p:nvPr>
            <p:ph type="sldImg"/>
          </p:nvPr>
        </p:nvSpPr>
        <p:spPr bwMode="auto">
          <a:noFill/>
          <a:ln>
            <a:solidFill>
              <a:srgbClr val="000000"/>
            </a:solidFill>
            <a:miter lim="800000"/>
            <a:headEnd/>
            <a:tailEnd/>
          </a:ln>
        </p:spPr>
      </p:sp>
      <p:sp>
        <p:nvSpPr>
          <p:cNvPr id="211970"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7" name="Rectangle 2"/>
          <p:cNvSpPr>
            <a:spLocks noGrp="1" noRot="1" noChangeAspect="1" noTextEdit="1"/>
          </p:cNvSpPr>
          <p:nvPr>
            <p:ph type="sldImg"/>
          </p:nvPr>
        </p:nvSpPr>
        <p:spPr bwMode="auto">
          <a:noFill/>
          <a:ln>
            <a:solidFill>
              <a:srgbClr val="000000"/>
            </a:solidFill>
            <a:miter lim="800000"/>
            <a:headEnd/>
            <a:tailEnd/>
          </a:ln>
        </p:spPr>
      </p:sp>
      <p:sp>
        <p:nvSpPr>
          <p:cNvPr id="214018"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5" name="Rectangle 2"/>
          <p:cNvSpPr>
            <a:spLocks noGrp="1" noRot="1" noChangeAspect="1" noTextEdit="1"/>
          </p:cNvSpPr>
          <p:nvPr>
            <p:ph type="sldImg"/>
          </p:nvPr>
        </p:nvSpPr>
        <p:spPr bwMode="auto">
          <a:noFill/>
          <a:ln>
            <a:solidFill>
              <a:srgbClr val="000000"/>
            </a:solidFill>
            <a:miter lim="800000"/>
            <a:headEnd/>
            <a:tailEnd/>
          </a:ln>
        </p:spPr>
      </p:sp>
      <p:sp>
        <p:nvSpPr>
          <p:cNvPr id="216066"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160" descr="Embarcadero_05_R02_title"/>
          <p:cNvPicPr>
            <a:picLocks noChangeAspect="1" noChangeArrowheads="1"/>
          </p:cNvPicPr>
          <p:nvPr/>
        </p:nvPicPr>
        <p:blipFill>
          <a:blip r:embed="rId2" cstate="print"/>
          <a:srcRect/>
          <a:stretch>
            <a:fillRect/>
          </a:stretch>
        </p:blipFill>
        <p:spPr bwMode="auto">
          <a:xfrm>
            <a:off x="-4763" y="-4763"/>
            <a:ext cx="9153526" cy="6867526"/>
          </a:xfrm>
          <a:prstGeom prst="rect">
            <a:avLst/>
          </a:prstGeom>
          <a:noFill/>
          <a:ln w="9525">
            <a:noFill/>
            <a:miter lim="800000"/>
            <a:headEnd/>
            <a:tailEnd/>
          </a:ln>
        </p:spPr>
      </p:pic>
      <p:sp>
        <p:nvSpPr>
          <p:cNvPr id="4099" name="Rectangle 3"/>
          <p:cNvSpPr>
            <a:spLocks noGrp="1" noChangeArrowheads="1"/>
          </p:cNvSpPr>
          <p:nvPr>
            <p:ph type="ctrTitle"/>
          </p:nvPr>
        </p:nvSpPr>
        <p:spPr>
          <a:xfrm>
            <a:off x="1017588" y="5257800"/>
            <a:ext cx="7935912" cy="371475"/>
          </a:xfrm>
        </p:spPr>
        <p:txBody>
          <a:bodyPr/>
          <a:lstStyle>
            <a:lvl1pPr algn="r">
              <a:defRPr sz="2000">
                <a:solidFill>
                  <a:srgbClr val="565A5C"/>
                </a:solidFill>
              </a:defRPr>
            </a:lvl1pPr>
          </a:lstStyle>
          <a:p>
            <a:r>
              <a:rPr lang="en-US" smtClean="0"/>
              <a:t>Click to edit Master title style</a:t>
            </a:r>
            <a:endParaRPr lang="en-US"/>
          </a:p>
        </p:txBody>
      </p:sp>
      <p:sp>
        <p:nvSpPr>
          <p:cNvPr id="4100" name="Rectangle 4"/>
          <p:cNvSpPr>
            <a:spLocks noGrp="1" noChangeArrowheads="1"/>
          </p:cNvSpPr>
          <p:nvPr>
            <p:ph type="subTitle" idx="1"/>
          </p:nvPr>
        </p:nvSpPr>
        <p:spPr>
          <a:xfrm>
            <a:off x="3314700" y="5619750"/>
            <a:ext cx="5638800" cy="476250"/>
          </a:xfrm>
        </p:spPr>
        <p:txBody>
          <a:bodyPr/>
          <a:lstStyle>
            <a:lvl1pPr marL="0" indent="0" algn="r">
              <a:buFontTx/>
              <a:buNone/>
              <a:defRPr sz="1800"/>
            </a:lvl1pPr>
          </a:lstStyle>
          <a:p>
            <a:r>
              <a:rPr lang="en-US" smtClean="0"/>
              <a:t>Click to edit Master subtitle style</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0"/>
          <p:cNvSpPr>
            <a:spLocks noGrp="1" noChangeArrowheads="1"/>
          </p:cNvSpPr>
          <p:nvPr>
            <p:ph type="sldNum" sz="quarter" idx="10"/>
          </p:nvPr>
        </p:nvSpPr>
        <p:spPr>
          <a:ln/>
        </p:spPr>
        <p:txBody>
          <a:bodyPr/>
          <a:lstStyle>
            <a:lvl1pPr>
              <a:defRPr/>
            </a:lvl1pPr>
          </a:lstStyle>
          <a:p>
            <a:pPr>
              <a:defRPr/>
            </a:pPr>
            <a:fld id="{8510668E-53D2-466C-8F57-435999538ECD}" type="slidenum">
              <a:rPr lang="en-US"/>
              <a:pPr>
                <a:defRPr/>
              </a:pPr>
              <a:t>‹#›</a:t>
            </a:fld>
            <a:endParaRPr lang="en-US"/>
          </a:p>
        </p:txBody>
      </p:sp>
      <p:sp>
        <p:nvSpPr>
          <p:cNvPr id="5" name="Rectangle 44"/>
          <p:cNvSpPr>
            <a:spLocks noGrp="1" noChangeArrowheads="1"/>
          </p:cNvSpPr>
          <p:nvPr>
            <p:ph type="dt" sz="half" idx="11"/>
          </p:nvPr>
        </p:nvSpPr>
        <p:spPr>
          <a:ln/>
        </p:spPr>
        <p:txBody>
          <a:bodyPr/>
          <a:lstStyle>
            <a:lvl1pPr>
              <a:defRPr/>
            </a:lvl1pPr>
          </a:lstStyle>
          <a:p>
            <a:pPr>
              <a:defRPr/>
            </a:pPr>
            <a:fld id="{186DB7C8-10BD-4309-A807-96B34B8AA8A3}" type="datetimeFigureOut">
              <a:rPr lang="en-US"/>
              <a:pPr>
                <a:defRPr/>
              </a:pPr>
              <a:t>1/18/2010</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38938" y="190500"/>
            <a:ext cx="2195512" cy="59150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52400" y="190500"/>
            <a:ext cx="6434138" cy="59150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0"/>
          <p:cNvSpPr>
            <a:spLocks noGrp="1" noChangeArrowheads="1"/>
          </p:cNvSpPr>
          <p:nvPr>
            <p:ph type="sldNum" sz="quarter" idx="10"/>
          </p:nvPr>
        </p:nvSpPr>
        <p:spPr>
          <a:ln/>
        </p:spPr>
        <p:txBody>
          <a:bodyPr/>
          <a:lstStyle>
            <a:lvl1pPr>
              <a:defRPr/>
            </a:lvl1pPr>
          </a:lstStyle>
          <a:p>
            <a:pPr>
              <a:defRPr/>
            </a:pPr>
            <a:fld id="{52E3C7D8-55DE-488E-944F-634ACD7CE21B}" type="slidenum">
              <a:rPr lang="en-US"/>
              <a:pPr>
                <a:defRPr/>
              </a:pPr>
              <a:t>‹#›</a:t>
            </a:fld>
            <a:endParaRPr lang="en-US"/>
          </a:p>
        </p:txBody>
      </p:sp>
      <p:sp>
        <p:nvSpPr>
          <p:cNvPr id="5" name="Rectangle 44"/>
          <p:cNvSpPr>
            <a:spLocks noGrp="1" noChangeArrowheads="1"/>
          </p:cNvSpPr>
          <p:nvPr>
            <p:ph type="dt" sz="half" idx="11"/>
          </p:nvPr>
        </p:nvSpPr>
        <p:spPr>
          <a:ln/>
        </p:spPr>
        <p:txBody>
          <a:bodyPr/>
          <a:lstStyle>
            <a:lvl1pPr>
              <a:defRPr/>
            </a:lvl1pPr>
          </a:lstStyle>
          <a:p>
            <a:pPr>
              <a:defRPr/>
            </a:pPr>
            <a:fld id="{61C5C6ED-1214-493A-A495-009790A8E9A9}" type="datetimeFigureOut">
              <a:rPr lang="en-US"/>
              <a:pPr>
                <a:defRPr/>
              </a:pPr>
              <a:t>1/18/2010</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x">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190500" y="190500"/>
            <a:ext cx="5372100" cy="4572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152400" y="1104900"/>
            <a:ext cx="4314825" cy="50006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619625" y="1104900"/>
            <a:ext cx="4314825" cy="50006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0"/>
          <p:cNvSpPr>
            <a:spLocks noGrp="1" noChangeArrowheads="1"/>
          </p:cNvSpPr>
          <p:nvPr>
            <p:ph type="sldNum" sz="quarter" idx="10"/>
          </p:nvPr>
        </p:nvSpPr>
        <p:spPr>
          <a:ln/>
        </p:spPr>
        <p:txBody>
          <a:bodyPr/>
          <a:lstStyle>
            <a:lvl1pPr>
              <a:defRPr/>
            </a:lvl1pPr>
          </a:lstStyle>
          <a:p>
            <a:pPr>
              <a:defRPr/>
            </a:pPr>
            <a:fld id="{64E5A958-4E6D-4C68-9C65-6F33C32A49CF}" type="slidenum">
              <a:rPr lang="en-US"/>
              <a:pPr>
                <a:defRPr/>
              </a:pPr>
              <a:t>‹#›</a:t>
            </a:fld>
            <a:endParaRPr lang="en-US"/>
          </a:p>
        </p:txBody>
      </p:sp>
      <p:sp>
        <p:nvSpPr>
          <p:cNvPr id="6" name="Rectangle 44"/>
          <p:cNvSpPr>
            <a:spLocks noGrp="1" noChangeArrowheads="1"/>
          </p:cNvSpPr>
          <p:nvPr>
            <p:ph type="dt" sz="half" idx="11"/>
          </p:nvPr>
        </p:nvSpPr>
        <p:spPr>
          <a:ln/>
        </p:spPr>
        <p:txBody>
          <a:bodyPr/>
          <a:lstStyle>
            <a:lvl1pPr>
              <a:defRPr/>
            </a:lvl1pPr>
          </a:lstStyle>
          <a:p>
            <a:pPr>
              <a:defRPr/>
            </a:pPr>
            <a:fld id="{B83D69B2-D983-4456-A930-F47C3C99DC3D}" type="datetimeFigureOut">
              <a:rPr lang="en-US"/>
              <a:pPr>
                <a:defRPr/>
              </a:pPr>
              <a:t>1/18/2010</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190500" y="190500"/>
            <a:ext cx="5372100" cy="457200"/>
          </a:xfrm>
        </p:spPr>
        <p:txBody>
          <a:bodyPr/>
          <a:lstStyle/>
          <a:p>
            <a:r>
              <a:rPr lang="en-US"/>
              <a:t>Click to edit Master title style</a:t>
            </a:r>
          </a:p>
        </p:txBody>
      </p:sp>
      <p:sp>
        <p:nvSpPr>
          <p:cNvPr id="3" name="Text Placeholder 2"/>
          <p:cNvSpPr>
            <a:spLocks noGrp="1"/>
          </p:cNvSpPr>
          <p:nvPr>
            <p:ph type="body" sz="half" idx="1"/>
          </p:nvPr>
        </p:nvSpPr>
        <p:spPr>
          <a:xfrm>
            <a:off x="152400" y="1104900"/>
            <a:ext cx="4314825" cy="5000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lipArt Placeholder 3"/>
          <p:cNvSpPr>
            <a:spLocks noGrp="1"/>
          </p:cNvSpPr>
          <p:nvPr>
            <p:ph type="clipArt" sz="half" idx="2"/>
          </p:nvPr>
        </p:nvSpPr>
        <p:spPr>
          <a:xfrm>
            <a:off x="4619625" y="1104900"/>
            <a:ext cx="4314825" cy="5000625"/>
          </a:xfrm>
        </p:spPr>
        <p:txBody>
          <a:bodyPr/>
          <a:lstStyle/>
          <a:p>
            <a:pPr lvl="0"/>
            <a:endParaRPr lang="en-US" noProof="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0500" y="190500"/>
            <a:ext cx="5372100" cy="457200"/>
          </a:xfrm>
        </p:spPr>
        <p:txBody>
          <a:bodyPr/>
          <a:lstStyle/>
          <a:p>
            <a:r>
              <a:rPr lang="en-US"/>
              <a:t>Click to edit Master title style</a:t>
            </a:r>
          </a:p>
        </p:txBody>
      </p:sp>
      <p:sp>
        <p:nvSpPr>
          <p:cNvPr id="3" name="Content Placeholder 2"/>
          <p:cNvSpPr>
            <a:spLocks noGrp="1"/>
          </p:cNvSpPr>
          <p:nvPr>
            <p:ph idx="1"/>
          </p:nvPr>
        </p:nvSpPr>
        <p:spPr>
          <a:xfrm>
            <a:off x="152400" y="1104900"/>
            <a:ext cx="8782050" cy="5000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0"/>
          <p:cNvSpPr>
            <a:spLocks noGrp="1" noChangeArrowheads="1"/>
          </p:cNvSpPr>
          <p:nvPr>
            <p:ph type="sldNum" sz="quarter" idx="10"/>
          </p:nvPr>
        </p:nvSpPr>
        <p:spPr>
          <a:ln/>
        </p:spPr>
        <p:txBody>
          <a:bodyPr/>
          <a:lstStyle>
            <a:lvl1pPr>
              <a:defRPr/>
            </a:lvl1pPr>
          </a:lstStyle>
          <a:p>
            <a:pPr>
              <a:defRPr/>
            </a:pPr>
            <a:fld id="{09ED7BD5-15A8-48EF-B21B-D0FB9025DF7F}" type="slidenum">
              <a:rPr lang="en-US"/>
              <a:pPr>
                <a:defRPr/>
              </a:pPr>
              <a:t>‹#›</a:t>
            </a:fld>
            <a:endParaRPr lang="en-US"/>
          </a:p>
        </p:txBody>
      </p:sp>
      <p:sp>
        <p:nvSpPr>
          <p:cNvPr id="5" name="Rectangle 44"/>
          <p:cNvSpPr>
            <a:spLocks noGrp="1" noChangeArrowheads="1"/>
          </p:cNvSpPr>
          <p:nvPr>
            <p:ph type="dt" sz="half" idx="11"/>
          </p:nvPr>
        </p:nvSpPr>
        <p:spPr>
          <a:ln/>
        </p:spPr>
        <p:txBody>
          <a:bodyPr/>
          <a:lstStyle>
            <a:lvl1pPr>
              <a:defRPr/>
            </a:lvl1pPr>
          </a:lstStyle>
          <a:p>
            <a:pPr>
              <a:defRPr/>
            </a:pPr>
            <a:fld id="{7F789F3D-80C2-4622-8E3F-02B6D8C71A1D}" type="datetimeFigureOut">
              <a:rPr lang="en-US"/>
              <a:pPr>
                <a:defRPr/>
              </a:pPr>
              <a:t>1/18/2010</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Date Placeholder 3"/>
          <p:cNvSpPr txBox="1">
            <a:spLocks/>
          </p:cNvSpPr>
          <p:nvPr userDrawn="1"/>
        </p:nvSpPr>
        <p:spPr>
          <a:xfrm>
            <a:off x="1981200" y="6492875"/>
            <a:ext cx="5105400" cy="365125"/>
          </a:xfrm>
          <a:prstGeom prst="rect">
            <a:avLst/>
          </a:prstGeom>
        </p:spPr>
        <p:txBody>
          <a:bodyPr anchor="ctr"/>
          <a:lstStyle>
            <a:lvl1pPr>
              <a:defRPr/>
            </a:lvl1pPr>
          </a:lstStyle>
          <a:p>
            <a:pPr algn="ctr" fontAlgn="auto">
              <a:spcBef>
                <a:spcPts val="0"/>
              </a:spcBef>
              <a:spcAft>
                <a:spcPts val="0"/>
              </a:spcAft>
              <a:defRPr/>
            </a:pPr>
            <a:r>
              <a:rPr lang="en-US" sz="1200" b="1" dirty="0" smtClean="0">
                <a:latin typeface="+mj-lt"/>
                <a:cs typeface="+mn-cs"/>
              </a:rPr>
              <a:t>Embarcadero Technologies</a:t>
            </a:r>
            <a:endParaRPr lang="en-US" sz="1200" b="1" dirty="0">
              <a:latin typeface="+mj-lt"/>
              <a:cs typeface="+mn-cs"/>
            </a:endParaRPr>
          </a:p>
        </p:txBody>
      </p:sp>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0"/>
          <p:cNvSpPr>
            <a:spLocks noGrp="1" noChangeArrowheads="1"/>
          </p:cNvSpPr>
          <p:nvPr>
            <p:ph type="sldNum" sz="quarter" idx="10"/>
          </p:nvPr>
        </p:nvSpPr>
        <p:spPr/>
        <p:txBody>
          <a:bodyPr/>
          <a:lstStyle>
            <a:lvl1pPr>
              <a:defRPr b="1">
                <a:solidFill>
                  <a:schemeClr val="tx1"/>
                </a:solidFill>
              </a:defRPr>
            </a:lvl1pPr>
          </a:lstStyle>
          <a:p>
            <a:pPr>
              <a:defRPr/>
            </a:pPr>
            <a:fld id="{A1F284E8-AA93-40C5-A7B4-E24FD49E120F}" type="slidenum">
              <a:rPr lang="en-US"/>
              <a:pPr>
                <a:defRPr/>
              </a:pPr>
              <a:t>‹#›</a:t>
            </a:fld>
            <a:endParaRPr lang="en-US"/>
          </a:p>
        </p:txBody>
      </p:sp>
      <p:sp>
        <p:nvSpPr>
          <p:cNvPr id="6" name="Rectangle 44"/>
          <p:cNvSpPr>
            <a:spLocks noGrp="1" noChangeArrowheads="1"/>
          </p:cNvSpPr>
          <p:nvPr>
            <p:ph type="dt" sz="half" idx="11"/>
          </p:nvPr>
        </p:nvSpPr>
        <p:spPr/>
        <p:txBody>
          <a:bodyPr/>
          <a:lstStyle>
            <a:lvl1pPr>
              <a:defRPr b="1">
                <a:solidFill>
                  <a:schemeClr val="tx1"/>
                </a:solidFill>
              </a:defRPr>
            </a:lvl1pPr>
          </a:lstStyle>
          <a:p>
            <a:pPr>
              <a:defRPr/>
            </a:pPr>
            <a:r>
              <a:rPr lang="en-US"/>
              <a:t>August 2008</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10"/>
          <p:cNvSpPr>
            <a:spLocks noGrp="1" noChangeArrowheads="1"/>
          </p:cNvSpPr>
          <p:nvPr>
            <p:ph type="sldNum" sz="quarter" idx="10"/>
          </p:nvPr>
        </p:nvSpPr>
        <p:spPr>
          <a:ln/>
        </p:spPr>
        <p:txBody>
          <a:bodyPr/>
          <a:lstStyle>
            <a:lvl1pPr>
              <a:defRPr/>
            </a:lvl1pPr>
          </a:lstStyle>
          <a:p>
            <a:pPr>
              <a:defRPr/>
            </a:pPr>
            <a:fld id="{C835064C-92D2-412A-A449-11FAF4144BD4}" type="slidenum">
              <a:rPr lang="en-US"/>
              <a:pPr>
                <a:defRPr/>
              </a:pPr>
              <a:t>‹#›</a:t>
            </a:fld>
            <a:endParaRPr lang="en-US"/>
          </a:p>
        </p:txBody>
      </p:sp>
      <p:sp>
        <p:nvSpPr>
          <p:cNvPr id="5" name="Rectangle 44"/>
          <p:cNvSpPr>
            <a:spLocks noGrp="1" noChangeArrowheads="1"/>
          </p:cNvSpPr>
          <p:nvPr>
            <p:ph type="dt" sz="half" idx="11"/>
          </p:nvPr>
        </p:nvSpPr>
        <p:spPr>
          <a:ln/>
        </p:spPr>
        <p:txBody>
          <a:bodyPr/>
          <a:lstStyle>
            <a:lvl1pPr>
              <a:defRPr/>
            </a:lvl1pPr>
          </a:lstStyle>
          <a:p>
            <a:pPr>
              <a:defRPr/>
            </a:pPr>
            <a:fld id="{692989F2-7F8D-40DC-A078-2862ADCEAE7D}" type="datetimeFigureOut">
              <a:rPr lang="en-US"/>
              <a:pPr>
                <a:defRPr/>
              </a:pPr>
              <a:t>1/18/2010</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52400" y="1104900"/>
            <a:ext cx="4314825" cy="50006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19625" y="1104900"/>
            <a:ext cx="4314825" cy="50006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0"/>
          <p:cNvSpPr>
            <a:spLocks noGrp="1" noChangeArrowheads="1"/>
          </p:cNvSpPr>
          <p:nvPr>
            <p:ph type="sldNum" sz="quarter" idx="10"/>
          </p:nvPr>
        </p:nvSpPr>
        <p:spPr>
          <a:ln/>
        </p:spPr>
        <p:txBody>
          <a:bodyPr/>
          <a:lstStyle>
            <a:lvl1pPr>
              <a:defRPr/>
            </a:lvl1pPr>
          </a:lstStyle>
          <a:p>
            <a:pPr>
              <a:defRPr/>
            </a:pPr>
            <a:fld id="{3E0BDAA4-9E41-4593-BC54-B067A677C889}" type="slidenum">
              <a:rPr lang="en-US"/>
              <a:pPr>
                <a:defRPr/>
              </a:pPr>
              <a:t>‹#›</a:t>
            </a:fld>
            <a:endParaRPr lang="en-US"/>
          </a:p>
        </p:txBody>
      </p:sp>
      <p:sp>
        <p:nvSpPr>
          <p:cNvPr id="6" name="Rectangle 44"/>
          <p:cNvSpPr>
            <a:spLocks noGrp="1" noChangeArrowheads="1"/>
          </p:cNvSpPr>
          <p:nvPr>
            <p:ph type="dt" sz="half" idx="11"/>
          </p:nvPr>
        </p:nvSpPr>
        <p:spPr>
          <a:ln/>
        </p:spPr>
        <p:txBody>
          <a:bodyPr/>
          <a:lstStyle>
            <a:lvl1pPr>
              <a:defRPr/>
            </a:lvl1pPr>
          </a:lstStyle>
          <a:p>
            <a:pPr>
              <a:defRPr/>
            </a:pPr>
            <a:fld id="{60287D19-F4BB-4E56-A4B8-8601DE0EFCB2}" type="datetimeFigureOut">
              <a:rPr lang="en-US"/>
              <a:pPr>
                <a:defRPr/>
              </a:pPr>
              <a:t>1/18/2010</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10"/>
          <p:cNvSpPr>
            <a:spLocks noGrp="1" noChangeArrowheads="1"/>
          </p:cNvSpPr>
          <p:nvPr>
            <p:ph type="sldNum" sz="quarter" idx="10"/>
          </p:nvPr>
        </p:nvSpPr>
        <p:spPr>
          <a:ln/>
        </p:spPr>
        <p:txBody>
          <a:bodyPr/>
          <a:lstStyle>
            <a:lvl1pPr>
              <a:defRPr/>
            </a:lvl1pPr>
          </a:lstStyle>
          <a:p>
            <a:pPr>
              <a:defRPr/>
            </a:pPr>
            <a:fld id="{F46BBF44-7A67-4873-B9D8-6294271F802F}" type="slidenum">
              <a:rPr lang="en-US"/>
              <a:pPr>
                <a:defRPr/>
              </a:pPr>
              <a:t>‹#›</a:t>
            </a:fld>
            <a:endParaRPr lang="en-US"/>
          </a:p>
        </p:txBody>
      </p:sp>
      <p:sp>
        <p:nvSpPr>
          <p:cNvPr id="8" name="Rectangle 44"/>
          <p:cNvSpPr>
            <a:spLocks noGrp="1" noChangeArrowheads="1"/>
          </p:cNvSpPr>
          <p:nvPr>
            <p:ph type="dt" sz="half" idx="11"/>
          </p:nvPr>
        </p:nvSpPr>
        <p:spPr>
          <a:ln/>
        </p:spPr>
        <p:txBody>
          <a:bodyPr/>
          <a:lstStyle>
            <a:lvl1pPr>
              <a:defRPr/>
            </a:lvl1pPr>
          </a:lstStyle>
          <a:p>
            <a:pPr>
              <a:defRPr/>
            </a:pPr>
            <a:fld id="{0F3A8962-3931-4A7C-9856-5B6D6A10AA0C}" type="datetimeFigureOut">
              <a:rPr lang="en-US"/>
              <a:pPr>
                <a:defRPr/>
              </a:pPr>
              <a:t>1/18/2010</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10"/>
          <p:cNvSpPr>
            <a:spLocks noGrp="1" noChangeArrowheads="1"/>
          </p:cNvSpPr>
          <p:nvPr>
            <p:ph type="sldNum" sz="quarter" idx="10"/>
          </p:nvPr>
        </p:nvSpPr>
        <p:spPr>
          <a:ln/>
        </p:spPr>
        <p:txBody>
          <a:bodyPr/>
          <a:lstStyle>
            <a:lvl1pPr>
              <a:defRPr/>
            </a:lvl1pPr>
          </a:lstStyle>
          <a:p>
            <a:pPr>
              <a:defRPr/>
            </a:pPr>
            <a:fld id="{3DC2385B-271E-44ED-A725-0610663CAE4B}" type="slidenum">
              <a:rPr lang="en-US"/>
              <a:pPr>
                <a:defRPr/>
              </a:pPr>
              <a:t>‹#›</a:t>
            </a:fld>
            <a:endParaRPr lang="en-US"/>
          </a:p>
        </p:txBody>
      </p:sp>
      <p:sp>
        <p:nvSpPr>
          <p:cNvPr id="4" name="Rectangle 44"/>
          <p:cNvSpPr>
            <a:spLocks noGrp="1" noChangeArrowheads="1"/>
          </p:cNvSpPr>
          <p:nvPr>
            <p:ph type="dt" sz="half" idx="11"/>
          </p:nvPr>
        </p:nvSpPr>
        <p:spPr>
          <a:ln/>
        </p:spPr>
        <p:txBody>
          <a:bodyPr/>
          <a:lstStyle>
            <a:lvl1pPr>
              <a:defRPr/>
            </a:lvl1pPr>
          </a:lstStyle>
          <a:p>
            <a:pPr>
              <a:defRPr/>
            </a:pPr>
            <a:fld id="{B7E19F9B-6876-4B0D-9C34-DAD5DBC07BBF}" type="datetimeFigureOut">
              <a:rPr lang="en-US"/>
              <a:pPr>
                <a:defRPr/>
              </a:pPr>
              <a:t>1/18/2010</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0"/>
          <p:cNvSpPr>
            <a:spLocks noGrp="1" noChangeArrowheads="1"/>
          </p:cNvSpPr>
          <p:nvPr>
            <p:ph type="sldNum" sz="quarter" idx="10"/>
          </p:nvPr>
        </p:nvSpPr>
        <p:spPr>
          <a:ln/>
        </p:spPr>
        <p:txBody>
          <a:bodyPr/>
          <a:lstStyle>
            <a:lvl1pPr>
              <a:defRPr/>
            </a:lvl1pPr>
          </a:lstStyle>
          <a:p>
            <a:pPr>
              <a:defRPr/>
            </a:pPr>
            <a:fld id="{66352836-C0BA-4ECB-9B23-C2F4CF798882}" type="slidenum">
              <a:rPr lang="en-US"/>
              <a:pPr>
                <a:defRPr/>
              </a:pPr>
              <a:t>‹#›</a:t>
            </a:fld>
            <a:endParaRPr lang="en-US"/>
          </a:p>
        </p:txBody>
      </p:sp>
      <p:sp>
        <p:nvSpPr>
          <p:cNvPr id="3" name="Rectangle 44"/>
          <p:cNvSpPr>
            <a:spLocks noGrp="1" noChangeArrowheads="1"/>
          </p:cNvSpPr>
          <p:nvPr>
            <p:ph type="dt" sz="half" idx="11"/>
          </p:nvPr>
        </p:nvSpPr>
        <p:spPr>
          <a:ln/>
        </p:spPr>
        <p:txBody>
          <a:bodyPr/>
          <a:lstStyle>
            <a:lvl1pPr>
              <a:defRPr/>
            </a:lvl1pPr>
          </a:lstStyle>
          <a:p>
            <a:pPr>
              <a:defRPr/>
            </a:pPr>
            <a:fld id="{107D3EC8-0125-437E-8F5E-83D8CE3C41C0}" type="datetimeFigureOut">
              <a:rPr lang="en-US"/>
              <a:pPr>
                <a:defRPr/>
              </a:pPr>
              <a:t>1/18/2010</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0"/>
          <p:cNvSpPr>
            <a:spLocks noGrp="1" noChangeArrowheads="1"/>
          </p:cNvSpPr>
          <p:nvPr>
            <p:ph type="sldNum" sz="quarter" idx="10"/>
          </p:nvPr>
        </p:nvSpPr>
        <p:spPr>
          <a:ln/>
        </p:spPr>
        <p:txBody>
          <a:bodyPr/>
          <a:lstStyle>
            <a:lvl1pPr>
              <a:defRPr/>
            </a:lvl1pPr>
          </a:lstStyle>
          <a:p>
            <a:pPr>
              <a:defRPr/>
            </a:pPr>
            <a:fld id="{7C13FE15-9B8A-49F6-BCD8-C83D89F9DF1D}" type="slidenum">
              <a:rPr lang="en-US"/>
              <a:pPr>
                <a:defRPr/>
              </a:pPr>
              <a:t>‹#›</a:t>
            </a:fld>
            <a:endParaRPr lang="en-US"/>
          </a:p>
        </p:txBody>
      </p:sp>
      <p:sp>
        <p:nvSpPr>
          <p:cNvPr id="6" name="Rectangle 44"/>
          <p:cNvSpPr>
            <a:spLocks noGrp="1" noChangeArrowheads="1"/>
          </p:cNvSpPr>
          <p:nvPr>
            <p:ph type="dt" sz="half" idx="11"/>
          </p:nvPr>
        </p:nvSpPr>
        <p:spPr>
          <a:ln/>
        </p:spPr>
        <p:txBody>
          <a:bodyPr/>
          <a:lstStyle>
            <a:lvl1pPr>
              <a:defRPr/>
            </a:lvl1pPr>
          </a:lstStyle>
          <a:p>
            <a:pPr>
              <a:defRPr/>
            </a:pPr>
            <a:fld id="{51A61E0E-94E3-4E22-A388-62BDE52622C5}" type="datetimeFigureOut">
              <a:rPr lang="en-US"/>
              <a:pPr>
                <a:defRPr/>
              </a:pPr>
              <a:t>1/18/2010</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0"/>
          <p:cNvSpPr>
            <a:spLocks noGrp="1" noChangeArrowheads="1"/>
          </p:cNvSpPr>
          <p:nvPr>
            <p:ph type="sldNum" sz="quarter" idx="10"/>
          </p:nvPr>
        </p:nvSpPr>
        <p:spPr>
          <a:ln/>
        </p:spPr>
        <p:txBody>
          <a:bodyPr/>
          <a:lstStyle>
            <a:lvl1pPr>
              <a:defRPr/>
            </a:lvl1pPr>
          </a:lstStyle>
          <a:p>
            <a:pPr>
              <a:defRPr/>
            </a:pPr>
            <a:fld id="{9ACE9787-5C77-4B7D-9AEF-E8C0C3FA2D35}" type="slidenum">
              <a:rPr lang="en-US"/>
              <a:pPr>
                <a:defRPr/>
              </a:pPr>
              <a:t>‹#›</a:t>
            </a:fld>
            <a:endParaRPr lang="en-US"/>
          </a:p>
        </p:txBody>
      </p:sp>
      <p:sp>
        <p:nvSpPr>
          <p:cNvPr id="6" name="Rectangle 44"/>
          <p:cNvSpPr>
            <a:spLocks noGrp="1" noChangeArrowheads="1"/>
          </p:cNvSpPr>
          <p:nvPr>
            <p:ph type="dt" sz="half" idx="11"/>
          </p:nvPr>
        </p:nvSpPr>
        <p:spPr>
          <a:ln/>
        </p:spPr>
        <p:txBody>
          <a:bodyPr/>
          <a:lstStyle>
            <a:lvl1pPr>
              <a:defRPr/>
            </a:lvl1pPr>
          </a:lstStyle>
          <a:p>
            <a:pPr>
              <a:defRPr/>
            </a:pPr>
            <a:fld id="{CFC02ABC-6451-4CE8-A8F5-85BD6DACFD37}" type="datetimeFigureOut">
              <a:rPr lang="en-US"/>
              <a:pPr>
                <a:defRPr/>
              </a:pPr>
              <a:t>1/18/2010</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43" descr="Embarcadero_05_R02_slide"/>
          <p:cNvPicPr>
            <a:picLocks noChangeAspect="1" noChangeArrowheads="1"/>
          </p:cNvPicPr>
          <p:nvPr/>
        </p:nvPicPr>
        <p:blipFill>
          <a:blip r:embed="rId16" cstate="print"/>
          <a:srcRect/>
          <a:stretch>
            <a:fillRect/>
          </a:stretch>
        </p:blipFill>
        <p:spPr bwMode="auto">
          <a:xfrm>
            <a:off x="-4763" y="-4763"/>
            <a:ext cx="9153526" cy="6867526"/>
          </a:xfrm>
          <a:prstGeom prst="rect">
            <a:avLst/>
          </a:prstGeom>
          <a:noFill/>
          <a:ln w="9525">
            <a:noFill/>
            <a:miter lim="800000"/>
            <a:headEnd/>
            <a:tailEnd/>
          </a:ln>
        </p:spPr>
      </p:pic>
      <p:sp>
        <p:nvSpPr>
          <p:cNvPr id="1027" name="Rectangle 2"/>
          <p:cNvSpPr>
            <a:spLocks noGrp="1" noChangeArrowheads="1"/>
          </p:cNvSpPr>
          <p:nvPr>
            <p:ph type="title"/>
          </p:nvPr>
        </p:nvSpPr>
        <p:spPr bwMode="auto">
          <a:xfrm>
            <a:off x="190500" y="190500"/>
            <a:ext cx="5372100" cy="457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8" name="Rectangle 3"/>
          <p:cNvSpPr>
            <a:spLocks noGrp="1" noChangeArrowheads="1"/>
          </p:cNvSpPr>
          <p:nvPr>
            <p:ph type="body" idx="1"/>
          </p:nvPr>
        </p:nvSpPr>
        <p:spPr bwMode="auto">
          <a:xfrm>
            <a:off x="152400" y="1104900"/>
            <a:ext cx="8782050" cy="50006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34" name="Rectangle 10"/>
          <p:cNvSpPr>
            <a:spLocks noGrp="1" noChangeArrowheads="1"/>
          </p:cNvSpPr>
          <p:nvPr>
            <p:ph type="sldNum" sz="quarter" idx="4"/>
          </p:nvPr>
        </p:nvSpPr>
        <p:spPr bwMode="auto">
          <a:xfrm>
            <a:off x="7562850" y="6553200"/>
            <a:ext cx="1371600" cy="746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fontAlgn="auto">
              <a:spcBef>
                <a:spcPts val="0"/>
              </a:spcBef>
              <a:spcAft>
                <a:spcPts val="0"/>
              </a:spcAft>
              <a:defRPr sz="1200">
                <a:solidFill>
                  <a:srgbClr val="565A5C"/>
                </a:solidFill>
                <a:latin typeface="+mn-lt"/>
                <a:cs typeface="+mn-cs"/>
              </a:defRPr>
            </a:lvl1pPr>
          </a:lstStyle>
          <a:p>
            <a:pPr>
              <a:defRPr/>
            </a:pPr>
            <a:fld id="{D03078E6-33AE-43AD-9858-5334C1F8F34B}" type="slidenum">
              <a:rPr lang="en-US"/>
              <a:pPr>
                <a:defRPr/>
              </a:pPr>
              <a:t>‹#›</a:t>
            </a:fld>
            <a:endParaRPr lang="en-US"/>
          </a:p>
        </p:txBody>
      </p:sp>
      <p:sp>
        <p:nvSpPr>
          <p:cNvPr id="1068" name="Rectangle 44"/>
          <p:cNvSpPr>
            <a:spLocks noGrp="1" noChangeArrowheads="1"/>
          </p:cNvSpPr>
          <p:nvPr>
            <p:ph type="dt" sz="half" idx="2"/>
          </p:nvPr>
        </p:nvSpPr>
        <p:spPr bwMode="auto">
          <a:xfrm>
            <a:off x="152400" y="6553200"/>
            <a:ext cx="2133600" cy="2476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fontAlgn="auto">
              <a:spcBef>
                <a:spcPts val="0"/>
              </a:spcBef>
              <a:spcAft>
                <a:spcPts val="0"/>
              </a:spcAft>
              <a:defRPr sz="1200">
                <a:solidFill>
                  <a:schemeClr val="bg1"/>
                </a:solidFill>
                <a:latin typeface="+mn-lt"/>
                <a:cs typeface="+mn-cs"/>
              </a:defRPr>
            </a:lvl1pPr>
          </a:lstStyle>
          <a:p>
            <a:pPr>
              <a:defRPr/>
            </a:pPr>
            <a:fld id="{CC1F8045-4F06-4EA5-829E-74861BD9FA43}" type="datetimeFigureOut">
              <a:rPr lang="en-US"/>
              <a:pPr>
                <a:defRPr/>
              </a:pPr>
              <a:t>1/18/2010</a:t>
            </a:fld>
            <a:endParaRPr lang="en-US"/>
          </a:p>
        </p:txBody>
      </p:sp>
    </p:spTree>
  </p:cSld>
  <p:clrMap bg1="lt1" tx1="dk1" bg2="lt2" tx2="dk2" accent1="accent1" accent2="accent2" accent3="accent3" accent4="accent4" accent5="accent5" accent6="accent6" hlink="hlink" folHlink="folHlink"/>
  <p:sldLayoutIdLst>
    <p:sldLayoutId id="2147483687" r:id="rId1"/>
    <p:sldLayoutId id="2147483688" r:id="rId2"/>
    <p:sldLayoutId id="2147483686" r:id="rId3"/>
    <p:sldLayoutId id="2147483685" r:id="rId4"/>
    <p:sldLayoutId id="2147483684" r:id="rId5"/>
    <p:sldLayoutId id="2147483683" r:id="rId6"/>
    <p:sldLayoutId id="2147483682" r:id="rId7"/>
    <p:sldLayoutId id="2147483681" r:id="rId8"/>
    <p:sldLayoutId id="2147483680" r:id="rId9"/>
    <p:sldLayoutId id="2147483679" r:id="rId10"/>
    <p:sldLayoutId id="2147483678" r:id="rId11"/>
    <p:sldLayoutId id="2147483677" r:id="rId12"/>
    <p:sldLayoutId id="2147483689" r:id="rId13"/>
    <p:sldLayoutId id="2147483676" r:id="rId14"/>
  </p:sldLayoutIdLst>
  <p:timing>
    <p:tnLst>
      <p:par>
        <p:cTn id="1" dur="indefinite" restart="never" nodeType="tmRoot"/>
      </p:par>
    </p:tnLst>
  </p:timing>
  <p:txStyles>
    <p:titleStyle>
      <a:lvl1pPr algn="l" rtl="0" eaLnBrk="0" fontAlgn="base" hangingPunct="0">
        <a:spcBef>
          <a:spcPct val="0"/>
        </a:spcBef>
        <a:spcAft>
          <a:spcPct val="0"/>
        </a:spcAft>
        <a:defRPr sz="2400" b="1">
          <a:solidFill>
            <a:schemeClr val="bg1"/>
          </a:solidFill>
          <a:latin typeface="+mj-lt"/>
          <a:ea typeface="+mj-ea"/>
          <a:cs typeface="+mj-cs"/>
        </a:defRPr>
      </a:lvl1pPr>
      <a:lvl2pPr algn="l" rtl="0" eaLnBrk="0" fontAlgn="base" hangingPunct="0">
        <a:spcBef>
          <a:spcPct val="0"/>
        </a:spcBef>
        <a:spcAft>
          <a:spcPct val="0"/>
        </a:spcAft>
        <a:defRPr sz="2400" b="1">
          <a:solidFill>
            <a:schemeClr val="bg1"/>
          </a:solidFill>
          <a:latin typeface="Arial" charset="0"/>
        </a:defRPr>
      </a:lvl2pPr>
      <a:lvl3pPr algn="l" rtl="0" eaLnBrk="0" fontAlgn="base" hangingPunct="0">
        <a:spcBef>
          <a:spcPct val="0"/>
        </a:spcBef>
        <a:spcAft>
          <a:spcPct val="0"/>
        </a:spcAft>
        <a:defRPr sz="2400" b="1">
          <a:solidFill>
            <a:schemeClr val="bg1"/>
          </a:solidFill>
          <a:latin typeface="Arial" charset="0"/>
        </a:defRPr>
      </a:lvl3pPr>
      <a:lvl4pPr algn="l" rtl="0" eaLnBrk="0" fontAlgn="base" hangingPunct="0">
        <a:spcBef>
          <a:spcPct val="0"/>
        </a:spcBef>
        <a:spcAft>
          <a:spcPct val="0"/>
        </a:spcAft>
        <a:defRPr sz="2400" b="1">
          <a:solidFill>
            <a:schemeClr val="bg1"/>
          </a:solidFill>
          <a:latin typeface="Arial" charset="0"/>
        </a:defRPr>
      </a:lvl4pPr>
      <a:lvl5pPr algn="l" rtl="0" eaLnBrk="0" fontAlgn="base" hangingPunct="0">
        <a:spcBef>
          <a:spcPct val="0"/>
        </a:spcBef>
        <a:spcAft>
          <a:spcPct val="0"/>
        </a:spcAft>
        <a:defRPr sz="2400" b="1">
          <a:solidFill>
            <a:schemeClr val="bg1"/>
          </a:solidFill>
          <a:latin typeface="Arial" charset="0"/>
        </a:defRPr>
      </a:lvl5pPr>
      <a:lvl6pPr marL="457200" algn="l" rtl="0" eaLnBrk="1" fontAlgn="base" hangingPunct="1">
        <a:spcBef>
          <a:spcPct val="0"/>
        </a:spcBef>
        <a:spcAft>
          <a:spcPct val="0"/>
        </a:spcAft>
        <a:defRPr sz="2400" b="1">
          <a:solidFill>
            <a:schemeClr val="bg1"/>
          </a:solidFill>
          <a:latin typeface="Arial" charset="0"/>
        </a:defRPr>
      </a:lvl6pPr>
      <a:lvl7pPr marL="914400" algn="l" rtl="0" eaLnBrk="1" fontAlgn="base" hangingPunct="1">
        <a:spcBef>
          <a:spcPct val="0"/>
        </a:spcBef>
        <a:spcAft>
          <a:spcPct val="0"/>
        </a:spcAft>
        <a:defRPr sz="2400" b="1">
          <a:solidFill>
            <a:schemeClr val="bg1"/>
          </a:solidFill>
          <a:latin typeface="Arial" charset="0"/>
        </a:defRPr>
      </a:lvl7pPr>
      <a:lvl8pPr marL="1371600" algn="l" rtl="0" eaLnBrk="1" fontAlgn="base" hangingPunct="1">
        <a:spcBef>
          <a:spcPct val="0"/>
        </a:spcBef>
        <a:spcAft>
          <a:spcPct val="0"/>
        </a:spcAft>
        <a:defRPr sz="2400" b="1">
          <a:solidFill>
            <a:schemeClr val="bg1"/>
          </a:solidFill>
          <a:latin typeface="Arial" charset="0"/>
        </a:defRPr>
      </a:lvl8pPr>
      <a:lvl9pPr marL="1828800" algn="l" rtl="0" eaLnBrk="1" fontAlgn="base" hangingPunct="1">
        <a:spcBef>
          <a:spcPct val="0"/>
        </a:spcBef>
        <a:spcAft>
          <a:spcPct val="0"/>
        </a:spcAft>
        <a:defRPr sz="2400" b="1">
          <a:solidFill>
            <a:schemeClr val="bg1"/>
          </a:solidFill>
          <a:latin typeface="Arial" charset="0"/>
        </a:defRPr>
      </a:lvl9pPr>
    </p:titleStyle>
    <p:bodyStyle>
      <a:lvl1pPr marL="171450" indent="-171450" algn="l" rtl="0" eaLnBrk="0" fontAlgn="base" hangingPunct="0">
        <a:lnSpc>
          <a:spcPct val="125000"/>
        </a:lnSpc>
        <a:spcBef>
          <a:spcPct val="30000"/>
        </a:spcBef>
        <a:spcAft>
          <a:spcPct val="0"/>
        </a:spcAft>
        <a:buClr>
          <a:srgbClr val="C4262E"/>
        </a:buClr>
        <a:buSzPct val="125000"/>
        <a:buChar char="•"/>
        <a:defRPr sz="2000">
          <a:solidFill>
            <a:srgbClr val="565A5C"/>
          </a:solidFill>
          <a:latin typeface="+mn-lt"/>
          <a:ea typeface="+mn-ea"/>
          <a:cs typeface="+mn-cs"/>
        </a:defRPr>
      </a:lvl1pPr>
      <a:lvl2pPr marL="514350" indent="-171450" algn="l" rtl="0" eaLnBrk="0" fontAlgn="base" hangingPunct="0">
        <a:lnSpc>
          <a:spcPct val="125000"/>
        </a:lnSpc>
        <a:spcBef>
          <a:spcPct val="30000"/>
        </a:spcBef>
        <a:spcAft>
          <a:spcPct val="0"/>
        </a:spcAft>
        <a:buChar char="•"/>
        <a:defRPr sz="1400">
          <a:solidFill>
            <a:srgbClr val="565A5C"/>
          </a:solidFill>
          <a:latin typeface="+mn-lt"/>
        </a:defRPr>
      </a:lvl2pPr>
      <a:lvl3pPr marL="800100" indent="-114300" algn="l" rtl="0" eaLnBrk="0" fontAlgn="base" hangingPunct="0">
        <a:lnSpc>
          <a:spcPct val="125000"/>
        </a:lnSpc>
        <a:spcBef>
          <a:spcPct val="30000"/>
        </a:spcBef>
        <a:spcAft>
          <a:spcPct val="0"/>
        </a:spcAft>
        <a:buClr>
          <a:srgbClr val="C4262E"/>
        </a:buClr>
        <a:buChar char="•"/>
        <a:defRPr sz="1400">
          <a:solidFill>
            <a:srgbClr val="565A5C"/>
          </a:solidFill>
          <a:latin typeface="+mn-lt"/>
        </a:defRPr>
      </a:lvl3pPr>
      <a:lvl4pPr marL="1085850" indent="-171450" algn="l" rtl="0" eaLnBrk="0" fontAlgn="base" hangingPunct="0">
        <a:lnSpc>
          <a:spcPct val="125000"/>
        </a:lnSpc>
        <a:spcBef>
          <a:spcPct val="30000"/>
        </a:spcBef>
        <a:spcAft>
          <a:spcPct val="0"/>
        </a:spcAft>
        <a:buChar char="–"/>
        <a:defRPr sz="1400">
          <a:solidFill>
            <a:srgbClr val="565A5C"/>
          </a:solidFill>
          <a:latin typeface="+mn-lt"/>
        </a:defRPr>
      </a:lvl4pPr>
      <a:lvl5pPr marL="1371600" indent="-171450" algn="l" rtl="0" eaLnBrk="0" fontAlgn="base" hangingPunct="0">
        <a:lnSpc>
          <a:spcPct val="125000"/>
        </a:lnSpc>
        <a:spcBef>
          <a:spcPct val="30000"/>
        </a:spcBef>
        <a:spcAft>
          <a:spcPct val="0"/>
        </a:spcAft>
        <a:buChar char="»"/>
        <a:defRPr sz="1400">
          <a:solidFill>
            <a:srgbClr val="565A5C"/>
          </a:solidFill>
          <a:latin typeface="+mn-lt"/>
        </a:defRPr>
      </a:lvl5pPr>
      <a:lvl6pPr marL="1828800" indent="-171450" algn="l" rtl="0" eaLnBrk="1" fontAlgn="base" hangingPunct="1">
        <a:lnSpc>
          <a:spcPct val="125000"/>
        </a:lnSpc>
        <a:spcBef>
          <a:spcPct val="30000"/>
        </a:spcBef>
        <a:spcAft>
          <a:spcPct val="0"/>
        </a:spcAft>
        <a:buChar char="»"/>
        <a:defRPr sz="1400">
          <a:solidFill>
            <a:srgbClr val="565A5C"/>
          </a:solidFill>
          <a:latin typeface="+mn-lt"/>
        </a:defRPr>
      </a:lvl6pPr>
      <a:lvl7pPr marL="2286000" indent="-171450" algn="l" rtl="0" eaLnBrk="1" fontAlgn="base" hangingPunct="1">
        <a:lnSpc>
          <a:spcPct val="125000"/>
        </a:lnSpc>
        <a:spcBef>
          <a:spcPct val="30000"/>
        </a:spcBef>
        <a:spcAft>
          <a:spcPct val="0"/>
        </a:spcAft>
        <a:buChar char="»"/>
        <a:defRPr sz="1400">
          <a:solidFill>
            <a:srgbClr val="565A5C"/>
          </a:solidFill>
          <a:latin typeface="+mn-lt"/>
        </a:defRPr>
      </a:lvl7pPr>
      <a:lvl8pPr marL="2743200" indent="-171450" algn="l" rtl="0" eaLnBrk="1" fontAlgn="base" hangingPunct="1">
        <a:lnSpc>
          <a:spcPct val="125000"/>
        </a:lnSpc>
        <a:spcBef>
          <a:spcPct val="30000"/>
        </a:spcBef>
        <a:spcAft>
          <a:spcPct val="0"/>
        </a:spcAft>
        <a:buChar char="»"/>
        <a:defRPr sz="1400">
          <a:solidFill>
            <a:srgbClr val="565A5C"/>
          </a:solidFill>
          <a:latin typeface="+mn-lt"/>
        </a:defRPr>
      </a:lvl8pPr>
      <a:lvl9pPr marL="3200400" indent="-171450" algn="l" rtl="0" eaLnBrk="1" fontAlgn="base" hangingPunct="1">
        <a:lnSpc>
          <a:spcPct val="125000"/>
        </a:lnSpc>
        <a:spcBef>
          <a:spcPct val="30000"/>
        </a:spcBef>
        <a:spcAft>
          <a:spcPct val="0"/>
        </a:spcAft>
        <a:buChar char="»"/>
        <a:defRPr sz="1400">
          <a:solidFill>
            <a:srgbClr val="565A5C"/>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29.jpeg"/><Relationship Id="rId4" Type="http://schemas.openxmlformats.org/officeDocument/2006/relationships/image" Target="../media/image28.jpeg"/></Relationships>
</file>

<file path=ppt/slides/_rels/slide12.xml.rels><?xml version="1.0" encoding="UTF-8" standalone="yes"?>
<Relationships xmlns="http://schemas.openxmlformats.org/package/2006/relationships"><Relationship Id="rId3" Type="http://schemas.openxmlformats.org/officeDocument/2006/relationships/image" Target="../media/image30.jpeg"/><Relationship Id="rId7" Type="http://schemas.openxmlformats.org/officeDocument/2006/relationships/image" Target="../media/image34.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32.jpeg"/><Relationship Id="rId4" Type="http://schemas.openxmlformats.org/officeDocument/2006/relationships/image" Target="../media/image31.png"/></Relationships>
</file>

<file path=ppt/slides/_rels/slide13.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37.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edn.embarcadero.com/article/38459"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image" Target="../media/image42.jpe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43.jpe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44.jpe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2.xml"/><Relationship Id="rId1" Type="http://schemas.openxmlformats.org/officeDocument/2006/relationships/video" Target="file:///C:\dev\ODUG\Minority%20Report%20%5bWS%5d%20%5b2%20Discs%5d_Segment%202(00-04-59%20-%2000-06-07).avi" TargetMode="External"/><Relationship Id="rId4" Type="http://schemas.openxmlformats.org/officeDocument/2006/relationships/image" Target="../media/image45.png"/></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2.xml"/><Relationship Id="rId1" Type="http://schemas.openxmlformats.org/officeDocument/2006/relationships/video" Target="file:///C:\Documents%20and%20Settings\dintersimone\Desktop\Emea%20Q2%202009%20Tour\Slides\DelphiGesturesAndTouchDemoAtDelphiLive2009.mpg" TargetMode="External"/><Relationship Id="rId4" Type="http://schemas.openxmlformats.org/officeDocument/2006/relationships/image" Target="../media/image46.png"/></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56.xml"/><Relationship Id="rId1" Type="http://schemas.openxmlformats.org/officeDocument/2006/relationships/slideLayout" Target="../slideLayouts/slideLayout2.xml"/><Relationship Id="rId4" Type="http://schemas.openxmlformats.org/officeDocument/2006/relationships/image" Target="../media/image48.png"/></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58.xml"/><Relationship Id="rId1" Type="http://schemas.openxmlformats.org/officeDocument/2006/relationships/slideLayout" Target="../slideLayouts/slideLayout2.xml"/><Relationship Id="rId5" Type="http://schemas.openxmlformats.org/officeDocument/2006/relationships/image" Target="../media/image51.png"/><Relationship Id="rId4" Type="http://schemas.openxmlformats.org/officeDocument/2006/relationships/image" Target="../media/image50.png"/></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63.xml"/><Relationship Id="rId1" Type="http://schemas.openxmlformats.org/officeDocument/2006/relationships/slideLayout" Target="../slideLayouts/slideLayout2.xml"/><Relationship Id="rId4" Type="http://schemas.openxmlformats.org/officeDocument/2006/relationships/image" Target="../media/image53.png"/></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67.xml"/><Relationship Id="rId1" Type="http://schemas.openxmlformats.org/officeDocument/2006/relationships/slideLayout" Target="../slideLayouts/slideLayout2.xml"/><Relationship Id="rId4" Type="http://schemas.openxmlformats.org/officeDocument/2006/relationships/image" Target="../media/image55.png"/></Relationships>
</file>

<file path=ppt/slides/_rels/slide68.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8" Type="http://schemas.openxmlformats.org/officeDocument/2006/relationships/image" Target="../media/image9.jpeg"/><Relationship Id="rId13" Type="http://schemas.openxmlformats.org/officeDocument/2006/relationships/image" Target="../media/image14.jpeg"/><Relationship Id="rId18" Type="http://schemas.openxmlformats.org/officeDocument/2006/relationships/image" Target="../media/image19.jpeg"/><Relationship Id="rId3" Type="http://schemas.openxmlformats.org/officeDocument/2006/relationships/image" Target="../media/image5.jpeg"/><Relationship Id="rId21" Type="http://schemas.openxmlformats.org/officeDocument/2006/relationships/image" Target="../media/image22.jpeg"/><Relationship Id="rId7" Type="http://schemas.openxmlformats.org/officeDocument/2006/relationships/image" Target="../media/image8.jpeg"/><Relationship Id="rId12" Type="http://schemas.openxmlformats.org/officeDocument/2006/relationships/image" Target="../media/image13.jpeg"/><Relationship Id="rId17" Type="http://schemas.openxmlformats.org/officeDocument/2006/relationships/image" Target="../media/image18.jpeg"/><Relationship Id="rId2" Type="http://schemas.openxmlformats.org/officeDocument/2006/relationships/notesSlide" Target="../notesSlides/notesSlide8.xml"/><Relationship Id="rId16" Type="http://schemas.openxmlformats.org/officeDocument/2006/relationships/image" Target="../media/image17.jpeg"/><Relationship Id="rId20" Type="http://schemas.openxmlformats.org/officeDocument/2006/relationships/image" Target="../media/image21.jpeg"/><Relationship Id="rId1" Type="http://schemas.openxmlformats.org/officeDocument/2006/relationships/slideLayout" Target="../slideLayouts/slideLayout6.xml"/><Relationship Id="rId6" Type="http://schemas.openxmlformats.org/officeDocument/2006/relationships/image" Target="../media/image7.jpeg"/><Relationship Id="rId11" Type="http://schemas.openxmlformats.org/officeDocument/2006/relationships/image" Target="../media/image12.jpeg"/><Relationship Id="rId5" Type="http://schemas.openxmlformats.org/officeDocument/2006/relationships/image" Target="../media/image4.jpeg"/><Relationship Id="rId15" Type="http://schemas.openxmlformats.org/officeDocument/2006/relationships/image" Target="../media/image16.jpeg"/><Relationship Id="rId23" Type="http://schemas.openxmlformats.org/officeDocument/2006/relationships/image" Target="../media/image24.jpeg"/><Relationship Id="rId10" Type="http://schemas.openxmlformats.org/officeDocument/2006/relationships/image" Target="../media/image11.jpeg"/><Relationship Id="rId19" Type="http://schemas.openxmlformats.org/officeDocument/2006/relationships/image" Target="../media/image20.jpeg"/><Relationship Id="rId4" Type="http://schemas.openxmlformats.org/officeDocument/2006/relationships/image" Target="../media/image6.jpeg"/><Relationship Id="rId9" Type="http://schemas.openxmlformats.org/officeDocument/2006/relationships/image" Target="../media/image10.jpeg"/><Relationship Id="rId14" Type="http://schemas.openxmlformats.org/officeDocument/2006/relationships/image" Target="../media/image15.jpeg"/><Relationship Id="rId22" Type="http://schemas.openxmlformats.org/officeDocument/2006/relationships/image" Target="../media/image23.jpeg"/></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3" Type="http://schemas.openxmlformats.org/officeDocument/2006/relationships/image" Target="../media/image59.jpeg"/><Relationship Id="rId2" Type="http://schemas.openxmlformats.org/officeDocument/2006/relationships/notesSlide" Target="../notesSlides/notesSlide83.xml"/><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9.xml"/><Relationship Id="rId1" Type="http://schemas.openxmlformats.org/officeDocument/2006/relationships/slideLayout" Target="../slideLayouts/slideLayout13.xml"/><Relationship Id="rId4" Type="http://schemas.openxmlformats.org/officeDocument/2006/relationships/image" Target="../media/image26.png"/></Relationships>
</file>

<file path=ppt/slides/_rels/slide90.xml.rels><?xml version="1.0" encoding="UTF-8" standalone="yes"?>
<Relationships xmlns="http://schemas.openxmlformats.org/package/2006/relationships"><Relationship Id="rId3" Type="http://schemas.openxmlformats.org/officeDocument/2006/relationships/hyperlink" Target="http://www.embarcadero.com/products/delphi" TargetMode="External"/><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3.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94.xml"/><Relationship Id="rId1" Type="http://schemas.openxmlformats.org/officeDocument/2006/relationships/slideLayout" Target="../slideLayouts/slideLayout14.xml"/><Relationship Id="rId4" Type="http://schemas.openxmlformats.org/officeDocument/2006/relationships/image" Target="../media/image63.jpeg"/></Relationships>
</file>

<file path=ppt/slides/_rels/slide95.xml.rels><?xml version="1.0" encoding="UTF-8" standalone="yes"?>
<Relationships xmlns="http://schemas.openxmlformats.org/package/2006/relationships"><Relationship Id="rId3" Type="http://schemas.openxmlformats.org/officeDocument/2006/relationships/hyperlink" Target="http://edn.embarcadero.com/article/40021" TargetMode="External"/><Relationship Id="rId2" Type="http://schemas.openxmlformats.org/officeDocument/2006/relationships/notesSlide" Target="../notesSlides/notesSlide95.xml"/><Relationship Id="rId1" Type="http://schemas.openxmlformats.org/officeDocument/2006/relationships/slideLayout" Target="../slideLayouts/slideLayout7.xml"/><Relationship Id="rId6" Type="http://schemas.openxmlformats.org/officeDocument/2006/relationships/hyperlink" Target="http://edn.embarcadero.com/article/40018" TargetMode="External"/><Relationship Id="rId5" Type="http://schemas.openxmlformats.org/officeDocument/2006/relationships/hyperlink" Target="http://edn.embarcadero.com/article/39930" TargetMode="External"/><Relationship Id="rId4" Type="http://schemas.openxmlformats.org/officeDocument/2006/relationships/hyperlink" Target="http://edn.embarcadero.com/article/40071" TargetMode="Externa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3.xml"/></Relationships>
</file>

<file path=ppt/slides/_rels/slide97.xml.rels><?xml version="1.0" encoding="UTF-8" standalone="yes"?>
<Relationships xmlns="http://schemas.openxmlformats.org/package/2006/relationships"><Relationship Id="rId3" Type="http://schemas.openxmlformats.org/officeDocument/2006/relationships/hyperlink" Target="mailto:aohlsson@embarcadero.com" TargetMode="External"/><Relationship Id="rId2" Type="http://schemas.openxmlformats.org/officeDocument/2006/relationships/notesSlide" Target="../notesSlides/notesSlide9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le 4"/>
          <p:cNvSpPr>
            <a:spLocks noGrp="1"/>
          </p:cNvSpPr>
          <p:nvPr>
            <p:ph type="ctrTitle" sz="quarter"/>
          </p:nvPr>
        </p:nvSpPr>
        <p:spPr/>
        <p:txBody>
          <a:bodyPr/>
          <a:lstStyle/>
          <a:p>
            <a:r>
              <a:rPr lang="en-US" smtClean="0"/>
              <a:t>What’s New in RAD Studio 2010</a:t>
            </a:r>
          </a:p>
        </p:txBody>
      </p:sp>
      <p:sp>
        <p:nvSpPr>
          <p:cNvPr id="18434" name="Subtitle 5"/>
          <p:cNvSpPr>
            <a:spLocks noGrp="1"/>
          </p:cNvSpPr>
          <p:nvPr>
            <p:ph type="subTitle" sz="quarter" idx="1"/>
          </p:nvPr>
        </p:nvSpPr>
        <p:spPr/>
        <p:txBody>
          <a:bodyPr/>
          <a:lstStyle/>
          <a:p>
            <a:r>
              <a:rPr lang="en-US" smtClean="0"/>
              <a:t>Anders Ohlsson – Developer Relations</a:t>
            </a:r>
            <a:endParaRPr lang="pl-PL" smtClean="0"/>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6865" name="Title 1"/>
          <p:cNvSpPr>
            <a:spLocks noGrp="1"/>
          </p:cNvSpPr>
          <p:nvPr>
            <p:ph type="title"/>
          </p:nvPr>
        </p:nvSpPr>
        <p:spPr/>
        <p:txBody>
          <a:bodyPr/>
          <a:lstStyle/>
          <a:p>
            <a:r>
              <a:rPr lang="en-US" smtClean="0"/>
              <a:t>Industry Challenges</a:t>
            </a:r>
          </a:p>
        </p:txBody>
      </p:sp>
      <p:sp>
        <p:nvSpPr>
          <p:cNvPr id="36866" name="Content Placeholder 2"/>
          <p:cNvSpPr>
            <a:spLocks noGrp="1"/>
          </p:cNvSpPr>
          <p:nvPr>
            <p:ph idx="1"/>
          </p:nvPr>
        </p:nvSpPr>
        <p:spPr/>
        <p:txBody>
          <a:bodyPr/>
          <a:lstStyle/>
          <a:p>
            <a:r>
              <a:rPr lang="en-US" smtClean="0"/>
              <a:t>Economy is putting IT &amp; R&amp;D budgets under intense scrutiny</a:t>
            </a:r>
          </a:p>
          <a:p>
            <a:pPr lvl="1"/>
            <a:r>
              <a:rPr lang="en-US" smtClean="0"/>
              <a:t>Organizations must get more value for every IT dollar spent and reduce costs where feasible</a:t>
            </a:r>
          </a:p>
          <a:p>
            <a:r>
              <a:rPr lang="en-US" smtClean="0"/>
              <a:t>Consolidation, mergers, layoffs</a:t>
            </a:r>
          </a:p>
          <a:p>
            <a:pPr lvl="1"/>
            <a:r>
              <a:rPr lang="en-US" smtClean="0"/>
              <a:t>Technical staff must now deal with more systems, platforms</a:t>
            </a:r>
          </a:p>
          <a:p>
            <a:pPr lvl="1"/>
            <a:r>
              <a:rPr lang="en-US" smtClean="0"/>
              <a:t>Team members taking on additional tasks and roles, more blended and multi-roles</a:t>
            </a:r>
          </a:p>
          <a:p>
            <a:pPr lvl="1"/>
            <a:r>
              <a:rPr lang="en-US" smtClean="0"/>
              <a:t>Teams must be able to understand and ramp up on others’ work – reverse engineering, visualization</a:t>
            </a:r>
          </a:p>
          <a:p>
            <a:r>
              <a:rPr lang="en-US" smtClean="0"/>
              <a:t>Managing multiple tool licenses per user is time-consuming and complex</a:t>
            </a:r>
          </a:p>
          <a:p>
            <a:r>
              <a:rPr lang="en-US" smtClean="0"/>
              <a:t>Managing numerous vendor relationships is time-consuming and complex</a:t>
            </a:r>
          </a:p>
          <a:p>
            <a:r>
              <a:rPr lang="en-US" smtClean="0"/>
              <a:t>Individual tool purchases are not cost effective for “as needed” usage</a:t>
            </a:r>
          </a:p>
          <a:p>
            <a:pPr lvl="1"/>
            <a:r>
              <a:rPr lang="en-US" smtClean="0"/>
              <a:t>Changes to role, project, and project phase often result in a need to re-tool</a:t>
            </a:r>
          </a:p>
          <a:p>
            <a:pPr lvl="1"/>
            <a:r>
              <a:rPr lang="en-US" smtClean="0"/>
              <a:t>One can almost never afford the tools needed to assure the desired productivity, quality, traceability &amp; compliance</a:t>
            </a:r>
          </a:p>
          <a:p>
            <a:endParaRPr lang="en-US" smtClean="0"/>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Content Placeholder 2"/>
          <p:cNvSpPr>
            <a:spLocks noGrp="1"/>
          </p:cNvSpPr>
          <p:nvPr>
            <p:ph idx="1"/>
          </p:nvPr>
        </p:nvSpPr>
        <p:spPr>
          <a:xfrm>
            <a:off x="304800" y="1143000"/>
            <a:ext cx="8477250" cy="5000625"/>
          </a:xfrm>
        </p:spPr>
        <p:txBody>
          <a:bodyPr/>
          <a:lstStyle/>
          <a:p>
            <a:endParaRPr lang="en-US" sz="1100" smtClean="0"/>
          </a:p>
          <a:p>
            <a:endParaRPr lang="en-US" sz="1100" smtClean="0"/>
          </a:p>
          <a:p>
            <a:endParaRPr lang="en-US" sz="1100" smtClean="0"/>
          </a:p>
          <a:p>
            <a:r>
              <a:rPr lang="en-US" sz="1400" smtClean="0"/>
              <a:t>All of Embarcadero’s tools in a cost-effective and powerful tool chest.  The tools you need to quickly &amp; effectively design, build, and run your software and database applications.</a:t>
            </a:r>
          </a:p>
          <a:p>
            <a:r>
              <a:rPr lang="en-US" sz="1400" smtClean="0"/>
              <a:t>InstantOn deployment reduces costs by eliminating the install step!</a:t>
            </a:r>
          </a:p>
          <a:p>
            <a:r>
              <a:rPr lang="en-US" sz="1400" smtClean="0"/>
              <a:t>All-Access greatly simplifies purchasing and license administration, eliminating the need to procure &amp; budget for standalone products.</a:t>
            </a:r>
          </a:p>
          <a:p>
            <a:pPr>
              <a:buFontTx/>
              <a:buNone/>
            </a:pPr>
            <a:endParaRPr lang="en-US" sz="1800" smtClean="0"/>
          </a:p>
          <a:p>
            <a:pPr lvl="1"/>
            <a:endParaRPr lang="en-US" smtClean="0"/>
          </a:p>
        </p:txBody>
      </p:sp>
      <p:sp>
        <p:nvSpPr>
          <p:cNvPr id="6" name="Rectangle 5"/>
          <p:cNvSpPr/>
          <p:nvPr/>
        </p:nvSpPr>
        <p:spPr>
          <a:xfrm>
            <a:off x="827088" y="1106488"/>
            <a:ext cx="6945312" cy="708025"/>
          </a:xfrm>
          <a:prstGeom prst="rect">
            <a:avLst/>
          </a:prstGeom>
        </p:spPr>
        <p:txBody>
          <a:bodyPr>
            <a:spAutoFit/>
          </a:bodyPr>
          <a:lstStyle/>
          <a:p>
            <a:pPr marL="0" lvl="1" algn="ctr">
              <a:defRPr/>
            </a:pPr>
            <a:r>
              <a:rPr lang="en-US" sz="2000" b="1" dirty="0">
                <a:solidFill>
                  <a:schemeClr val="tx1">
                    <a:lumMod val="65000"/>
                    <a:lumOff val="35000"/>
                  </a:schemeClr>
                </a:solidFill>
              </a:rPr>
              <a:t>The Industry’s First On-Demand, Multi-Platform </a:t>
            </a:r>
            <a:br>
              <a:rPr lang="en-US" sz="2000" b="1" dirty="0">
                <a:solidFill>
                  <a:schemeClr val="tx1">
                    <a:lumMod val="65000"/>
                    <a:lumOff val="35000"/>
                  </a:schemeClr>
                </a:solidFill>
              </a:rPr>
            </a:br>
            <a:r>
              <a:rPr lang="en-US" sz="2000" b="1" dirty="0">
                <a:solidFill>
                  <a:schemeClr val="tx1">
                    <a:lumMod val="65000"/>
                    <a:lumOff val="35000"/>
                  </a:schemeClr>
                </a:solidFill>
              </a:rPr>
              <a:t>Software Development and Data Tool Chest</a:t>
            </a:r>
          </a:p>
        </p:txBody>
      </p:sp>
      <p:pic>
        <p:nvPicPr>
          <p:cNvPr id="38915" name="Picture 2" descr="http://s.sears.com/is/image/Sears/00944572000?qlt=90,0&amp;resMode=sharp&amp;op_usm=0.9,0.5,0,0"/>
          <p:cNvPicPr>
            <a:picLocks noChangeAspect="1" noChangeArrowheads="1"/>
          </p:cNvPicPr>
          <p:nvPr/>
        </p:nvPicPr>
        <p:blipFill>
          <a:blip r:embed="rId3" cstate="print"/>
          <a:srcRect/>
          <a:stretch>
            <a:fillRect/>
          </a:stretch>
        </p:blipFill>
        <p:spPr bwMode="auto">
          <a:xfrm rot="-170095">
            <a:off x="1123950" y="3494088"/>
            <a:ext cx="1576388" cy="1576387"/>
          </a:xfrm>
          <a:prstGeom prst="rect">
            <a:avLst/>
          </a:prstGeom>
          <a:noFill/>
          <a:ln w="9525">
            <a:noFill/>
            <a:miter lim="800000"/>
            <a:headEnd/>
            <a:tailEnd/>
          </a:ln>
        </p:spPr>
      </p:pic>
      <p:sp>
        <p:nvSpPr>
          <p:cNvPr id="38916" name="TextBox 24"/>
          <p:cNvSpPr txBox="1">
            <a:spLocks noChangeArrowheads="1"/>
          </p:cNvSpPr>
          <p:nvPr/>
        </p:nvSpPr>
        <p:spPr bwMode="auto">
          <a:xfrm>
            <a:off x="838200" y="5260975"/>
            <a:ext cx="2562225" cy="400050"/>
          </a:xfrm>
          <a:prstGeom prst="rect">
            <a:avLst/>
          </a:prstGeom>
          <a:noFill/>
          <a:ln w="9525">
            <a:noFill/>
            <a:miter lim="800000"/>
            <a:headEnd/>
            <a:tailEnd/>
          </a:ln>
        </p:spPr>
        <p:txBody>
          <a:bodyPr wrap="none">
            <a:spAutoFit/>
          </a:bodyPr>
          <a:lstStyle/>
          <a:p>
            <a:r>
              <a:rPr lang="en-US" sz="2000" b="1"/>
              <a:t>From the best tools</a:t>
            </a:r>
          </a:p>
        </p:txBody>
      </p:sp>
      <p:sp>
        <p:nvSpPr>
          <p:cNvPr id="38917" name="TextBox 24"/>
          <p:cNvSpPr txBox="1">
            <a:spLocks noChangeArrowheads="1"/>
          </p:cNvSpPr>
          <p:nvPr/>
        </p:nvSpPr>
        <p:spPr bwMode="auto">
          <a:xfrm>
            <a:off x="4262438" y="5260975"/>
            <a:ext cx="4325937" cy="400050"/>
          </a:xfrm>
          <a:prstGeom prst="rect">
            <a:avLst/>
          </a:prstGeom>
          <a:noFill/>
          <a:ln w="9525">
            <a:noFill/>
            <a:miter lim="800000"/>
            <a:headEnd/>
            <a:tailEnd/>
          </a:ln>
        </p:spPr>
        <p:txBody>
          <a:bodyPr wrap="none">
            <a:spAutoFit/>
          </a:bodyPr>
          <a:lstStyle/>
          <a:p>
            <a:r>
              <a:rPr lang="en-US" sz="2000" b="1"/>
              <a:t>the most cost-effective tool chest.</a:t>
            </a:r>
          </a:p>
        </p:txBody>
      </p:sp>
      <p:pic>
        <p:nvPicPr>
          <p:cNvPr id="38918" name="Picture 24" descr="Delphi for PHP 2.0"/>
          <p:cNvPicPr>
            <a:picLocks noChangeAspect="1" noChangeArrowheads="1"/>
          </p:cNvPicPr>
          <p:nvPr/>
        </p:nvPicPr>
        <p:blipFill>
          <a:blip r:embed="rId4" cstate="print">
            <a:clrChange>
              <a:clrFrom>
                <a:srgbClr val="FFFFFF"/>
              </a:clrFrom>
              <a:clrTo>
                <a:srgbClr val="FFFFFF">
                  <a:alpha val="0"/>
                </a:srgbClr>
              </a:clrTo>
            </a:clrChange>
          </a:blip>
          <a:srcRect l="5766" r="7751"/>
          <a:stretch>
            <a:fillRect/>
          </a:stretch>
        </p:blipFill>
        <p:spPr bwMode="auto">
          <a:xfrm>
            <a:off x="1682750" y="3851275"/>
            <a:ext cx="1230313" cy="1558925"/>
          </a:xfrm>
          <a:prstGeom prst="rect">
            <a:avLst/>
          </a:prstGeom>
          <a:noFill/>
          <a:ln w="9525">
            <a:noFill/>
            <a:miter lim="800000"/>
            <a:headEnd/>
            <a:tailEnd/>
          </a:ln>
        </p:spPr>
      </p:pic>
      <p:sp>
        <p:nvSpPr>
          <p:cNvPr id="38919" name="TextBox 24"/>
          <p:cNvSpPr txBox="1">
            <a:spLocks noChangeArrowheads="1"/>
          </p:cNvSpPr>
          <p:nvPr/>
        </p:nvSpPr>
        <p:spPr bwMode="auto">
          <a:xfrm>
            <a:off x="3352800" y="5260975"/>
            <a:ext cx="939800" cy="400050"/>
          </a:xfrm>
          <a:prstGeom prst="rect">
            <a:avLst/>
          </a:prstGeom>
          <a:noFill/>
          <a:ln w="9525">
            <a:noFill/>
            <a:miter lim="800000"/>
            <a:headEnd/>
            <a:tailEnd/>
          </a:ln>
        </p:spPr>
        <p:txBody>
          <a:bodyPr wrap="none">
            <a:spAutoFit/>
          </a:bodyPr>
          <a:lstStyle/>
          <a:p>
            <a:r>
              <a:rPr lang="en-US" sz="2000" b="1"/>
              <a:t>…to…</a:t>
            </a:r>
          </a:p>
        </p:txBody>
      </p:sp>
      <p:sp>
        <p:nvSpPr>
          <p:cNvPr id="38920" name="Rectangle 4"/>
          <p:cNvSpPr>
            <a:spLocks noGrp="1" noChangeArrowheads="1"/>
          </p:cNvSpPr>
          <p:nvPr>
            <p:ph type="title"/>
          </p:nvPr>
        </p:nvSpPr>
        <p:spPr>
          <a:xfrm>
            <a:off x="190500" y="190500"/>
            <a:ext cx="5753100" cy="457200"/>
          </a:xfrm>
        </p:spPr>
        <p:txBody>
          <a:bodyPr/>
          <a:lstStyle/>
          <a:p>
            <a:r>
              <a:rPr lang="en-US" smtClean="0"/>
              <a:t>Embarcadero</a:t>
            </a:r>
            <a:r>
              <a:rPr lang="en-US" sz="1800" baseline="40000" smtClean="0"/>
              <a:t>®</a:t>
            </a:r>
            <a:r>
              <a:rPr lang="en-US" smtClean="0"/>
              <a:t> All-Access</a:t>
            </a:r>
            <a:r>
              <a:rPr lang="en-US" sz="1800" smtClean="0"/>
              <a:t>™</a:t>
            </a:r>
            <a:endParaRPr lang="en-US" smtClean="0"/>
          </a:p>
        </p:txBody>
      </p:sp>
      <p:sp>
        <p:nvSpPr>
          <p:cNvPr id="38921" name="Rectangle 16"/>
          <p:cNvSpPr>
            <a:spLocks noChangeArrowheads="1"/>
          </p:cNvSpPr>
          <p:nvPr/>
        </p:nvSpPr>
        <p:spPr bwMode="auto">
          <a:xfrm>
            <a:off x="609600" y="5678488"/>
            <a:ext cx="8534400" cy="646112"/>
          </a:xfrm>
          <a:prstGeom prst="rect">
            <a:avLst/>
          </a:prstGeom>
          <a:noFill/>
          <a:ln w="9525">
            <a:noFill/>
            <a:miter lim="800000"/>
            <a:headEnd/>
            <a:tailEnd/>
          </a:ln>
        </p:spPr>
        <p:txBody>
          <a:bodyPr>
            <a:spAutoFit/>
          </a:bodyPr>
          <a:lstStyle/>
          <a:p>
            <a:r>
              <a:rPr lang="en-US" i="1"/>
              <a:t>The deepest, richest, most powerful, and most cost-effective software development and database tools suite in the industry!</a:t>
            </a:r>
          </a:p>
        </p:txBody>
      </p:sp>
      <p:pic>
        <p:nvPicPr>
          <p:cNvPr id="38922" name="Picture 13" descr="ToolBox_open.jpg"/>
          <p:cNvPicPr>
            <a:picLocks noChangeAspect="1"/>
          </p:cNvPicPr>
          <p:nvPr/>
        </p:nvPicPr>
        <p:blipFill>
          <a:blip r:embed="rId5" cstate="print"/>
          <a:srcRect/>
          <a:stretch>
            <a:fillRect/>
          </a:stretch>
        </p:blipFill>
        <p:spPr bwMode="auto">
          <a:xfrm>
            <a:off x="4953000" y="3505200"/>
            <a:ext cx="2317750" cy="185261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Title 1"/>
          <p:cNvSpPr>
            <a:spLocks noGrp="1"/>
          </p:cNvSpPr>
          <p:nvPr>
            <p:ph type="title"/>
          </p:nvPr>
        </p:nvSpPr>
        <p:spPr/>
        <p:txBody>
          <a:bodyPr/>
          <a:lstStyle/>
          <a:p>
            <a:r>
              <a:rPr lang="en-US" smtClean="0"/>
              <a:t>Embarcadero</a:t>
            </a:r>
            <a:r>
              <a:rPr lang="en-US" sz="1400" baseline="60000" smtClean="0"/>
              <a:t>®</a:t>
            </a:r>
            <a:r>
              <a:rPr lang="en-US" smtClean="0"/>
              <a:t> All-Access</a:t>
            </a:r>
            <a:r>
              <a:rPr lang="en-US" sz="1600" baseline="40000" smtClean="0"/>
              <a:t>™</a:t>
            </a:r>
            <a:endParaRPr lang="en-US" sz="1400" baseline="40000" smtClean="0"/>
          </a:p>
        </p:txBody>
      </p:sp>
      <p:sp>
        <p:nvSpPr>
          <p:cNvPr id="40962" name="TextBox 9"/>
          <p:cNvSpPr txBox="1">
            <a:spLocks noChangeArrowheads="1"/>
          </p:cNvSpPr>
          <p:nvPr/>
        </p:nvSpPr>
        <p:spPr bwMode="auto">
          <a:xfrm>
            <a:off x="6461125" y="3465513"/>
            <a:ext cx="1762125" cy="369887"/>
          </a:xfrm>
          <a:prstGeom prst="rect">
            <a:avLst/>
          </a:prstGeom>
          <a:noFill/>
          <a:ln w="9525">
            <a:noFill/>
            <a:miter lim="800000"/>
            <a:headEnd/>
            <a:tailEnd/>
          </a:ln>
        </p:spPr>
        <p:txBody>
          <a:bodyPr wrap="none">
            <a:spAutoFit/>
          </a:bodyPr>
          <a:lstStyle/>
          <a:p>
            <a:r>
              <a:rPr lang="en-US" b="1"/>
              <a:t>All Languages</a:t>
            </a:r>
          </a:p>
        </p:txBody>
      </p:sp>
      <p:sp>
        <p:nvSpPr>
          <p:cNvPr id="40963" name="TextBox 24"/>
          <p:cNvSpPr txBox="1">
            <a:spLocks noChangeArrowheads="1"/>
          </p:cNvSpPr>
          <p:nvPr/>
        </p:nvSpPr>
        <p:spPr bwMode="auto">
          <a:xfrm>
            <a:off x="469900" y="1123950"/>
            <a:ext cx="1236663" cy="369888"/>
          </a:xfrm>
          <a:prstGeom prst="rect">
            <a:avLst/>
          </a:prstGeom>
          <a:noFill/>
          <a:ln w="9525">
            <a:noFill/>
            <a:miter lim="800000"/>
            <a:headEnd/>
            <a:tailEnd/>
          </a:ln>
        </p:spPr>
        <p:txBody>
          <a:bodyPr wrap="none">
            <a:spAutoFit/>
          </a:bodyPr>
          <a:lstStyle/>
          <a:p>
            <a:r>
              <a:rPr lang="en-US" b="1"/>
              <a:t>One Pass</a:t>
            </a:r>
          </a:p>
        </p:txBody>
      </p:sp>
      <p:sp>
        <p:nvSpPr>
          <p:cNvPr id="40964" name="TextBox 25"/>
          <p:cNvSpPr txBox="1">
            <a:spLocks noChangeArrowheads="1"/>
          </p:cNvSpPr>
          <p:nvPr/>
        </p:nvSpPr>
        <p:spPr bwMode="auto">
          <a:xfrm>
            <a:off x="2286000" y="1123950"/>
            <a:ext cx="1082675" cy="369888"/>
          </a:xfrm>
          <a:prstGeom prst="rect">
            <a:avLst/>
          </a:prstGeom>
          <a:noFill/>
          <a:ln w="9525">
            <a:noFill/>
            <a:miter lim="800000"/>
            <a:headEnd/>
            <a:tailEnd/>
          </a:ln>
        </p:spPr>
        <p:txBody>
          <a:bodyPr wrap="none">
            <a:spAutoFit/>
          </a:bodyPr>
          <a:lstStyle/>
          <a:p>
            <a:r>
              <a:rPr lang="en-US" b="1"/>
              <a:t>Unlocks</a:t>
            </a:r>
          </a:p>
        </p:txBody>
      </p:sp>
      <p:pic>
        <p:nvPicPr>
          <p:cNvPr id="40965" name="Picture 2" descr="http://blogs.zdnet.com/mobile-gadgeteer/images/unlock.jpeg"/>
          <p:cNvPicPr>
            <a:picLocks noChangeAspect="1" noChangeArrowheads="1"/>
          </p:cNvPicPr>
          <p:nvPr/>
        </p:nvPicPr>
        <p:blipFill>
          <a:blip r:embed="rId3" cstate="print">
            <a:clrChange>
              <a:clrFrom>
                <a:srgbClr val="FFFFFF"/>
              </a:clrFrom>
              <a:clrTo>
                <a:srgbClr val="FFFFFF">
                  <a:alpha val="0"/>
                </a:srgbClr>
              </a:clrTo>
            </a:clrChange>
          </a:blip>
          <a:srcRect l="29411" r="23529" b="11765"/>
          <a:stretch>
            <a:fillRect/>
          </a:stretch>
        </p:blipFill>
        <p:spPr bwMode="auto">
          <a:xfrm>
            <a:off x="2286000" y="1479550"/>
            <a:ext cx="1066800" cy="2000250"/>
          </a:xfrm>
          <a:prstGeom prst="rect">
            <a:avLst/>
          </a:prstGeom>
          <a:noFill/>
          <a:ln w="9525">
            <a:noFill/>
            <a:miter lim="800000"/>
            <a:headEnd/>
            <a:tailEnd/>
          </a:ln>
        </p:spPr>
      </p:pic>
      <p:sp>
        <p:nvSpPr>
          <p:cNvPr id="40966" name="TextBox 9"/>
          <p:cNvSpPr txBox="1">
            <a:spLocks noChangeArrowheads="1"/>
          </p:cNvSpPr>
          <p:nvPr/>
        </p:nvSpPr>
        <p:spPr bwMode="auto">
          <a:xfrm>
            <a:off x="3670300" y="4051300"/>
            <a:ext cx="1173163" cy="369888"/>
          </a:xfrm>
          <a:prstGeom prst="rect">
            <a:avLst/>
          </a:prstGeom>
          <a:noFill/>
          <a:ln w="9525">
            <a:noFill/>
            <a:miter lim="800000"/>
            <a:headEnd/>
            <a:tailEnd/>
          </a:ln>
        </p:spPr>
        <p:txBody>
          <a:bodyPr wrap="none">
            <a:spAutoFit/>
          </a:bodyPr>
          <a:lstStyle/>
          <a:p>
            <a:r>
              <a:rPr lang="en-US" b="1"/>
              <a:t>All Roles</a:t>
            </a:r>
          </a:p>
        </p:txBody>
      </p:sp>
      <p:sp>
        <p:nvSpPr>
          <p:cNvPr id="40967" name="TextBox 9"/>
          <p:cNvSpPr txBox="1">
            <a:spLocks noChangeArrowheads="1"/>
          </p:cNvSpPr>
          <p:nvPr/>
        </p:nvSpPr>
        <p:spPr bwMode="auto">
          <a:xfrm>
            <a:off x="6500813" y="938213"/>
            <a:ext cx="1544637" cy="369887"/>
          </a:xfrm>
          <a:prstGeom prst="rect">
            <a:avLst/>
          </a:prstGeom>
          <a:noFill/>
          <a:ln w="9525">
            <a:noFill/>
            <a:miter lim="800000"/>
            <a:headEnd/>
            <a:tailEnd/>
          </a:ln>
        </p:spPr>
        <p:txBody>
          <a:bodyPr wrap="none">
            <a:spAutoFit/>
          </a:bodyPr>
          <a:lstStyle/>
          <a:p>
            <a:r>
              <a:rPr lang="en-US" b="1"/>
              <a:t>All Products</a:t>
            </a:r>
          </a:p>
        </p:txBody>
      </p:sp>
      <p:pic>
        <p:nvPicPr>
          <p:cNvPr id="40968" name="Picture 4"/>
          <p:cNvPicPr>
            <a:picLocks noChangeAspect="1" noChangeArrowheads="1"/>
          </p:cNvPicPr>
          <p:nvPr/>
        </p:nvPicPr>
        <p:blipFill>
          <a:blip r:embed="rId4" cstate="print"/>
          <a:srcRect/>
          <a:stretch>
            <a:fillRect/>
          </a:stretch>
        </p:blipFill>
        <p:spPr bwMode="auto">
          <a:xfrm>
            <a:off x="1754188" y="4343400"/>
            <a:ext cx="3611562" cy="2043113"/>
          </a:xfrm>
          <a:prstGeom prst="rect">
            <a:avLst/>
          </a:prstGeom>
          <a:noFill/>
          <a:ln w="9525">
            <a:noFill/>
            <a:miter lim="800000"/>
            <a:headEnd/>
            <a:tailEnd/>
          </a:ln>
        </p:spPr>
      </p:pic>
      <p:cxnSp>
        <p:nvCxnSpPr>
          <p:cNvPr id="16" name="Straight Arrow Connector 15"/>
          <p:cNvCxnSpPr/>
          <p:nvPr/>
        </p:nvCxnSpPr>
        <p:spPr>
          <a:xfrm flipV="1">
            <a:off x="3605213" y="2209800"/>
            <a:ext cx="1524000" cy="304800"/>
          </a:xfrm>
          <a:prstGeom prst="straightConnector1">
            <a:avLst/>
          </a:prstGeom>
          <a:ln w="57150">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rot="16200000" flipH="1">
            <a:off x="3314700" y="3390900"/>
            <a:ext cx="685800" cy="457200"/>
          </a:xfrm>
          <a:prstGeom prst="straightConnector1">
            <a:avLst/>
          </a:prstGeom>
          <a:ln w="57150">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3436938" y="2895600"/>
            <a:ext cx="2506662" cy="990600"/>
          </a:xfrm>
          <a:prstGeom prst="straightConnector1">
            <a:avLst/>
          </a:prstGeom>
          <a:ln w="57150">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pic>
        <p:nvPicPr>
          <p:cNvPr id="18" name="Picture 5" descr="Allaccess-2009-compC_225x300-010509v1.jpg"/>
          <p:cNvPicPr>
            <a:picLocks noChangeAspect="1"/>
          </p:cNvPicPr>
          <p:nvPr/>
        </p:nvPicPr>
        <p:blipFill>
          <a:blip r:embed="rId5" cstate="print"/>
          <a:srcRect/>
          <a:stretch>
            <a:fillRect/>
          </a:stretch>
        </p:blipFill>
        <p:spPr bwMode="auto">
          <a:xfrm>
            <a:off x="336550" y="1552575"/>
            <a:ext cx="1485900" cy="1981200"/>
          </a:xfrm>
          <a:prstGeom prst="rect">
            <a:avLst/>
          </a:prstGeom>
          <a:noFill/>
          <a:ln w="9525">
            <a:noFill/>
            <a:miter lim="800000"/>
            <a:headEnd/>
            <a:tailEnd/>
          </a:ln>
          <a:effectLst>
            <a:outerShdw blurRad="50800" dist="63500" dir="2700000" algn="tl" rotWithShape="0">
              <a:prstClr val="black">
                <a:alpha val="40000"/>
              </a:prstClr>
            </a:outerShdw>
          </a:effectLst>
        </p:spPr>
      </p:pic>
      <p:pic>
        <p:nvPicPr>
          <p:cNvPr id="19" name="Picture 2"/>
          <p:cNvPicPr>
            <a:picLocks noChangeAspect="1" noChangeArrowheads="1"/>
          </p:cNvPicPr>
          <p:nvPr/>
        </p:nvPicPr>
        <p:blipFill>
          <a:blip r:embed="rId6" cstate="print"/>
          <a:srcRect b="6677"/>
          <a:stretch>
            <a:fillRect/>
          </a:stretch>
        </p:blipFill>
        <p:spPr bwMode="auto">
          <a:xfrm>
            <a:off x="5257800" y="1295400"/>
            <a:ext cx="3781425" cy="1946275"/>
          </a:xfrm>
          <a:prstGeom prst="rect">
            <a:avLst/>
          </a:prstGeom>
          <a:noFill/>
          <a:ln w="9525">
            <a:solidFill>
              <a:schemeClr val="accent1">
                <a:lumMod val="50000"/>
              </a:schemeClr>
            </a:solidFill>
            <a:miter lim="800000"/>
            <a:headEnd/>
            <a:tailEnd/>
          </a:ln>
          <a:effectLst>
            <a:outerShdw blurRad="50800" dist="38100" dir="2700000" algn="tl" rotWithShape="0">
              <a:prstClr val="black">
                <a:alpha val="40000"/>
              </a:prstClr>
            </a:outerShdw>
          </a:effectLst>
        </p:spPr>
      </p:pic>
      <p:pic>
        <p:nvPicPr>
          <p:cNvPr id="40974" name="Picture 2"/>
          <p:cNvPicPr>
            <a:picLocks noChangeAspect="1" noChangeArrowheads="1"/>
          </p:cNvPicPr>
          <p:nvPr/>
        </p:nvPicPr>
        <p:blipFill>
          <a:blip r:embed="rId7" cstate="print"/>
          <a:srcRect/>
          <a:stretch>
            <a:fillRect/>
          </a:stretch>
        </p:blipFill>
        <p:spPr bwMode="auto">
          <a:xfrm>
            <a:off x="5456238" y="3962400"/>
            <a:ext cx="3611562" cy="224790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4"/>
          <p:cNvSpPr>
            <a:spLocks noGrp="1" noChangeArrowheads="1"/>
          </p:cNvSpPr>
          <p:nvPr>
            <p:ph type="title"/>
          </p:nvPr>
        </p:nvSpPr>
        <p:spPr>
          <a:xfrm>
            <a:off x="190500" y="190500"/>
            <a:ext cx="5753100" cy="457200"/>
          </a:xfrm>
        </p:spPr>
        <p:txBody>
          <a:bodyPr/>
          <a:lstStyle/>
          <a:p>
            <a:r>
              <a:rPr lang="en-US" smtClean="0"/>
              <a:t>Embarcadero</a:t>
            </a:r>
            <a:r>
              <a:rPr lang="en-US" sz="1800" baseline="40000" smtClean="0"/>
              <a:t>®</a:t>
            </a:r>
            <a:r>
              <a:rPr lang="en-US" smtClean="0"/>
              <a:t> All-Access</a:t>
            </a:r>
            <a:r>
              <a:rPr lang="en-US" sz="1800" smtClean="0"/>
              <a:t>™</a:t>
            </a:r>
            <a:r>
              <a:rPr lang="en-US" smtClean="0"/>
              <a:t> Pass</a:t>
            </a:r>
          </a:p>
        </p:txBody>
      </p:sp>
      <p:sp>
        <p:nvSpPr>
          <p:cNvPr id="43010" name="Rectangle 5"/>
          <p:cNvSpPr>
            <a:spLocks noGrp="1" noChangeArrowheads="1"/>
          </p:cNvSpPr>
          <p:nvPr>
            <p:ph type="body" idx="1"/>
          </p:nvPr>
        </p:nvSpPr>
        <p:spPr/>
        <p:txBody>
          <a:bodyPr/>
          <a:lstStyle/>
          <a:p>
            <a:r>
              <a:rPr lang="en-US" smtClean="0"/>
              <a:t>All-Access</a:t>
            </a:r>
            <a:r>
              <a:rPr lang="en-US" sz="1600" smtClean="0"/>
              <a:t>™</a:t>
            </a:r>
            <a:r>
              <a:rPr lang="en-US" smtClean="0"/>
              <a:t> Pass is a license key that unlocks all tools in </a:t>
            </a:r>
            <a:br>
              <a:rPr lang="en-US" smtClean="0"/>
            </a:br>
            <a:r>
              <a:rPr lang="en-US" smtClean="0"/>
              <a:t>the respective Embarcadero</a:t>
            </a:r>
            <a:r>
              <a:rPr lang="en-US" sz="1600" baseline="40000" smtClean="0"/>
              <a:t> </a:t>
            </a:r>
            <a:r>
              <a:rPr lang="en-US" smtClean="0"/>
              <a:t>All-Access tier</a:t>
            </a:r>
          </a:p>
          <a:p>
            <a:pPr lvl="1"/>
            <a:r>
              <a:rPr lang="en-US" smtClean="0"/>
              <a:t>Four levels: Bronze, Silver, Gold, Platinum</a:t>
            </a:r>
          </a:p>
          <a:p>
            <a:pPr lvl="1"/>
            <a:r>
              <a:rPr lang="en-US" smtClean="0"/>
              <a:t>Unlocked products are licensed perpetually – do not expire even if pass is not renewed</a:t>
            </a:r>
          </a:p>
          <a:p>
            <a:pPr lvl="1"/>
            <a:r>
              <a:rPr lang="en-US" smtClean="0"/>
              <a:t>All-Access Client and All-Access Server (available with network licensing) provide a single point for accessing &amp; managing your tools</a:t>
            </a:r>
          </a:p>
          <a:p>
            <a:r>
              <a:rPr lang="en-US" smtClean="0"/>
              <a:t>Annually renewable All-Access membership benefits include</a:t>
            </a:r>
          </a:p>
          <a:p>
            <a:pPr lvl="1"/>
            <a:r>
              <a:rPr lang="en-US" smtClean="0"/>
              <a:t>Support, maintenance including all product updates and upgrades to any unlocked product</a:t>
            </a:r>
          </a:p>
          <a:p>
            <a:pPr lvl="1"/>
            <a:r>
              <a:rPr lang="en-US" smtClean="0"/>
              <a:t>Access to any new products that may be released and added to All-Access tiers</a:t>
            </a:r>
          </a:p>
          <a:p>
            <a:pPr lvl="1"/>
            <a:r>
              <a:rPr lang="en-US" smtClean="0"/>
              <a:t>Replay Versioning – Rewind and Fast Forward to any unlocked version</a:t>
            </a:r>
          </a:p>
          <a:p>
            <a:pPr lvl="1"/>
            <a:r>
              <a:rPr lang="en-US" smtClean="0"/>
              <a:t>InstantOn™ deployment option: click and run products instantly, on-demand (without install)</a:t>
            </a:r>
          </a:p>
          <a:p>
            <a:r>
              <a:rPr lang="en-US" smtClean="0"/>
              <a:t>Ultra-flexible licensing options</a:t>
            </a:r>
          </a:p>
          <a:p>
            <a:pPr lvl="1"/>
            <a:r>
              <a:rPr lang="en-US" smtClean="0"/>
              <a:t>Workstation, Network Named (New!), Network Concurrent</a:t>
            </a:r>
          </a:p>
          <a:p>
            <a:pPr lvl="1"/>
            <a:r>
              <a:rPr lang="en-US" smtClean="0"/>
              <a:t>Provides easy-to-manage and administer licensing scenarios</a:t>
            </a:r>
          </a:p>
        </p:txBody>
      </p:sp>
      <p:pic>
        <p:nvPicPr>
          <p:cNvPr id="43011" name="Picture 4" descr="Allaccess-Pass.jpg"/>
          <p:cNvPicPr>
            <a:picLocks noChangeAspect="1"/>
          </p:cNvPicPr>
          <p:nvPr/>
        </p:nvPicPr>
        <p:blipFill>
          <a:blip r:embed="rId3" cstate="print"/>
          <a:srcRect/>
          <a:stretch>
            <a:fillRect/>
          </a:stretch>
        </p:blipFill>
        <p:spPr bwMode="auto">
          <a:xfrm>
            <a:off x="7924800" y="1039813"/>
            <a:ext cx="990600" cy="147478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Title 1"/>
          <p:cNvSpPr>
            <a:spLocks noGrp="1"/>
          </p:cNvSpPr>
          <p:nvPr>
            <p:ph type="title"/>
          </p:nvPr>
        </p:nvSpPr>
        <p:spPr>
          <a:xfrm>
            <a:off x="190500" y="190500"/>
            <a:ext cx="6515100" cy="457200"/>
          </a:xfrm>
        </p:spPr>
        <p:txBody>
          <a:bodyPr/>
          <a:lstStyle/>
          <a:p>
            <a:r>
              <a:rPr lang="en-US" smtClean="0"/>
              <a:t>Tooling On-Demand with InstantOn™</a:t>
            </a:r>
          </a:p>
        </p:txBody>
      </p:sp>
      <p:sp>
        <p:nvSpPr>
          <p:cNvPr id="45058" name="Content Placeholder 2"/>
          <p:cNvSpPr>
            <a:spLocks noGrp="1"/>
          </p:cNvSpPr>
          <p:nvPr>
            <p:ph idx="1"/>
          </p:nvPr>
        </p:nvSpPr>
        <p:spPr>
          <a:xfrm>
            <a:off x="152400" y="1104900"/>
            <a:ext cx="8991600" cy="5000625"/>
          </a:xfrm>
        </p:spPr>
        <p:txBody>
          <a:bodyPr/>
          <a:lstStyle/>
          <a:p>
            <a:r>
              <a:rPr lang="en-US" smtClean="0"/>
              <a:t>Embarcadero</a:t>
            </a:r>
            <a:r>
              <a:rPr lang="en-US" baseline="40000" smtClean="0"/>
              <a:t> </a:t>
            </a:r>
            <a:r>
              <a:rPr lang="en-US" sz="1800" baseline="40000" smtClean="0"/>
              <a:t>®</a:t>
            </a:r>
            <a:r>
              <a:rPr lang="en-US" smtClean="0"/>
              <a:t> InstantOn</a:t>
            </a:r>
            <a:r>
              <a:rPr lang="en-US" sz="1600" smtClean="0"/>
              <a:t>™</a:t>
            </a:r>
            <a:r>
              <a:rPr lang="en-US" smtClean="0"/>
              <a:t> allows click-n-run access to Embarcadero</a:t>
            </a:r>
            <a:r>
              <a:rPr lang="en-US" sz="1600" baseline="40000" smtClean="0"/>
              <a:t>®</a:t>
            </a:r>
            <a:r>
              <a:rPr lang="en-US" smtClean="0"/>
              <a:t> All-Access</a:t>
            </a:r>
            <a:r>
              <a:rPr lang="en-US" sz="1600" smtClean="0"/>
              <a:t>™</a:t>
            </a:r>
            <a:r>
              <a:rPr lang="en-US" sz="1600" b="1" smtClean="0"/>
              <a:t> </a:t>
            </a:r>
            <a:r>
              <a:rPr lang="en-US" smtClean="0"/>
              <a:t>products</a:t>
            </a:r>
          </a:p>
          <a:p>
            <a:pPr lvl="1"/>
            <a:r>
              <a:rPr lang="en-US" smtClean="0"/>
              <a:t>Launch and run instantly with zero install</a:t>
            </a:r>
          </a:p>
          <a:p>
            <a:pPr lvl="1"/>
            <a:r>
              <a:rPr lang="en-US" smtClean="0"/>
              <a:t>Choice to run locally or from an All-Access™ Server</a:t>
            </a:r>
          </a:p>
          <a:p>
            <a:pPr lvl="1"/>
            <a:r>
              <a:rPr lang="en-US" smtClean="0"/>
              <a:t>InstantOn available for some products today*.  Other products now in beta.</a:t>
            </a:r>
          </a:p>
          <a:p>
            <a:pPr lvl="2">
              <a:buFontTx/>
              <a:buNone/>
            </a:pPr>
            <a:r>
              <a:rPr lang="en-US" sz="1200" i="1" smtClean="0"/>
              <a:t>*Includes DBArtisan, Rapid SQL, ER/Studio, Change Manager, DB Optimizer, and more…</a:t>
            </a:r>
          </a:p>
          <a:p>
            <a:pPr algn="ctr">
              <a:buFontTx/>
              <a:buNone/>
            </a:pPr>
            <a:r>
              <a:rPr lang="en-US" i="1" u="sng" smtClean="0"/>
              <a:t>On-Demand tooling smashes many productivity barriers</a:t>
            </a:r>
            <a:r>
              <a:rPr lang="en-US" i="1" smtClean="0"/>
              <a:t>:</a:t>
            </a:r>
          </a:p>
          <a:p>
            <a:r>
              <a:rPr lang="en-US" u="sng" smtClean="0"/>
              <a:t>Awareness</a:t>
            </a:r>
            <a:r>
              <a:rPr lang="en-US" smtClean="0"/>
              <a:t> -  Find the right tool quickly and easily, it’s “in the toolbox!”</a:t>
            </a:r>
          </a:p>
          <a:p>
            <a:r>
              <a:rPr lang="en-US" u="sng" smtClean="0"/>
              <a:t>Acquisition</a:t>
            </a:r>
            <a:r>
              <a:rPr lang="en-US" smtClean="0"/>
              <a:t> -  Avoid tool research and acquisition hassles every time another</a:t>
            </a:r>
            <a:br>
              <a:rPr lang="en-US" smtClean="0"/>
            </a:br>
            <a:r>
              <a:rPr lang="en-US" smtClean="0"/>
              <a:t>	           tool is needed</a:t>
            </a:r>
          </a:p>
          <a:p>
            <a:r>
              <a:rPr lang="en-US" u="sng" smtClean="0"/>
              <a:t>Installation</a:t>
            </a:r>
            <a:r>
              <a:rPr lang="en-US" smtClean="0"/>
              <a:t> -  No lengthy installs &amp; upgrades required</a:t>
            </a:r>
          </a:p>
          <a:p>
            <a:r>
              <a:rPr lang="en-US" u="sng" smtClean="0"/>
              <a:t>Locked-Down-Desktop</a:t>
            </a:r>
            <a:r>
              <a:rPr lang="en-US" smtClean="0"/>
              <a:t>.  Zero impact to registry, system files, etc.</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7105" name="Picture 6" descr="embt dot.png"/>
          <p:cNvPicPr>
            <a:picLocks noChangeAspect="1"/>
          </p:cNvPicPr>
          <p:nvPr/>
        </p:nvPicPr>
        <p:blipFill>
          <a:blip r:embed="rId3" cstate="print">
            <a:lum bright="-10000"/>
          </a:blip>
          <a:srcRect/>
          <a:stretch>
            <a:fillRect/>
          </a:stretch>
        </p:blipFill>
        <p:spPr bwMode="auto">
          <a:xfrm>
            <a:off x="2057400" y="1828800"/>
            <a:ext cx="2116138" cy="2085975"/>
          </a:xfrm>
          <a:prstGeom prst="rect">
            <a:avLst/>
          </a:prstGeom>
          <a:noFill/>
          <a:ln w="9525">
            <a:noFill/>
            <a:miter lim="800000"/>
            <a:headEnd/>
            <a:tailEnd/>
          </a:ln>
        </p:spPr>
      </p:pic>
      <p:pic>
        <p:nvPicPr>
          <p:cNvPr id="47106" name="Picture 6" descr="http://upload.wikimedia.org/wikipedia/commons/thumb/6/6a/Heart_left-highlight_jon_01.svg/491px-Heart_left-highlight_jon_01.svg.png"/>
          <p:cNvPicPr>
            <a:picLocks noChangeAspect="1" noChangeArrowheads="1"/>
          </p:cNvPicPr>
          <p:nvPr/>
        </p:nvPicPr>
        <p:blipFill>
          <a:blip r:embed="rId4" cstate="print"/>
          <a:srcRect/>
          <a:stretch>
            <a:fillRect/>
          </a:stretch>
        </p:blipFill>
        <p:spPr bwMode="auto">
          <a:xfrm>
            <a:off x="4343400" y="1782763"/>
            <a:ext cx="2362200" cy="2198687"/>
          </a:xfrm>
          <a:prstGeom prst="rect">
            <a:avLst/>
          </a:prstGeom>
          <a:noFill/>
          <a:ln w="9525">
            <a:noFill/>
            <a:miter lim="800000"/>
            <a:headEnd/>
            <a:tailEnd/>
          </a:ln>
        </p:spPr>
      </p:pic>
      <p:sp>
        <p:nvSpPr>
          <p:cNvPr id="47107" name="TextBox 11"/>
          <p:cNvSpPr txBox="1">
            <a:spLocks noChangeArrowheads="1"/>
          </p:cNvSpPr>
          <p:nvPr/>
        </p:nvSpPr>
        <p:spPr bwMode="auto">
          <a:xfrm>
            <a:off x="2209800" y="4068763"/>
            <a:ext cx="4424363" cy="1570037"/>
          </a:xfrm>
          <a:prstGeom prst="rect">
            <a:avLst/>
          </a:prstGeom>
          <a:noFill/>
          <a:ln w="9525">
            <a:noFill/>
            <a:miter lim="800000"/>
            <a:headEnd/>
            <a:tailEnd/>
          </a:ln>
        </p:spPr>
        <p:txBody>
          <a:bodyPr wrap="none">
            <a:spAutoFit/>
          </a:bodyPr>
          <a:lstStyle/>
          <a:p>
            <a:r>
              <a:rPr lang="en-US" sz="9600">
                <a:latin typeface="Arial Black" pitchFamily="34" charset="0"/>
              </a:rPr>
              <a:t>Delphi</a:t>
            </a:r>
            <a:endParaRPr lang="en-US" sz="1400">
              <a:latin typeface="Arial Black" pitchFamily="34" charset="0"/>
            </a:endParaRPr>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endParaRPr lang="en-GB" dirty="0">
              <a:solidFill>
                <a:schemeClr val="bg1">
                  <a:lumMod val="75000"/>
                </a:schemeClr>
              </a:solidFill>
            </a:endParaRPr>
          </a:p>
        </p:txBody>
      </p:sp>
      <p:sp>
        <p:nvSpPr>
          <p:cNvPr id="49154" name="Text Placeholder 2"/>
          <p:cNvSpPr>
            <a:spLocks noGrp="1"/>
          </p:cNvSpPr>
          <p:nvPr>
            <p:ph type="body" idx="1"/>
          </p:nvPr>
        </p:nvSpPr>
        <p:spPr/>
        <p:txBody>
          <a:bodyPr/>
          <a:lstStyle/>
          <a:p>
            <a:pPr algn="r"/>
            <a:r>
              <a:rPr lang="en-GB" sz="4000" smtClean="0"/>
              <a:t>Delphi Update</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Title 1"/>
          <p:cNvSpPr>
            <a:spLocks noGrp="1"/>
          </p:cNvSpPr>
          <p:nvPr>
            <p:ph type="title"/>
          </p:nvPr>
        </p:nvSpPr>
        <p:spPr/>
        <p:txBody>
          <a:bodyPr/>
          <a:lstStyle/>
          <a:p>
            <a:r>
              <a:rPr lang="en-US" smtClean="0"/>
              <a:t>Delphi is important to Embarcadero</a:t>
            </a:r>
          </a:p>
        </p:txBody>
      </p:sp>
      <p:sp>
        <p:nvSpPr>
          <p:cNvPr id="51202" name="Content Placeholder 2"/>
          <p:cNvSpPr>
            <a:spLocks noGrp="1"/>
          </p:cNvSpPr>
          <p:nvPr>
            <p:ph idx="1"/>
          </p:nvPr>
        </p:nvSpPr>
        <p:spPr>
          <a:xfrm>
            <a:off x="152400" y="1104900"/>
            <a:ext cx="8763000" cy="5067300"/>
          </a:xfrm>
        </p:spPr>
        <p:txBody>
          <a:bodyPr/>
          <a:lstStyle/>
          <a:p>
            <a:r>
              <a:rPr lang="en-US" sz="2400" smtClean="0"/>
              <a:t> Large, loyal customer base &gt;1.5m developers worldwide</a:t>
            </a:r>
          </a:p>
          <a:p>
            <a:r>
              <a:rPr lang="en-US" sz="2400" smtClean="0"/>
              <a:t> Our keys to success – Native, RAD, GUI, Database</a:t>
            </a:r>
          </a:p>
          <a:p>
            <a:r>
              <a:rPr lang="en-US" sz="2400" smtClean="0"/>
              <a:t> Our Mission: </a:t>
            </a:r>
            <a:r>
              <a:rPr lang="en-US" sz="2800" b="1" smtClean="0"/>
              <a:t>Delphi Everywhere</a:t>
            </a:r>
            <a:endParaRPr lang="en-US" sz="2400" b="1" smtClean="0"/>
          </a:p>
          <a:p>
            <a:r>
              <a:rPr lang="en-US" sz="2400" smtClean="0"/>
              <a:t> </a:t>
            </a:r>
            <a:r>
              <a:rPr lang="pl-PL" sz="2400" smtClean="0"/>
              <a:t>RAD Studio 2010 shipping now!</a:t>
            </a:r>
            <a:endParaRPr lang="en-US" sz="2400" smtClean="0"/>
          </a:p>
          <a:p>
            <a:r>
              <a:rPr lang="en-US" sz="2400" smtClean="0"/>
              <a:t> We’re investing in Delphi’s future – your future!</a:t>
            </a:r>
          </a:p>
          <a:p>
            <a:pPr lvl="1"/>
            <a:r>
              <a:rPr lang="en-US" sz="1800" smtClean="0"/>
              <a:t>Project X, Project Chromium, Project Commodore</a:t>
            </a:r>
            <a:endParaRPr lang="en-US" sz="2400" smtClean="0"/>
          </a:p>
          <a:p>
            <a:r>
              <a:rPr lang="en-US" sz="2400" smtClean="0"/>
              <a:t> Key Initiatives: Natural Input, Cross-Platform, 64bit, User Experience, Delphi Language Advancement, Documentation</a:t>
            </a:r>
          </a:p>
          <a:p>
            <a:r>
              <a:rPr lang="en-US" sz="2400" smtClean="0"/>
              <a:t> The next version of the All-Access client is built with Delphi</a:t>
            </a:r>
            <a:endParaRPr lang="en-US" sz="2200" smtClean="0"/>
          </a:p>
          <a:p>
            <a:pPr lvl="1"/>
            <a:endParaRPr lang="en-US" sz="1600" smtClean="0"/>
          </a:p>
          <a:p>
            <a:pPr>
              <a:buFontTx/>
              <a:buNone/>
            </a:pPr>
            <a:endParaRPr lang="en-US" smtClean="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3249" name="Rectangle 2"/>
          <p:cNvSpPr>
            <a:spLocks noGrp="1" noChangeArrowheads="1"/>
          </p:cNvSpPr>
          <p:nvPr>
            <p:ph type="title" idx="4294967295"/>
          </p:nvPr>
        </p:nvSpPr>
        <p:spPr>
          <a:xfrm>
            <a:off x="190500" y="190500"/>
            <a:ext cx="5753100" cy="457200"/>
          </a:xfrm>
        </p:spPr>
        <p:txBody>
          <a:bodyPr/>
          <a:lstStyle/>
          <a:p>
            <a:r>
              <a:rPr lang="en-US" sz="2000" smtClean="0"/>
              <a:t>Migrating projects: 6 things you should know</a:t>
            </a:r>
          </a:p>
        </p:txBody>
      </p:sp>
      <p:sp>
        <p:nvSpPr>
          <p:cNvPr id="53250" name="Rectangle 3"/>
          <p:cNvSpPr>
            <a:spLocks noGrp="1" noChangeArrowheads="1"/>
          </p:cNvSpPr>
          <p:nvPr>
            <p:ph type="body" idx="4294967295"/>
          </p:nvPr>
        </p:nvSpPr>
        <p:spPr>
          <a:xfrm>
            <a:off x="152400" y="1104900"/>
            <a:ext cx="4191000" cy="5000625"/>
          </a:xfrm>
        </p:spPr>
        <p:txBody>
          <a:bodyPr/>
          <a:lstStyle/>
          <a:p>
            <a:pPr>
              <a:lnSpc>
                <a:spcPct val="105000"/>
              </a:lnSpc>
            </a:pPr>
            <a:r>
              <a:rPr lang="en-GB" sz="2800" smtClean="0"/>
              <a:t>Moving projects from previous versions</a:t>
            </a:r>
          </a:p>
          <a:p>
            <a:pPr lvl="1">
              <a:lnSpc>
                <a:spcPct val="105000"/>
              </a:lnSpc>
            </a:pPr>
            <a:r>
              <a:rPr lang="en-GB" smtClean="0"/>
              <a:t>Project files converted – MS Build</a:t>
            </a:r>
          </a:p>
          <a:p>
            <a:pPr>
              <a:lnSpc>
                <a:spcPct val="105000"/>
              </a:lnSpc>
            </a:pPr>
            <a:r>
              <a:rPr lang="en-GB" sz="2800" smtClean="0"/>
              <a:t>Code reuse</a:t>
            </a:r>
          </a:p>
          <a:p>
            <a:pPr lvl="1">
              <a:lnSpc>
                <a:spcPct val="105000"/>
              </a:lnSpc>
            </a:pPr>
            <a:r>
              <a:rPr lang="en-GB" smtClean="0"/>
              <a:t>Win32 – good to go (mostly)</a:t>
            </a:r>
          </a:p>
          <a:p>
            <a:pPr lvl="1">
              <a:lnSpc>
                <a:spcPct val="105000"/>
              </a:lnSpc>
            </a:pPr>
            <a:r>
              <a:rPr lang="en-GB" smtClean="0"/>
              <a:t>ASP.NET – some assembly required </a:t>
            </a:r>
          </a:p>
          <a:p>
            <a:pPr>
              <a:lnSpc>
                <a:spcPct val="105000"/>
              </a:lnSpc>
            </a:pPr>
            <a:r>
              <a:rPr lang="en-GB" sz="2800" smtClean="0"/>
              <a:t>Updating UI(s)</a:t>
            </a:r>
          </a:p>
          <a:p>
            <a:pPr lvl="1">
              <a:lnSpc>
                <a:spcPct val="105000"/>
              </a:lnSpc>
            </a:pPr>
            <a:r>
              <a:rPr lang="en-GB" smtClean="0"/>
              <a:t>VCL enhancements and new components</a:t>
            </a:r>
          </a:p>
          <a:p>
            <a:pPr lvl="1">
              <a:lnSpc>
                <a:spcPct val="105000"/>
              </a:lnSpc>
            </a:pPr>
            <a:r>
              <a:rPr lang="en-GB" smtClean="0"/>
              <a:t>Ribbon Controls</a:t>
            </a:r>
          </a:p>
        </p:txBody>
      </p:sp>
      <p:sp>
        <p:nvSpPr>
          <p:cNvPr id="4" name="Rectangle 3"/>
          <p:cNvSpPr txBox="1">
            <a:spLocks noChangeArrowheads="1"/>
          </p:cNvSpPr>
          <p:nvPr/>
        </p:nvSpPr>
        <p:spPr bwMode="auto">
          <a:xfrm>
            <a:off x="4572000" y="1066800"/>
            <a:ext cx="4267200" cy="5000625"/>
          </a:xfrm>
          <a:prstGeom prst="rect">
            <a:avLst/>
          </a:prstGeom>
          <a:noFill/>
          <a:ln w="9525">
            <a:noFill/>
            <a:miter lim="800000"/>
            <a:headEnd/>
            <a:tailEnd/>
          </a:ln>
        </p:spPr>
        <p:txBody>
          <a:bodyPr/>
          <a:lstStyle/>
          <a:p>
            <a:pPr marL="171450" indent="-171450" eaLnBrk="0" hangingPunct="0">
              <a:lnSpc>
                <a:spcPct val="105000"/>
              </a:lnSpc>
              <a:spcBef>
                <a:spcPct val="30000"/>
              </a:spcBef>
              <a:buClr>
                <a:srgbClr val="C4262E"/>
              </a:buClr>
              <a:buSzPct val="125000"/>
              <a:buFontTx/>
              <a:buChar char="•"/>
              <a:defRPr/>
            </a:pPr>
            <a:r>
              <a:rPr lang="en-GB" sz="2800" kern="0" dirty="0">
                <a:solidFill>
                  <a:srgbClr val="565A5C"/>
                </a:solidFill>
                <a:latin typeface="+mn-lt"/>
                <a:cs typeface="+mn-cs"/>
              </a:rPr>
              <a:t>Database</a:t>
            </a:r>
          </a:p>
          <a:p>
            <a:pPr marL="514350" lvl="1" indent="-171450" eaLnBrk="0" hangingPunct="0">
              <a:lnSpc>
                <a:spcPct val="105000"/>
              </a:lnSpc>
              <a:spcBef>
                <a:spcPct val="30000"/>
              </a:spcBef>
              <a:buFontTx/>
              <a:buChar char="•"/>
              <a:defRPr/>
            </a:pPr>
            <a:r>
              <a:rPr lang="en-GB" sz="1400" kern="0" dirty="0" err="1">
                <a:solidFill>
                  <a:srgbClr val="565A5C"/>
                </a:solidFill>
                <a:latin typeface="+mn-lt"/>
              </a:rPr>
              <a:t>dbExpress</a:t>
            </a:r>
            <a:r>
              <a:rPr lang="en-GB" sz="1400" kern="0" dirty="0">
                <a:solidFill>
                  <a:srgbClr val="565A5C"/>
                </a:solidFill>
                <a:latin typeface="+mn-lt"/>
              </a:rPr>
              <a:t> 4</a:t>
            </a:r>
          </a:p>
          <a:p>
            <a:pPr marL="514350" lvl="1" indent="-171450" eaLnBrk="0" hangingPunct="0">
              <a:lnSpc>
                <a:spcPct val="105000"/>
              </a:lnSpc>
              <a:spcBef>
                <a:spcPct val="30000"/>
              </a:spcBef>
              <a:buFontTx/>
              <a:buChar char="•"/>
              <a:defRPr/>
            </a:pPr>
            <a:r>
              <a:rPr lang="en-GB" sz="1400" kern="0" dirty="0">
                <a:solidFill>
                  <a:srgbClr val="565A5C"/>
                </a:solidFill>
                <a:latin typeface="+mn-lt"/>
              </a:rPr>
              <a:t>BDE to </a:t>
            </a:r>
            <a:r>
              <a:rPr lang="en-GB" sz="1400" kern="0" dirty="0" err="1">
                <a:solidFill>
                  <a:srgbClr val="565A5C"/>
                </a:solidFill>
                <a:latin typeface="+mn-lt"/>
              </a:rPr>
              <a:t>dbExpress</a:t>
            </a:r>
            <a:endParaRPr lang="en-GB" sz="1400" kern="0" dirty="0">
              <a:solidFill>
                <a:srgbClr val="565A5C"/>
              </a:solidFill>
              <a:latin typeface="+mn-lt"/>
            </a:endParaRPr>
          </a:p>
          <a:p>
            <a:pPr marL="514350" lvl="1" indent="-171450" eaLnBrk="0" hangingPunct="0">
              <a:lnSpc>
                <a:spcPct val="105000"/>
              </a:lnSpc>
              <a:spcBef>
                <a:spcPct val="30000"/>
              </a:spcBef>
              <a:buFontTx/>
              <a:buChar char="•"/>
              <a:defRPr/>
            </a:pPr>
            <a:r>
              <a:rPr lang="en-GB" sz="1400" kern="0" dirty="0">
                <a:solidFill>
                  <a:srgbClr val="565A5C"/>
                </a:solidFill>
                <a:latin typeface="+mn-lt"/>
              </a:rPr>
              <a:t>Midas RDM to </a:t>
            </a:r>
            <a:r>
              <a:rPr lang="en-GB" sz="1400" kern="0" dirty="0" err="1">
                <a:solidFill>
                  <a:srgbClr val="565A5C"/>
                </a:solidFill>
                <a:latin typeface="+mn-lt"/>
              </a:rPr>
              <a:t>DataSnap</a:t>
            </a:r>
            <a:r>
              <a:rPr lang="en-GB" sz="1400" kern="0" dirty="0">
                <a:solidFill>
                  <a:srgbClr val="565A5C"/>
                </a:solidFill>
                <a:latin typeface="+mn-lt"/>
              </a:rPr>
              <a:t> 2009</a:t>
            </a:r>
          </a:p>
          <a:p>
            <a:pPr marL="171450" indent="-171450" eaLnBrk="0" hangingPunct="0">
              <a:lnSpc>
                <a:spcPct val="105000"/>
              </a:lnSpc>
              <a:spcBef>
                <a:spcPct val="30000"/>
              </a:spcBef>
              <a:buClr>
                <a:srgbClr val="C4262E"/>
              </a:buClr>
              <a:buSzPct val="125000"/>
              <a:buFontTx/>
              <a:buChar char="•"/>
              <a:defRPr/>
            </a:pPr>
            <a:r>
              <a:rPr lang="en-GB" sz="2800" kern="0" dirty="0">
                <a:solidFill>
                  <a:srgbClr val="565A5C"/>
                </a:solidFill>
                <a:latin typeface="+mn-lt"/>
                <a:cs typeface="+mn-cs"/>
              </a:rPr>
              <a:t>Components</a:t>
            </a:r>
          </a:p>
          <a:p>
            <a:pPr marL="514350" lvl="1" indent="-171450" eaLnBrk="0" hangingPunct="0">
              <a:lnSpc>
                <a:spcPct val="105000"/>
              </a:lnSpc>
              <a:spcBef>
                <a:spcPct val="30000"/>
              </a:spcBef>
              <a:buFontTx/>
              <a:buChar char="•"/>
              <a:defRPr/>
            </a:pPr>
            <a:r>
              <a:rPr lang="en-US" sz="1400" kern="0" dirty="0">
                <a:solidFill>
                  <a:srgbClr val="565A5C"/>
                </a:solidFill>
                <a:latin typeface="+mn-lt"/>
                <a:hlinkClick r:id="rId3"/>
              </a:rPr>
              <a:t>http://edn.embarcadero.com/article/38459</a:t>
            </a:r>
            <a:endParaRPr lang="en-US" sz="1400" kern="0" dirty="0">
              <a:solidFill>
                <a:srgbClr val="565A5C"/>
              </a:solidFill>
              <a:latin typeface="+mn-lt"/>
            </a:endParaRPr>
          </a:p>
          <a:p>
            <a:pPr marL="171450" indent="-171450" eaLnBrk="0" hangingPunct="0">
              <a:lnSpc>
                <a:spcPct val="105000"/>
              </a:lnSpc>
              <a:spcBef>
                <a:spcPct val="30000"/>
              </a:spcBef>
              <a:buClr>
                <a:srgbClr val="C4262E"/>
              </a:buClr>
              <a:buSzPct val="125000"/>
              <a:buFontTx/>
              <a:buChar char="•"/>
              <a:defRPr/>
            </a:pPr>
            <a:r>
              <a:rPr lang="en-GB" sz="2800" kern="0" dirty="0">
                <a:solidFill>
                  <a:srgbClr val="565A5C"/>
                </a:solidFill>
                <a:latin typeface="+mn-lt"/>
                <a:cs typeface="+mn-cs"/>
              </a:rPr>
              <a:t>Unicode</a:t>
            </a:r>
          </a:p>
          <a:p>
            <a:pPr marL="514350" lvl="1" indent="-171450" eaLnBrk="0" hangingPunct="0">
              <a:lnSpc>
                <a:spcPct val="105000"/>
              </a:lnSpc>
              <a:spcBef>
                <a:spcPct val="30000"/>
              </a:spcBef>
              <a:buFontTx/>
              <a:buChar char="•"/>
              <a:defRPr/>
            </a:pPr>
            <a:r>
              <a:rPr lang="en-GB" sz="1400" kern="0" dirty="0">
                <a:solidFill>
                  <a:srgbClr val="565A5C"/>
                </a:solidFill>
                <a:latin typeface="+mn-lt"/>
              </a:rPr>
              <a:t>String = </a:t>
            </a:r>
            <a:r>
              <a:rPr lang="en-GB" sz="1400" kern="0" dirty="0" err="1">
                <a:solidFill>
                  <a:srgbClr val="565A5C"/>
                </a:solidFill>
                <a:latin typeface="+mn-lt"/>
              </a:rPr>
              <a:t>UnicodeString</a:t>
            </a:r>
            <a:endParaRPr lang="en-GB" sz="1400" kern="0" dirty="0">
              <a:solidFill>
                <a:srgbClr val="565A5C"/>
              </a:solidFill>
              <a:latin typeface="+mn-lt"/>
            </a:endParaRPr>
          </a:p>
          <a:p>
            <a:pPr marL="514350" lvl="1" indent="-171450" eaLnBrk="0" hangingPunct="0">
              <a:lnSpc>
                <a:spcPct val="105000"/>
              </a:lnSpc>
              <a:spcBef>
                <a:spcPct val="30000"/>
              </a:spcBef>
              <a:buFontTx/>
              <a:buChar char="•"/>
              <a:defRPr/>
            </a:pPr>
            <a:r>
              <a:rPr lang="en-GB" sz="1400" kern="0" dirty="0" err="1">
                <a:solidFill>
                  <a:srgbClr val="565A5C"/>
                </a:solidFill>
                <a:latin typeface="+mn-lt"/>
              </a:rPr>
              <a:t>AnsiString</a:t>
            </a:r>
            <a:r>
              <a:rPr lang="en-GB" sz="1400" kern="0" dirty="0">
                <a:solidFill>
                  <a:srgbClr val="565A5C"/>
                </a:solidFill>
                <a:latin typeface="+mn-lt"/>
              </a:rPr>
              <a:t> and </a:t>
            </a:r>
            <a:r>
              <a:rPr lang="en-GB" sz="1400" kern="0" dirty="0" err="1">
                <a:solidFill>
                  <a:srgbClr val="565A5C"/>
                </a:solidFill>
                <a:latin typeface="+mn-lt"/>
              </a:rPr>
              <a:t>AnsiString</a:t>
            </a:r>
            <a:r>
              <a:rPr lang="en-GB" sz="1400" kern="0" dirty="0">
                <a:solidFill>
                  <a:srgbClr val="565A5C"/>
                </a:solidFill>
                <a:latin typeface="+mn-lt"/>
              </a:rPr>
              <a:t>(codepage) </a:t>
            </a:r>
          </a:p>
          <a:p>
            <a:pPr marL="514350" lvl="1" indent="-171450" eaLnBrk="0" hangingPunct="0">
              <a:lnSpc>
                <a:spcPct val="105000"/>
              </a:lnSpc>
              <a:spcBef>
                <a:spcPct val="30000"/>
              </a:spcBef>
              <a:buFontTx/>
              <a:buChar char="•"/>
              <a:defRPr/>
            </a:pPr>
            <a:r>
              <a:rPr lang="en-US" sz="1400" kern="0" dirty="0">
                <a:solidFill>
                  <a:srgbClr val="565A5C"/>
                </a:solidFill>
                <a:latin typeface="+mn-lt"/>
              </a:rPr>
              <a:t>string[&lt;1-255&gt;] = </a:t>
            </a:r>
            <a:r>
              <a:rPr lang="en-US" sz="1400" kern="0" dirty="0" err="1">
                <a:solidFill>
                  <a:srgbClr val="565A5C"/>
                </a:solidFill>
                <a:latin typeface="+mn-lt"/>
              </a:rPr>
              <a:t>AnsiChar</a:t>
            </a:r>
            <a:r>
              <a:rPr lang="en-US" sz="1400" kern="0" dirty="0">
                <a:solidFill>
                  <a:srgbClr val="565A5C"/>
                </a:solidFill>
                <a:latin typeface="+mn-lt"/>
              </a:rPr>
              <a:t> elements</a:t>
            </a:r>
            <a:endParaRPr lang="en-GB" sz="1400" kern="0" dirty="0">
              <a:solidFill>
                <a:srgbClr val="565A5C"/>
              </a:solidFill>
              <a:latin typeface="+mn-lt"/>
            </a:endParaRPr>
          </a:p>
          <a:p>
            <a:pPr marL="514350" lvl="1" indent="-171450" eaLnBrk="0" hangingPunct="0">
              <a:lnSpc>
                <a:spcPct val="105000"/>
              </a:lnSpc>
              <a:spcBef>
                <a:spcPct val="30000"/>
              </a:spcBef>
              <a:buFontTx/>
              <a:buChar char="•"/>
              <a:defRPr/>
            </a:pPr>
            <a:r>
              <a:rPr lang="en-US" sz="1400" kern="0" dirty="0">
                <a:solidFill>
                  <a:srgbClr val="565A5C"/>
                </a:solidFill>
                <a:latin typeface="+mn-lt"/>
              </a:rPr>
              <a:t>Char = </a:t>
            </a:r>
            <a:r>
              <a:rPr lang="en-US" sz="1400" kern="0" dirty="0" err="1">
                <a:solidFill>
                  <a:srgbClr val="565A5C"/>
                </a:solidFill>
                <a:latin typeface="+mn-lt"/>
              </a:rPr>
              <a:t>WideChar</a:t>
            </a:r>
            <a:r>
              <a:rPr lang="en-US" sz="1400" kern="0" dirty="0">
                <a:solidFill>
                  <a:srgbClr val="565A5C"/>
                </a:solidFill>
                <a:latin typeface="+mn-lt"/>
              </a:rPr>
              <a:t> = UTF16 character</a:t>
            </a:r>
          </a:p>
          <a:p>
            <a:pPr marL="514350" lvl="1" indent="-171450" eaLnBrk="0" hangingPunct="0">
              <a:lnSpc>
                <a:spcPct val="105000"/>
              </a:lnSpc>
              <a:spcBef>
                <a:spcPct val="30000"/>
              </a:spcBef>
              <a:buFontTx/>
              <a:buChar char="•"/>
              <a:defRPr/>
            </a:pPr>
            <a:r>
              <a:rPr lang="en-US" sz="1400" kern="0" dirty="0" err="1">
                <a:solidFill>
                  <a:srgbClr val="565A5C"/>
                </a:solidFill>
                <a:latin typeface="+mn-lt"/>
              </a:rPr>
              <a:t>PChar</a:t>
            </a:r>
            <a:r>
              <a:rPr lang="en-US" sz="1400" kern="0" dirty="0">
                <a:solidFill>
                  <a:srgbClr val="565A5C"/>
                </a:solidFill>
                <a:latin typeface="+mn-lt"/>
              </a:rPr>
              <a:t> = </a:t>
            </a:r>
            <a:r>
              <a:rPr lang="en-US" sz="1400" kern="0" dirty="0" err="1">
                <a:solidFill>
                  <a:srgbClr val="565A5C"/>
                </a:solidFill>
                <a:latin typeface="+mn-lt"/>
              </a:rPr>
              <a:t>PWideChar</a:t>
            </a:r>
            <a:endParaRPr lang="en-US" sz="1400" kern="0" dirty="0">
              <a:solidFill>
                <a:srgbClr val="565A5C"/>
              </a:solidFill>
              <a:latin typeface="+mn-lt"/>
            </a:endParaRPr>
          </a:p>
          <a:p>
            <a:pPr marL="514350" lvl="1" indent="-171450" eaLnBrk="0" hangingPunct="0">
              <a:lnSpc>
                <a:spcPct val="105000"/>
              </a:lnSpc>
              <a:spcBef>
                <a:spcPct val="30000"/>
              </a:spcBef>
              <a:buFontTx/>
              <a:buChar char="•"/>
              <a:defRPr/>
            </a:pPr>
            <a:r>
              <a:rPr lang="en-US" sz="1400" kern="0" dirty="0">
                <a:solidFill>
                  <a:srgbClr val="565A5C"/>
                </a:solidFill>
                <a:latin typeface="+mn-lt"/>
              </a:rPr>
              <a:t>&lt;Char&gt; in &lt;set of </a:t>
            </a:r>
            <a:r>
              <a:rPr lang="en-US" sz="1400" kern="0" dirty="0" err="1">
                <a:solidFill>
                  <a:srgbClr val="565A5C"/>
                </a:solidFill>
                <a:latin typeface="+mn-lt"/>
              </a:rPr>
              <a:t>AnsiChar</a:t>
            </a:r>
            <a:r>
              <a:rPr lang="en-US" sz="1400" kern="0" dirty="0">
                <a:solidFill>
                  <a:srgbClr val="565A5C"/>
                </a:solidFill>
                <a:latin typeface="+mn-lt"/>
              </a:rPr>
              <a:t>&gt;</a:t>
            </a:r>
            <a:endParaRPr lang="en-GB" sz="1400" kern="0" dirty="0">
              <a:solidFill>
                <a:srgbClr val="565A5C"/>
              </a:solidFill>
              <a:latin typeface="+mn-lt"/>
            </a:endParaRPr>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Title 1"/>
          <p:cNvSpPr>
            <a:spLocks noGrp="1"/>
          </p:cNvSpPr>
          <p:nvPr>
            <p:ph type="title"/>
          </p:nvPr>
        </p:nvSpPr>
        <p:spPr/>
        <p:txBody>
          <a:bodyPr/>
          <a:lstStyle/>
          <a:p>
            <a:r>
              <a:rPr lang="en-US" smtClean="0"/>
              <a:t>Native Delphi Everywhere</a:t>
            </a:r>
          </a:p>
        </p:txBody>
      </p:sp>
      <p:sp>
        <p:nvSpPr>
          <p:cNvPr id="55298" name="Content Placeholder 2"/>
          <p:cNvSpPr>
            <a:spLocks noGrp="1"/>
          </p:cNvSpPr>
          <p:nvPr>
            <p:ph idx="1"/>
          </p:nvPr>
        </p:nvSpPr>
        <p:spPr>
          <a:xfrm>
            <a:off x="304800" y="1066800"/>
            <a:ext cx="8839200" cy="4991100"/>
          </a:xfrm>
        </p:spPr>
        <p:txBody>
          <a:bodyPr/>
          <a:lstStyle/>
          <a:p>
            <a:r>
              <a:rPr lang="en-US" sz="2400" smtClean="0"/>
              <a:t> More native platforms</a:t>
            </a:r>
          </a:p>
          <a:p>
            <a:pPr lvl="1"/>
            <a:r>
              <a:rPr lang="en-US" sz="1800" smtClean="0"/>
              <a:t>Makes you and your software more competitive</a:t>
            </a:r>
          </a:p>
          <a:p>
            <a:pPr lvl="1"/>
            <a:r>
              <a:rPr lang="en-US" sz="1800" smtClean="0"/>
              <a:t>Increasing your value and the value of your software</a:t>
            </a:r>
          </a:p>
          <a:p>
            <a:r>
              <a:rPr lang="en-US" sz="2400" smtClean="0"/>
              <a:t> RAD/Visual/Native Code/Components for multiple platforms</a:t>
            </a:r>
          </a:p>
          <a:p>
            <a:r>
              <a:rPr lang="en-US" sz="2400" smtClean="0"/>
              <a:t> Windows – 32bit, 64bit, .NET, XP, Vista, and Win7</a:t>
            </a:r>
          </a:p>
          <a:p>
            <a:r>
              <a:rPr lang="en-US" sz="2400" smtClean="0"/>
              <a:t> Mac OSX</a:t>
            </a:r>
          </a:p>
          <a:p>
            <a:r>
              <a:rPr lang="en-US" sz="2400" smtClean="0"/>
              <a:t> Linux</a:t>
            </a:r>
          </a:p>
          <a:p>
            <a:r>
              <a:rPr lang="en-US" sz="2400" smtClean="0"/>
              <a:t> Other platforms in the future:</a:t>
            </a:r>
          </a:p>
          <a:p>
            <a:pPr lvl="1"/>
            <a:r>
              <a:rPr lang="en-US" sz="1800" smtClean="0"/>
              <a:t>Mobile, Rich Internet Applications, Cloud Computing, …</a:t>
            </a:r>
            <a:endParaRPr lang="en-US" sz="2400" smtClean="0"/>
          </a:p>
          <a:p>
            <a:pPr>
              <a:buFontTx/>
              <a:buNone/>
            </a:pPr>
            <a:endParaRPr lang="en-US"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GB" dirty="0" smtClean="0">
                <a:solidFill>
                  <a:schemeClr val="bg1">
                    <a:lumMod val="75000"/>
                  </a:schemeClr>
                </a:solidFill>
              </a:rPr>
              <a:t> </a:t>
            </a:r>
            <a:endParaRPr lang="en-GB" dirty="0">
              <a:solidFill>
                <a:schemeClr val="bg1">
                  <a:lumMod val="75000"/>
                </a:schemeClr>
              </a:solidFill>
            </a:endParaRPr>
          </a:p>
        </p:txBody>
      </p:sp>
      <p:sp>
        <p:nvSpPr>
          <p:cNvPr id="20482" name="Text Placeholder 2"/>
          <p:cNvSpPr>
            <a:spLocks noGrp="1"/>
          </p:cNvSpPr>
          <p:nvPr>
            <p:ph type="body" idx="1"/>
          </p:nvPr>
        </p:nvSpPr>
        <p:spPr/>
        <p:txBody>
          <a:bodyPr/>
          <a:lstStyle/>
          <a:p>
            <a:pPr algn="r"/>
            <a:r>
              <a:rPr lang="en-GB" sz="4000" smtClean="0"/>
              <a:t>What’s New in Delphi 2010 </a:t>
            </a: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pPr>
              <a:defRPr/>
            </a:pPr>
            <a:fld id="{263FC7B3-EBA0-4273-A6C2-92D5485ED503}" type="slidenum">
              <a:rPr lang="en-US"/>
              <a:pPr>
                <a:defRPr/>
              </a:pPr>
              <a:t>20</a:t>
            </a:fld>
            <a:endParaRPr lang="en-US"/>
          </a:p>
        </p:txBody>
      </p:sp>
      <p:sp>
        <p:nvSpPr>
          <p:cNvPr id="6" name="Date Placeholder 4"/>
          <p:cNvSpPr>
            <a:spLocks noGrp="1"/>
          </p:cNvSpPr>
          <p:nvPr>
            <p:ph type="dt" sz="quarter" idx="11"/>
          </p:nvPr>
        </p:nvSpPr>
        <p:spPr/>
        <p:txBody>
          <a:bodyPr/>
          <a:lstStyle/>
          <a:p>
            <a:pPr>
              <a:defRPr/>
            </a:pPr>
            <a:fld id="{7957EA23-74E7-481B-8B99-4A07AD54F1DB}" type="datetime1">
              <a:rPr lang="en-US"/>
              <a:pPr>
                <a:defRPr/>
              </a:pPr>
              <a:t>1/18/2010</a:t>
            </a:fld>
            <a:endParaRPr lang="en-US"/>
          </a:p>
        </p:txBody>
      </p:sp>
      <p:sp>
        <p:nvSpPr>
          <p:cNvPr id="57347" name="Rectangle 2"/>
          <p:cNvSpPr>
            <a:spLocks noGrp="1" noChangeArrowheads="1"/>
          </p:cNvSpPr>
          <p:nvPr>
            <p:ph type="title"/>
          </p:nvPr>
        </p:nvSpPr>
        <p:spPr/>
        <p:txBody>
          <a:bodyPr/>
          <a:lstStyle/>
          <a:p>
            <a:r>
              <a:rPr lang="en-US" smtClean="0"/>
              <a:t>Focus for the Future</a:t>
            </a:r>
          </a:p>
        </p:txBody>
      </p:sp>
      <p:sp>
        <p:nvSpPr>
          <p:cNvPr id="973827" name="Rectangle 3"/>
          <p:cNvSpPr>
            <a:spLocks noGrp="1" noChangeArrowheads="1"/>
          </p:cNvSpPr>
          <p:nvPr>
            <p:ph type="body" idx="1"/>
          </p:nvPr>
        </p:nvSpPr>
        <p:spPr/>
        <p:txBody>
          <a:bodyPr/>
          <a:lstStyle/>
          <a:p>
            <a:r>
              <a:rPr lang="en-US" sz="2400" smtClean="0"/>
              <a:t>High performance, Rich GUI Windows applications </a:t>
            </a:r>
          </a:p>
          <a:p>
            <a:r>
              <a:rPr lang="en-US" sz="2400" smtClean="0"/>
              <a:t>Client/Server application development </a:t>
            </a:r>
          </a:p>
          <a:p>
            <a:r>
              <a:rPr lang="en-US" sz="2400" smtClean="0"/>
              <a:t>Database application development </a:t>
            </a:r>
          </a:p>
          <a:p>
            <a:r>
              <a:rPr lang="en-US" sz="2400" smtClean="0"/>
              <a:t>RESTful and SOAP web services</a:t>
            </a:r>
          </a:p>
          <a:p>
            <a:r>
              <a:rPr lang="en-US" sz="2400" smtClean="0"/>
              <a:t>Simple multi-tier development</a:t>
            </a:r>
          </a:p>
          <a:p>
            <a:r>
              <a:rPr lang="en-US" sz="2400" smtClean="0"/>
              <a:t>Exposure of data anywhere and any type</a:t>
            </a:r>
          </a:p>
          <a:p>
            <a:r>
              <a:rPr lang="en-US" sz="2400" smtClean="0"/>
              <a:t>Web application development </a:t>
            </a:r>
          </a:p>
          <a:p>
            <a:r>
              <a:rPr lang="en-US" sz="2400" smtClean="0"/>
              <a:t>Exploitation of hardware advances </a:t>
            </a:r>
          </a:p>
        </p:txBody>
      </p:sp>
      <p:sp>
        <p:nvSpPr>
          <p:cNvPr id="973828" name="Line 4"/>
          <p:cNvSpPr>
            <a:spLocks noChangeShapeType="1"/>
          </p:cNvSpPr>
          <p:nvPr/>
        </p:nvSpPr>
        <p:spPr bwMode="auto">
          <a:xfrm>
            <a:off x="4327525" y="1408113"/>
            <a:ext cx="1158875" cy="0"/>
          </a:xfrm>
          <a:prstGeom prst="line">
            <a:avLst/>
          </a:prstGeom>
          <a:noFill/>
          <a:ln w="57150">
            <a:solidFill>
              <a:srgbClr val="FF0000"/>
            </a:solidFill>
            <a:round/>
            <a:headEnd/>
            <a:tailEnd/>
          </a:ln>
        </p:spPr>
        <p:txBody>
          <a:bodyPr/>
          <a:lstStyle/>
          <a:p>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7382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7382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7382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7382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7382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7382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73827">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973827">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973828"/>
                                        </p:tgtEl>
                                        <p:attrNameLst>
                                          <p:attrName>style.visibility</p:attrName>
                                        </p:attrNameLst>
                                      </p:cBhvr>
                                      <p:to>
                                        <p:strVal val="visible"/>
                                      </p:to>
                                    </p:set>
                                    <p:animEffect transition="in" filter="wipe(left)">
                                      <p:cBhvr>
                                        <p:cTn id="39" dur="500"/>
                                        <p:tgtEl>
                                          <p:spTgt spid="9738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3828" grpId="0" animBg="1"/>
    </p:bld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Slide Number Placeholder 4"/>
          <p:cNvSpPr>
            <a:spLocks noGrp="1"/>
          </p:cNvSpPr>
          <p:nvPr>
            <p:ph type="sldNum" sz="quarter" idx="10"/>
          </p:nvPr>
        </p:nvSpPr>
        <p:spPr/>
        <p:txBody>
          <a:bodyPr/>
          <a:lstStyle/>
          <a:p>
            <a:pPr>
              <a:defRPr/>
            </a:pPr>
            <a:fld id="{47638EB7-E895-415A-BEE1-D84E798B015B}" type="slidenum">
              <a:rPr lang="en-US"/>
              <a:pPr>
                <a:defRPr/>
              </a:pPr>
              <a:t>21</a:t>
            </a:fld>
            <a:endParaRPr lang="en-US"/>
          </a:p>
        </p:txBody>
      </p:sp>
      <p:sp>
        <p:nvSpPr>
          <p:cNvPr id="6" name="Date Placeholder 5"/>
          <p:cNvSpPr>
            <a:spLocks noGrp="1"/>
          </p:cNvSpPr>
          <p:nvPr>
            <p:ph type="dt" sz="quarter" idx="11"/>
          </p:nvPr>
        </p:nvSpPr>
        <p:spPr/>
        <p:txBody>
          <a:bodyPr/>
          <a:lstStyle/>
          <a:p>
            <a:pPr>
              <a:defRPr/>
            </a:pPr>
            <a:fld id="{6E716762-957D-4EBA-B9A9-D4995FCC0A46}" type="datetime1">
              <a:rPr lang="en-US"/>
              <a:pPr>
                <a:defRPr/>
              </a:pPr>
              <a:t>1/18/2010</a:t>
            </a:fld>
            <a:endParaRPr lang="en-US"/>
          </a:p>
        </p:txBody>
      </p:sp>
      <p:sp>
        <p:nvSpPr>
          <p:cNvPr id="59395" name="Rectangle 2"/>
          <p:cNvSpPr>
            <a:spLocks noGrp="1" noChangeArrowheads="1"/>
          </p:cNvSpPr>
          <p:nvPr>
            <p:ph type="title"/>
          </p:nvPr>
        </p:nvSpPr>
        <p:spPr/>
        <p:txBody>
          <a:bodyPr/>
          <a:lstStyle/>
          <a:p>
            <a:r>
              <a:rPr lang="en-US" smtClean="0"/>
              <a:t>Project Delphi “X”</a:t>
            </a:r>
          </a:p>
        </p:txBody>
      </p:sp>
      <p:sp>
        <p:nvSpPr>
          <p:cNvPr id="59396" name="Rectangle 3"/>
          <p:cNvSpPr>
            <a:spLocks noGrp="1" noChangeArrowheads="1"/>
          </p:cNvSpPr>
          <p:nvPr>
            <p:ph type="body" sz="half" idx="2"/>
          </p:nvPr>
        </p:nvSpPr>
        <p:spPr>
          <a:xfrm>
            <a:off x="3843338" y="1104900"/>
            <a:ext cx="5091112" cy="5395913"/>
          </a:xfrm>
        </p:spPr>
        <p:txBody>
          <a:bodyPr/>
          <a:lstStyle/>
          <a:p>
            <a:r>
              <a:rPr lang="en-US" sz="1800" smtClean="0"/>
              <a:t>Cross-platform Windows, MacOS, and Linux.</a:t>
            </a:r>
          </a:p>
          <a:p>
            <a:pPr lvl="1"/>
            <a:r>
              <a:rPr lang="en-US" sz="1200" smtClean="0"/>
              <a:t>emphasis on creating GUI applications with dbExpress and DataSnapX connectivity. </a:t>
            </a:r>
          </a:p>
          <a:p>
            <a:r>
              <a:rPr lang="en-US" sz="1800" smtClean="0"/>
              <a:t>Other features under consideration for Delphi “X” include: </a:t>
            </a:r>
          </a:p>
          <a:p>
            <a:r>
              <a:rPr lang="en-US" sz="1800" smtClean="0"/>
              <a:t>Cross-platform component library</a:t>
            </a:r>
          </a:p>
          <a:p>
            <a:pPr lvl="1"/>
            <a:r>
              <a:rPr lang="en-US" sz="1200" smtClean="0"/>
              <a:t>Limited backward compatibility</a:t>
            </a:r>
          </a:p>
          <a:p>
            <a:r>
              <a:rPr lang="en-US" sz="1800" smtClean="0"/>
              <a:t>DataSnapX the ability to create both Server and Clients on Windows, Mac, Linux, and Web</a:t>
            </a:r>
          </a:p>
        </p:txBody>
      </p:sp>
      <p:pic>
        <p:nvPicPr>
          <p:cNvPr id="59397" name="Picture 6" descr="PPP_CGENE_CLP_CrystalBall_Blue"/>
          <p:cNvPicPr>
            <a:picLocks noGrp="1" noChangeAspect="1" noChangeArrowheads="1"/>
          </p:cNvPicPr>
          <p:nvPr>
            <p:ph sz="half" idx="1"/>
          </p:nvPr>
        </p:nvPicPr>
        <p:blipFill>
          <a:blip r:embed="rId3" cstate="print"/>
          <a:srcRect/>
          <a:stretch>
            <a:fillRect/>
          </a:stretch>
        </p:blipFill>
        <p:spPr>
          <a:xfrm>
            <a:off x="101600" y="1101725"/>
            <a:ext cx="3460750" cy="5000625"/>
          </a:xfrm>
        </p:spPr>
      </p:pic>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Slide Number Placeholder 4"/>
          <p:cNvSpPr>
            <a:spLocks noGrp="1"/>
          </p:cNvSpPr>
          <p:nvPr>
            <p:ph type="sldNum" sz="quarter" idx="10"/>
          </p:nvPr>
        </p:nvSpPr>
        <p:spPr/>
        <p:txBody>
          <a:bodyPr/>
          <a:lstStyle/>
          <a:p>
            <a:pPr>
              <a:defRPr/>
            </a:pPr>
            <a:fld id="{5687388B-2D8B-480A-86E8-9C066965D398}" type="slidenum">
              <a:rPr lang="en-US"/>
              <a:pPr>
                <a:defRPr/>
              </a:pPr>
              <a:t>22</a:t>
            </a:fld>
            <a:endParaRPr lang="en-US"/>
          </a:p>
        </p:txBody>
      </p:sp>
      <p:sp>
        <p:nvSpPr>
          <p:cNvPr id="6" name="Date Placeholder 5"/>
          <p:cNvSpPr>
            <a:spLocks noGrp="1"/>
          </p:cNvSpPr>
          <p:nvPr>
            <p:ph type="dt" sz="quarter" idx="11"/>
          </p:nvPr>
        </p:nvSpPr>
        <p:spPr/>
        <p:txBody>
          <a:bodyPr/>
          <a:lstStyle/>
          <a:p>
            <a:pPr>
              <a:defRPr/>
            </a:pPr>
            <a:fld id="{A481B15E-A997-42CF-9BFF-65AC662C2204}" type="datetime1">
              <a:rPr lang="en-US"/>
              <a:pPr>
                <a:defRPr/>
              </a:pPr>
              <a:t>1/18/2010</a:t>
            </a:fld>
            <a:endParaRPr lang="en-US"/>
          </a:p>
        </p:txBody>
      </p:sp>
      <p:sp>
        <p:nvSpPr>
          <p:cNvPr id="61443" name="Rectangle 2"/>
          <p:cNvSpPr>
            <a:spLocks noGrp="1" noChangeArrowheads="1"/>
          </p:cNvSpPr>
          <p:nvPr>
            <p:ph type="title"/>
          </p:nvPr>
        </p:nvSpPr>
        <p:spPr/>
        <p:txBody>
          <a:bodyPr/>
          <a:lstStyle/>
          <a:p>
            <a:r>
              <a:rPr lang="en-US" smtClean="0"/>
              <a:t>Project “Commodore”</a:t>
            </a:r>
          </a:p>
        </p:txBody>
      </p:sp>
      <p:sp>
        <p:nvSpPr>
          <p:cNvPr id="61444" name="Rectangle 3"/>
          <p:cNvSpPr>
            <a:spLocks noGrp="1" noChangeArrowheads="1"/>
          </p:cNvSpPr>
          <p:nvPr>
            <p:ph type="body" sz="half" idx="2"/>
          </p:nvPr>
        </p:nvSpPr>
        <p:spPr>
          <a:xfrm>
            <a:off x="3857625" y="1104900"/>
            <a:ext cx="5076825" cy="5305425"/>
          </a:xfrm>
        </p:spPr>
        <p:txBody>
          <a:bodyPr/>
          <a:lstStyle/>
          <a:p>
            <a:r>
              <a:rPr lang="en-US" sz="1800" smtClean="0"/>
              <a:t>Commodore project is bringing 64-bit native development to Delphi, C++Builder, and the VCL.  </a:t>
            </a:r>
          </a:p>
          <a:p>
            <a:r>
              <a:rPr lang="en-US" sz="1800" smtClean="0"/>
              <a:t>Features under consideration for Commodore:</a:t>
            </a:r>
          </a:p>
          <a:p>
            <a:r>
              <a:rPr lang="en-US" sz="1800" smtClean="0"/>
              <a:t>Full compiler, RTL, and VCL support for 64-bit native compilation</a:t>
            </a:r>
          </a:p>
          <a:p>
            <a:pPr lvl="1"/>
            <a:r>
              <a:rPr lang="en-US" sz="1200" smtClean="0"/>
              <a:t>An option in the IDE to compile an application either as a 32-bit or a 64-bit application</a:t>
            </a:r>
          </a:p>
          <a:p>
            <a:r>
              <a:rPr lang="en-US" sz="1800" smtClean="0"/>
              <a:t>Multi-core/Multi-threaded applications</a:t>
            </a:r>
          </a:p>
          <a:p>
            <a:r>
              <a:rPr lang="en-US" sz="1800" smtClean="0"/>
              <a:t>Support for parallelization in the RTL</a:t>
            </a:r>
          </a:p>
        </p:txBody>
      </p:sp>
      <p:pic>
        <p:nvPicPr>
          <p:cNvPr id="61445" name="Picture 6" descr="PPP_CGENE_CLP_CrystalBall_Red"/>
          <p:cNvPicPr>
            <a:picLocks noGrp="1" noChangeAspect="1" noChangeArrowheads="1"/>
          </p:cNvPicPr>
          <p:nvPr>
            <p:ph sz="half" idx="1"/>
          </p:nvPr>
        </p:nvPicPr>
        <p:blipFill>
          <a:blip r:embed="rId3" cstate="print"/>
          <a:srcRect/>
          <a:stretch>
            <a:fillRect/>
          </a:stretch>
        </p:blipFill>
        <p:spPr>
          <a:xfrm>
            <a:off x="100013" y="1103313"/>
            <a:ext cx="3460750" cy="5000625"/>
          </a:xfrm>
        </p:spPr>
      </p:pic>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endParaRPr lang="en-GB" dirty="0">
              <a:solidFill>
                <a:schemeClr val="bg1">
                  <a:lumMod val="75000"/>
                </a:schemeClr>
              </a:solidFill>
            </a:endParaRPr>
          </a:p>
        </p:txBody>
      </p:sp>
      <p:sp>
        <p:nvSpPr>
          <p:cNvPr id="63490" name="Text Placeholder 2"/>
          <p:cNvSpPr>
            <a:spLocks noGrp="1"/>
          </p:cNvSpPr>
          <p:nvPr>
            <p:ph type="body" idx="1"/>
          </p:nvPr>
        </p:nvSpPr>
        <p:spPr/>
        <p:txBody>
          <a:bodyPr/>
          <a:lstStyle/>
          <a:p>
            <a:pPr algn="r"/>
            <a:r>
              <a:rPr lang="en-GB" sz="4000" smtClean="0"/>
              <a:t>Delphi 2010</a:t>
            </a:r>
            <a:br>
              <a:rPr lang="en-GB" sz="4000" smtClean="0"/>
            </a:br>
            <a:r>
              <a:rPr lang="pl-PL" sz="4000" smtClean="0"/>
              <a:t>What’s New in the IDE</a:t>
            </a:r>
            <a:endParaRPr lang="en-GB" sz="4000" smtClean="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Title 1"/>
          <p:cNvSpPr>
            <a:spLocks noGrp="1"/>
          </p:cNvSpPr>
          <p:nvPr>
            <p:ph type="title"/>
          </p:nvPr>
        </p:nvSpPr>
        <p:spPr/>
        <p:txBody>
          <a:bodyPr/>
          <a:lstStyle/>
          <a:p>
            <a:r>
              <a:rPr lang="pl-PL" smtClean="0"/>
              <a:t>Usability improvements</a:t>
            </a:r>
            <a:endParaRPr lang="en-US" smtClean="0"/>
          </a:p>
        </p:txBody>
      </p:sp>
      <p:sp>
        <p:nvSpPr>
          <p:cNvPr id="65538" name="Content Placeholder 2"/>
          <p:cNvSpPr>
            <a:spLocks noGrp="1"/>
          </p:cNvSpPr>
          <p:nvPr>
            <p:ph idx="1"/>
          </p:nvPr>
        </p:nvSpPr>
        <p:spPr/>
        <p:txBody>
          <a:bodyPr/>
          <a:lstStyle/>
          <a:p>
            <a:pPr>
              <a:lnSpc>
                <a:spcPct val="105000"/>
              </a:lnSpc>
            </a:pPr>
            <a:r>
              <a:rPr lang="en-US" smtClean="0"/>
              <a:t>IDEInsight™ – keyboard access to everything</a:t>
            </a:r>
            <a:r>
              <a:rPr lang="pl-PL" smtClean="0"/>
              <a:t> (F6)</a:t>
            </a:r>
            <a:endParaRPr lang="en-US" smtClean="0"/>
          </a:p>
          <a:p>
            <a:r>
              <a:rPr lang="pl-PL" smtClean="0"/>
              <a:t>Code Formatter for Delphi and C++ source files</a:t>
            </a:r>
          </a:p>
          <a:p>
            <a:r>
              <a:rPr lang="pl-PL" smtClean="0"/>
              <a:t>Background compilation for Delphi and C++ projects</a:t>
            </a:r>
          </a:p>
          <a:p>
            <a:r>
              <a:rPr lang="en-US" smtClean="0"/>
              <a:t>Enhanced searching in the code editor</a:t>
            </a:r>
            <a:r>
              <a:rPr lang="pl-PL" smtClean="0"/>
              <a:t> („Find”, „Find in Files”)</a:t>
            </a:r>
          </a:p>
          <a:p>
            <a:r>
              <a:rPr lang="pl-PL" smtClean="0"/>
              <a:t>New „</a:t>
            </a:r>
            <a:r>
              <a:rPr lang="en-US" smtClean="0"/>
              <a:t>File&gt;Reopen&gt;Properties</a:t>
            </a:r>
            <a:r>
              <a:rPr lang="pl-PL" smtClean="0"/>
              <a:t>” dialog for managing „Reopen” list</a:t>
            </a:r>
          </a:p>
          <a:p>
            <a:r>
              <a:rPr lang="pl-PL" smtClean="0"/>
              <a:t>Improved „Use Unit” dialog</a:t>
            </a:r>
          </a:p>
          <a:p>
            <a:r>
              <a:rPr lang="en-US" smtClean="0"/>
              <a:t>Filtering to search for gallery items</a:t>
            </a:r>
            <a:r>
              <a:rPr lang="pl-PL" smtClean="0"/>
              <a:t> in „File&gt;New&gt;Other”</a:t>
            </a:r>
          </a:p>
          <a:p>
            <a:r>
              <a:rPr lang="pl-PL" smtClean="0"/>
              <a:t>Better</a:t>
            </a:r>
            <a:r>
              <a:rPr lang="en-US" smtClean="0"/>
              <a:t> XML Data Binding wizard handling of schema "include" elements</a:t>
            </a:r>
            <a:endParaRPr lang="pl-PL" smtClean="0"/>
          </a:p>
          <a:p>
            <a:r>
              <a:rPr lang="pl-PL" smtClean="0"/>
              <a:t>Refactoring support for generic code syntax:</a:t>
            </a:r>
          </a:p>
          <a:p>
            <a:pPr lvl="1"/>
            <a:r>
              <a:rPr lang="en-US" smtClean="0"/>
              <a:t>Rename refactoring on a generic type symbol</a:t>
            </a:r>
            <a:endParaRPr lang="pl-PL" smtClean="0"/>
          </a:p>
          <a:p>
            <a:pPr lvl="1"/>
            <a:r>
              <a:rPr lang="en-US" smtClean="0"/>
              <a:t>Change Parameters refactoring on a generic procedure</a:t>
            </a:r>
            <a:endParaRPr lang="pl-PL" smtClean="0"/>
          </a:p>
          <a:p>
            <a:pPr lvl="1"/>
            <a:r>
              <a:rPr lang="en-US" smtClean="0"/>
              <a:t>Extract Method refactoring within the body of method of a generic class</a:t>
            </a:r>
            <a:endParaRPr lang="pl-PL" smtClean="0"/>
          </a:p>
          <a:p>
            <a:pPr lvl="1"/>
            <a:endParaRPr lang="pl-PL" smtClean="0"/>
          </a:p>
          <a:p>
            <a:pPr lvl="1"/>
            <a:endParaRPr lang="en-US" smtClean="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Title 1"/>
          <p:cNvSpPr>
            <a:spLocks noGrp="1"/>
          </p:cNvSpPr>
          <p:nvPr>
            <p:ph type="title"/>
          </p:nvPr>
        </p:nvSpPr>
        <p:spPr/>
        <p:txBody>
          <a:bodyPr/>
          <a:lstStyle/>
          <a:p>
            <a:r>
              <a:rPr lang="pl-PL" smtClean="0"/>
              <a:t>Debugger</a:t>
            </a:r>
            <a:endParaRPr lang="en-US" smtClean="0"/>
          </a:p>
        </p:txBody>
      </p:sp>
      <p:sp>
        <p:nvSpPr>
          <p:cNvPr id="67586" name="Content Placeholder 2"/>
          <p:cNvSpPr>
            <a:spLocks noGrp="1"/>
          </p:cNvSpPr>
          <p:nvPr>
            <p:ph idx="1"/>
          </p:nvPr>
        </p:nvSpPr>
        <p:spPr>
          <a:xfrm>
            <a:off x="228600" y="1066800"/>
            <a:ext cx="8686800" cy="2476500"/>
          </a:xfrm>
        </p:spPr>
        <p:txBody>
          <a:bodyPr/>
          <a:lstStyle/>
          <a:p>
            <a:r>
              <a:rPr lang="pl-PL" smtClean="0"/>
              <a:t>New data visualizers in the debugger</a:t>
            </a:r>
          </a:p>
          <a:p>
            <a:r>
              <a:rPr lang="pl-PL" smtClean="0"/>
              <a:t>Open Tools API support for custom visualizer for data types</a:t>
            </a:r>
          </a:p>
          <a:p>
            <a:r>
              <a:rPr lang="pl-PL" smtClean="0"/>
              <a:t>S</a:t>
            </a:r>
            <a:r>
              <a:rPr lang="en-US" smtClean="0"/>
              <a:t>tepping and debugging within selected threads</a:t>
            </a:r>
            <a:endParaRPr lang="pl-PL" smtClean="0"/>
          </a:p>
          <a:p>
            <a:r>
              <a:rPr lang="pl-PL" smtClean="0"/>
              <a:t>S</a:t>
            </a:r>
            <a:r>
              <a:rPr lang="en-US" smtClean="0"/>
              <a:t>electively „</a:t>
            </a:r>
            <a:r>
              <a:rPr lang="pl-PL" smtClean="0"/>
              <a:t>F</a:t>
            </a:r>
            <a:r>
              <a:rPr lang="en-US" smtClean="0"/>
              <a:t>reeze" and „</a:t>
            </a:r>
            <a:r>
              <a:rPr lang="pl-PL" smtClean="0"/>
              <a:t>T</a:t>
            </a:r>
            <a:r>
              <a:rPr lang="en-US" smtClean="0"/>
              <a:t>haw" thread</a:t>
            </a:r>
            <a:r>
              <a:rPr lang="pl-PL" smtClean="0"/>
              <a:t>s</a:t>
            </a:r>
          </a:p>
          <a:p>
            <a:r>
              <a:rPr lang="en-US" smtClean="0"/>
              <a:t>You can set a breakpoint for a selected thread</a:t>
            </a:r>
          </a:p>
        </p:txBody>
      </p:sp>
      <p:pic>
        <p:nvPicPr>
          <p:cNvPr id="67587" name="Picture 3" descr="StringListVisualizer.png"/>
          <p:cNvPicPr>
            <a:picLocks noChangeAspect="1"/>
          </p:cNvPicPr>
          <p:nvPr/>
        </p:nvPicPr>
        <p:blipFill>
          <a:blip r:embed="rId3" cstate="print"/>
          <a:srcRect/>
          <a:stretch>
            <a:fillRect/>
          </a:stretch>
        </p:blipFill>
        <p:spPr bwMode="auto">
          <a:xfrm>
            <a:off x="1981200" y="3733800"/>
            <a:ext cx="5105400" cy="262096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Title 1"/>
          <p:cNvSpPr>
            <a:spLocks noGrp="1"/>
          </p:cNvSpPr>
          <p:nvPr>
            <p:ph type="title"/>
          </p:nvPr>
        </p:nvSpPr>
        <p:spPr/>
        <p:txBody>
          <a:bodyPr/>
          <a:lstStyle/>
          <a:p>
            <a:r>
              <a:rPr lang="pl-PL" smtClean="0"/>
              <a:t>Modeling</a:t>
            </a:r>
            <a:endParaRPr lang="en-US" smtClean="0"/>
          </a:p>
        </p:txBody>
      </p:sp>
      <p:sp>
        <p:nvSpPr>
          <p:cNvPr id="69634" name="Content Placeholder 2"/>
          <p:cNvSpPr>
            <a:spLocks noGrp="1"/>
          </p:cNvSpPr>
          <p:nvPr>
            <p:ph idx="1"/>
          </p:nvPr>
        </p:nvSpPr>
        <p:spPr/>
        <p:txBody>
          <a:bodyPr/>
          <a:lstStyle/>
          <a:p>
            <a:r>
              <a:rPr lang="pl-PL" smtClean="0"/>
              <a:t>New look and feel for modeling diagrams, including gradient filling and ability to create links between elements</a:t>
            </a:r>
          </a:p>
          <a:p>
            <a:r>
              <a:rPr lang="pl-PL" smtClean="0"/>
              <a:t>Audits and Metrics can be used without turning on modeling</a:t>
            </a:r>
          </a:p>
          <a:p>
            <a:r>
              <a:rPr lang="pl-PL" smtClean="0"/>
              <a:t>Performance improvements for C++ modeling</a:t>
            </a:r>
          </a:p>
          <a:p>
            <a:r>
              <a:rPr lang="pl-PL" smtClean="0"/>
              <a:t>Diagram Editor improvements:</a:t>
            </a:r>
          </a:p>
          <a:p>
            <a:pPr lvl="1"/>
            <a:r>
              <a:rPr lang="en-US" smtClean="0"/>
              <a:t>use the '+' control at the end of compartment name area to add corresponding member for classifiers</a:t>
            </a:r>
            <a:endParaRPr lang="pl-PL" smtClean="0"/>
          </a:p>
          <a:p>
            <a:pPr lvl="1"/>
            <a:r>
              <a:rPr lang="en-US" smtClean="0"/>
              <a:t>collapse/expand all compartments of selected element</a:t>
            </a:r>
            <a:endParaRPr lang="pl-PL" smtClean="0"/>
          </a:p>
          <a:p>
            <a:pPr lvl="1"/>
            <a:r>
              <a:rPr lang="en-US" smtClean="0"/>
              <a:t>show elements without compartments</a:t>
            </a:r>
            <a:endParaRPr lang="pl-PL" smtClean="0"/>
          </a:p>
          <a:p>
            <a:pPr lvl="1"/>
            <a:endParaRPr lang="en-US" smtClean="0"/>
          </a:p>
        </p:txBody>
      </p:sp>
      <p:pic>
        <p:nvPicPr>
          <p:cNvPr id="69635" name="Picture 4" descr="kiviatchart"/>
          <p:cNvPicPr>
            <a:picLocks noChangeAspect="1" noChangeArrowheads="1"/>
          </p:cNvPicPr>
          <p:nvPr/>
        </p:nvPicPr>
        <p:blipFill>
          <a:blip r:embed="rId3" cstate="print"/>
          <a:srcRect/>
          <a:stretch>
            <a:fillRect/>
          </a:stretch>
        </p:blipFill>
        <p:spPr bwMode="auto">
          <a:xfrm>
            <a:off x="5791200" y="3733800"/>
            <a:ext cx="3181350" cy="2667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Title 1"/>
          <p:cNvSpPr>
            <a:spLocks noGrp="1"/>
          </p:cNvSpPr>
          <p:nvPr>
            <p:ph type="title"/>
          </p:nvPr>
        </p:nvSpPr>
        <p:spPr/>
        <p:txBody>
          <a:bodyPr/>
          <a:lstStyle/>
          <a:p>
            <a:r>
              <a:rPr lang="pl-PL" smtClean="0"/>
              <a:t>Demo: Usability</a:t>
            </a:r>
            <a:endParaRPr lang="en-US" smtClean="0"/>
          </a:p>
        </p:txBody>
      </p:sp>
      <p:sp>
        <p:nvSpPr>
          <p:cNvPr id="71682" name="Content Placeholder 2"/>
          <p:cNvSpPr>
            <a:spLocks noGrp="1"/>
          </p:cNvSpPr>
          <p:nvPr>
            <p:ph idx="1"/>
          </p:nvPr>
        </p:nvSpPr>
        <p:spPr/>
        <p:txBody>
          <a:bodyPr/>
          <a:lstStyle/>
          <a:p>
            <a:r>
              <a:rPr lang="en-US" sz="1600" smtClean="0"/>
              <a:t>New (or Old) Component Palette</a:t>
            </a:r>
          </a:p>
          <a:p>
            <a:r>
              <a:rPr lang="pl-PL" sz="1600" smtClean="0"/>
              <a:t>IDE Insight</a:t>
            </a:r>
          </a:p>
          <a:p>
            <a:r>
              <a:rPr lang="pl-PL" sz="1600" smtClean="0"/>
              <a:t>Search | Find Improvements</a:t>
            </a:r>
          </a:p>
          <a:p>
            <a:r>
              <a:rPr lang="pl-PL" sz="1600" smtClean="0"/>
              <a:t>Reopen Menu Properties</a:t>
            </a:r>
          </a:p>
          <a:p>
            <a:r>
              <a:rPr lang="pl-PL" sz="1600" smtClean="0"/>
              <a:t>Use Unit Dialog</a:t>
            </a:r>
          </a:p>
          <a:p>
            <a:r>
              <a:rPr lang="pl-PL" sz="1600" smtClean="0"/>
              <a:t>Object Inspector Improvements (checkboxes and verbs area)</a:t>
            </a:r>
            <a:endParaRPr lang="en-US" sz="1600" smtClean="0"/>
          </a:p>
          <a:p>
            <a:r>
              <a:rPr lang="en-US" sz="1600" smtClean="0"/>
              <a:t>Component Editors on context menu (TClientDataSet)</a:t>
            </a:r>
          </a:p>
          <a:p>
            <a:r>
              <a:rPr lang="en-US" sz="1600" smtClean="0"/>
              <a:t>TDateTimePicker</a:t>
            </a:r>
            <a:endParaRPr lang="pl-PL" sz="1600" smtClean="0"/>
          </a:p>
          <a:p>
            <a:r>
              <a:rPr lang="pl-PL" sz="1600" smtClean="0"/>
              <a:t>Code Formatter</a:t>
            </a:r>
          </a:p>
          <a:p>
            <a:r>
              <a:rPr lang="pl-PL" sz="1600" smtClean="0"/>
              <a:t>Generic Types Refactoring</a:t>
            </a:r>
          </a:p>
          <a:p>
            <a:r>
              <a:rPr lang="pl-PL" sz="1600" smtClean="0"/>
              <a:t>QA Metrics and QA Auditis without Model support</a:t>
            </a:r>
          </a:p>
          <a:p>
            <a:r>
              <a:rPr lang="pl-PL" sz="1600" smtClean="0"/>
              <a:t>Visualizers in Debugger</a:t>
            </a:r>
          </a:p>
          <a:p>
            <a:r>
              <a:rPr lang="pl-PL" sz="1600" smtClean="0"/>
              <a:t>Thread Debugging</a:t>
            </a:r>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Title 1"/>
          <p:cNvSpPr>
            <a:spLocks noGrp="1"/>
          </p:cNvSpPr>
          <p:nvPr>
            <p:ph type="title"/>
          </p:nvPr>
        </p:nvSpPr>
        <p:spPr/>
        <p:txBody>
          <a:bodyPr/>
          <a:lstStyle/>
          <a:p>
            <a:r>
              <a:rPr lang="pl-PL" smtClean="0"/>
              <a:t>Tools API</a:t>
            </a:r>
            <a:endParaRPr lang="en-US" smtClean="0"/>
          </a:p>
        </p:txBody>
      </p:sp>
      <p:sp>
        <p:nvSpPr>
          <p:cNvPr id="73730" name="Content Placeholder 2"/>
          <p:cNvSpPr>
            <a:spLocks noGrp="1"/>
          </p:cNvSpPr>
          <p:nvPr>
            <p:ph idx="1"/>
          </p:nvPr>
        </p:nvSpPr>
        <p:spPr>
          <a:xfrm>
            <a:off x="228600" y="1066800"/>
            <a:ext cx="8229600" cy="5000625"/>
          </a:xfrm>
        </p:spPr>
        <p:txBody>
          <a:bodyPr/>
          <a:lstStyle/>
          <a:p>
            <a:r>
              <a:rPr lang="pl-PL" sz="1800" smtClean="0"/>
              <a:t>Code Folding</a:t>
            </a:r>
          </a:p>
          <a:p>
            <a:r>
              <a:rPr lang="pl-PL" sz="1800" smtClean="0"/>
              <a:t>Version Control additions to IOTAProject</a:t>
            </a:r>
          </a:p>
          <a:p>
            <a:r>
              <a:rPr lang="pl-PL" sz="1800" smtClean="0"/>
              <a:t>New </a:t>
            </a:r>
            <a:r>
              <a:rPr lang="en-US" sz="1800" smtClean="0"/>
              <a:t>editor tabs</a:t>
            </a:r>
            <a:r>
              <a:rPr lang="pl-PL" sz="1800" smtClean="0"/>
              <a:t> and dockable views</a:t>
            </a:r>
          </a:p>
          <a:p>
            <a:r>
              <a:rPr lang="pl-PL" sz="1800" smtClean="0"/>
              <a:t>IOTAThread Ennhancements</a:t>
            </a:r>
            <a:r>
              <a:rPr lang="en-US" sz="1800" smtClean="0"/>
              <a:t>Support has been added to IOTAThread for </a:t>
            </a:r>
            <a:endParaRPr lang="pl-PL" sz="1800" smtClean="0"/>
          </a:p>
          <a:p>
            <a:r>
              <a:rPr lang="en-US" sz="1800" smtClean="0"/>
              <a:t>Support has been added to IOTADebuggerServices for</a:t>
            </a:r>
            <a:endParaRPr lang="pl-PL" sz="1800" smtClean="0"/>
          </a:p>
          <a:p>
            <a:pPr lvl="1"/>
            <a:r>
              <a:rPr lang="pl-PL" sz="1200" smtClean="0"/>
              <a:t>A</a:t>
            </a:r>
            <a:r>
              <a:rPr lang="en-US" sz="1200" smtClean="0"/>
              <a:t>ccessing Module Load breakpoint, </a:t>
            </a:r>
            <a:endParaRPr lang="pl-PL" sz="1200" smtClean="0"/>
          </a:p>
          <a:p>
            <a:pPr lvl="1"/>
            <a:r>
              <a:rPr lang="pl-PL" sz="1200" smtClean="0"/>
              <a:t>R</a:t>
            </a:r>
            <a:r>
              <a:rPr lang="en-US" sz="1200" smtClean="0"/>
              <a:t>emoving a breakpoint</a:t>
            </a:r>
            <a:endParaRPr lang="pl-PL" sz="1200" smtClean="0"/>
          </a:p>
          <a:p>
            <a:pPr lvl="1"/>
            <a:r>
              <a:rPr lang="pl-PL" sz="1200" smtClean="0"/>
              <a:t>R</a:t>
            </a:r>
            <a:r>
              <a:rPr lang="en-US" sz="1200" smtClean="0"/>
              <a:t>egistering/unregistering visualizers</a:t>
            </a:r>
            <a:endParaRPr lang="pl-PL" sz="1800" smtClean="0"/>
          </a:p>
          <a:p>
            <a:r>
              <a:rPr lang="en-US" sz="1800" smtClean="0"/>
              <a:t>Support </a:t>
            </a:r>
            <a:r>
              <a:rPr lang="pl-PL" sz="1800" smtClean="0"/>
              <a:t>in </a:t>
            </a:r>
            <a:r>
              <a:rPr lang="en-US" sz="1800" smtClean="0"/>
              <a:t>IOTAServices for getting the IDE's preferred UI languag</a:t>
            </a:r>
            <a:r>
              <a:rPr lang="pl-PL" sz="1800" smtClean="0"/>
              <a:t>e</a:t>
            </a:r>
          </a:p>
          <a:p>
            <a:r>
              <a:rPr lang="pl-PL" sz="1800" smtClean="0"/>
              <a:t>IDE Insight. </a:t>
            </a:r>
            <a:r>
              <a:rPr lang="en-US" sz="1800" smtClean="0"/>
              <a:t>See INTAIDEInsightItem, IOTAIDEInsightCategory, IOTAIDEInsightNotifier, and IOTAIDEInsightServices</a:t>
            </a:r>
          </a:p>
          <a:p>
            <a:r>
              <a:rPr lang="en-US" sz="1800" smtClean="0"/>
              <a:t>Compiler Services: See IOTACompileNotifier and IOTACompileServices</a:t>
            </a:r>
            <a:endParaRPr lang="pl-PL" sz="1800" smtClean="0"/>
          </a:p>
          <a:p>
            <a:r>
              <a:rPr lang="en-US" sz="1800" smtClean="0"/>
              <a:t>Project Manager Local Menu Support</a:t>
            </a:r>
            <a:endParaRPr lang="pl-PL" sz="1800" smtClean="0"/>
          </a:p>
          <a:p>
            <a:endParaRPr lang="en-US" sz="1800" smtClean="0"/>
          </a:p>
          <a:p>
            <a:pPr>
              <a:buFontTx/>
              <a:buNone/>
            </a:pPr>
            <a:endParaRPr lang="pl-PL" sz="1800" smtClean="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Title 1"/>
          <p:cNvSpPr>
            <a:spLocks noGrp="1"/>
          </p:cNvSpPr>
          <p:nvPr>
            <p:ph type="title"/>
          </p:nvPr>
        </p:nvSpPr>
        <p:spPr/>
        <p:txBody>
          <a:bodyPr/>
          <a:lstStyle/>
          <a:p>
            <a:r>
              <a:rPr lang="pl-PL" smtClean="0"/>
              <a:t>Demo: Open Tools API</a:t>
            </a:r>
            <a:endParaRPr lang="en-US" smtClean="0"/>
          </a:p>
        </p:txBody>
      </p:sp>
      <p:sp>
        <p:nvSpPr>
          <p:cNvPr id="75778" name="Content Placeholder 2"/>
          <p:cNvSpPr>
            <a:spLocks noGrp="1"/>
          </p:cNvSpPr>
          <p:nvPr>
            <p:ph idx="1"/>
          </p:nvPr>
        </p:nvSpPr>
        <p:spPr/>
        <p:txBody>
          <a:bodyPr/>
          <a:lstStyle/>
          <a:p>
            <a:r>
              <a:rPr lang="pl-PL" smtClean="0"/>
              <a:t>Embedding top level tabs in the IDE</a:t>
            </a:r>
          </a:p>
          <a:p>
            <a:r>
              <a:rPr lang="pl-PL" smtClean="0"/>
              <a:t>Adding new editor tabs </a:t>
            </a:r>
            <a:endParaRPr lang="en-US" smtClean="0"/>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2529" name="Title 1"/>
          <p:cNvSpPr>
            <a:spLocks noGrp="1"/>
          </p:cNvSpPr>
          <p:nvPr>
            <p:ph type="title"/>
          </p:nvPr>
        </p:nvSpPr>
        <p:spPr/>
        <p:txBody>
          <a:bodyPr/>
          <a:lstStyle/>
          <a:p>
            <a:r>
              <a:rPr lang="en-US" smtClean="0"/>
              <a:t>Agenda</a:t>
            </a:r>
          </a:p>
        </p:txBody>
      </p:sp>
      <p:sp>
        <p:nvSpPr>
          <p:cNvPr id="22530" name="Content Placeholder 2"/>
          <p:cNvSpPr>
            <a:spLocks noGrp="1"/>
          </p:cNvSpPr>
          <p:nvPr>
            <p:ph idx="1"/>
          </p:nvPr>
        </p:nvSpPr>
        <p:spPr>
          <a:xfrm>
            <a:off x="152400" y="1066800"/>
            <a:ext cx="8763000" cy="5067300"/>
          </a:xfrm>
        </p:spPr>
        <p:txBody>
          <a:bodyPr/>
          <a:lstStyle/>
          <a:p>
            <a:r>
              <a:rPr lang="pl-PL" sz="2400" smtClean="0"/>
              <a:t>0830 – 0900 Registration</a:t>
            </a:r>
          </a:p>
          <a:p>
            <a:r>
              <a:rPr lang="pl-PL" sz="2400" smtClean="0"/>
              <a:t>0900 – 0930 </a:t>
            </a:r>
            <a:r>
              <a:rPr lang="pl-PL" sz="2400" b="1" smtClean="0"/>
              <a:t>Embarcadero and Delphi Update</a:t>
            </a:r>
          </a:p>
          <a:p>
            <a:r>
              <a:rPr lang="pl-PL" sz="2400" smtClean="0"/>
              <a:t>0930 – 1030 </a:t>
            </a:r>
            <a:r>
              <a:rPr lang="pl-PL" sz="2400" b="1" smtClean="0"/>
              <a:t>IDE, Debugger and Open Tools API</a:t>
            </a:r>
          </a:p>
          <a:p>
            <a:r>
              <a:rPr lang="pl-PL" sz="2400" smtClean="0"/>
              <a:t>1030 – 1100 </a:t>
            </a:r>
            <a:r>
              <a:rPr lang="pl-PL" sz="2400" b="1" smtClean="0"/>
              <a:t>Compiler and Language</a:t>
            </a:r>
          </a:p>
          <a:p>
            <a:r>
              <a:rPr lang="pl-PL" sz="2400" smtClean="0"/>
              <a:t>1100 – 11</a:t>
            </a:r>
            <a:r>
              <a:rPr lang="en-GB" sz="2400" smtClean="0"/>
              <a:t>30</a:t>
            </a:r>
            <a:r>
              <a:rPr lang="pl-PL" sz="2400" smtClean="0"/>
              <a:t> Coffee Break</a:t>
            </a:r>
          </a:p>
          <a:p>
            <a:r>
              <a:rPr lang="pl-PL" sz="2400" smtClean="0"/>
              <a:t>11</a:t>
            </a:r>
            <a:r>
              <a:rPr lang="en-GB" sz="2400" smtClean="0"/>
              <a:t>30</a:t>
            </a:r>
            <a:r>
              <a:rPr lang="pl-PL" sz="2400" smtClean="0"/>
              <a:t> – 1215 </a:t>
            </a:r>
            <a:r>
              <a:rPr lang="pl-PL" sz="2400" b="1" smtClean="0"/>
              <a:t>VCL</a:t>
            </a:r>
          </a:p>
          <a:p>
            <a:r>
              <a:rPr lang="pl-PL" sz="2400" smtClean="0"/>
              <a:t>1215 – 1230 </a:t>
            </a:r>
            <a:r>
              <a:rPr lang="pl-PL" sz="2400" b="1" smtClean="0"/>
              <a:t>Database</a:t>
            </a:r>
          </a:p>
          <a:p>
            <a:r>
              <a:rPr lang="pl-PL" sz="2400" smtClean="0"/>
              <a:t>1230 – 1300</a:t>
            </a:r>
            <a:r>
              <a:rPr lang="pl-PL" sz="2400" b="1" smtClean="0"/>
              <a:t> DataSnap</a:t>
            </a:r>
          </a:p>
          <a:p>
            <a:r>
              <a:rPr lang="pl-PL" sz="2400" smtClean="0"/>
              <a:t>1300 – 1</a:t>
            </a:r>
            <a:r>
              <a:rPr lang="en-GB" sz="2400" smtClean="0"/>
              <a:t>3</a:t>
            </a:r>
            <a:r>
              <a:rPr lang="pl-PL" sz="2400" smtClean="0"/>
              <a:t>30</a:t>
            </a:r>
            <a:r>
              <a:rPr lang="en-GB" sz="2400" smtClean="0"/>
              <a:t> Summary</a:t>
            </a:r>
            <a:r>
              <a:rPr lang="pl-PL" sz="2400" smtClean="0"/>
              <a:t> and Q&amp;A</a:t>
            </a:r>
            <a:endParaRPr lang="en-US" sz="1600" smtClean="0"/>
          </a:p>
          <a:p>
            <a:pPr>
              <a:buFontTx/>
              <a:buNone/>
            </a:pPr>
            <a:endParaRPr lang="en-US" smtClean="0"/>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endParaRPr lang="en-GB" dirty="0">
              <a:solidFill>
                <a:schemeClr val="bg1">
                  <a:lumMod val="75000"/>
                </a:schemeClr>
              </a:solidFill>
            </a:endParaRPr>
          </a:p>
        </p:txBody>
      </p:sp>
      <p:sp>
        <p:nvSpPr>
          <p:cNvPr id="77826" name="Text Placeholder 2"/>
          <p:cNvSpPr>
            <a:spLocks noGrp="1"/>
          </p:cNvSpPr>
          <p:nvPr>
            <p:ph type="body" idx="1"/>
          </p:nvPr>
        </p:nvSpPr>
        <p:spPr/>
        <p:txBody>
          <a:bodyPr/>
          <a:lstStyle/>
          <a:p>
            <a:pPr algn="r"/>
            <a:r>
              <a:rPr lang="pl-PL" sz="4000" smtClean="0"/>
              <a:t>Compiler and Language</a:t>
            </a:r>
            <a:endParaRPr lang="en-GB" sz="4000" smtClean="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Title 1"/>
          <p:cNvSpPr>
            <a:spLocks noGrp="1"/>
          </p:cNvSpPr>
          <p:nvPr>
            <p:ph type="title"/>
          </p:nvPr>
        </p:nvSpPr>
        <p:spPr/>
        <p:txBody>
          <a:bodyPr/>
          <a:lstStyle/>
          <a:p>
            <a:r>
              <a:rPr lang="pl-PL" smtClean="0"/>
              <a:t>Delphi Compiler</a:t>
            </a:r>
            <a:endParaRPr lang="en-US" smtClean="0"/>
          </a:p>
        </p:txBody>
      </p:sp>
      <p:sp>
        <p:nvSpPr>
          <p:cNvPr id="79874" name="Content Placeholder 2"/>
          <p:cNvSpPr>
            <a:spLocks noGrp="1"/>
          </p:cNvSpPr>
          <p:nvPr>
            <p:ph idx="1"/>
          </p:nvPr>
        </p:nvSpPr>
        <p:spPr/>
        <p:txBody>
          <a:bodyPr/>
          <a:lstStyle/>
          <a:p>
            <a:r>
              <a:rPr lang="pl-PL" smtClean="0"/>
              <a:t>New RTTI</a:t>
            </a:r>
          </a:p>
          <a:p>
            <a:r>
              <a:rPr lang="pl-PL" smtClean="0"/>
              <a:t>Custom Attributes</a:t>
            </a:r>
          </a:p>
          <a:p>
            <a:r>
              <a:rPr lang="pl-PL" smtClean="0"/>
              <a:t>Casting Interface References to Objects</a:t>
            </a:r>
          </a:p>
          <a:p>
            <a:r>
              <a:rPr lang="pl-PL" smtClean="0"/>
              <a:t>Class Destructors</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1921" name="Title 1"/>
          <p:cNvSpPr>
            <a:spLocks noGrp="1"/>
          </p:cNvSpPr>
          <p:nvPr>
            <p:ph type="title"/>
          </p:nvPr>
        </p:nvSpPr>
        <p:spPr/>
        <p:txBody>
          <a:bodyPr/>
          <a:lstStyle/>
          <a:p>
            <a:r>
              <a:rPr lang="pl-PL" smtClean="0"/>
              <a:t>RTL</a:t>
            </a:r>
            <a:endParaRPr lang="en-US" smtClean="0"/>
          </a:p>
        </p:txBody>
      </p:sp>
      <p:sp>
        <p:nvSpPr>
          <p:cNvPr id="81922" name="Content Placeholder 2"/>
          <p:cNvSpPr>
            <a:spLocks noGrp="1"/>
          </p:cNvSpPr>
          <p:nvPr>
            <p:ph idx="1"/>
          </p:nvPr>
        </p:nvSpPr>
        <p:spPr>
          <a:xfrm>
            <a:off x="152400" y="1104900"/>
            <a:ext cx="8305800" cy="5000625"/>
          </a:xfrm>
        </p:spPr>
        <p:txBody>
          <a:bodyPr/>
          <a:lstStyle/>
          <a:p>
            <a:r>
              <a:rPr lang="en-US" smtClean="0"/>
              <a:t>The TThread class in the Delphi RTL has a new static (class) method to facilitate naming threads</a:t>
            </a:r>
            <a:endParaRPr lang="pl-PL" smtClean="0"/>
          </a:p>
          <a:p>
            <a:r>
              <a:rPr lang="en-US" smtClean="0"/>
              <a:t>RTL now uses the operating system’s UILocale property to determine which localized resources to use</a:t>
            </a:r>
            <a:endParaRPr lang="pl-PL" smtClean="0"/>
          </a:p>
          <a:p>
            <a:r>
              <a:rPr lang="en-US" smtClean="0"/>
              <a:t>RTL now uses language names (e.g. fr-FR) for the extension of localized resource DLLs</a:t>
            </a:r>
          </a:p>
        </p:txBody>
      </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3969" name="Title 1"/>
          <p:cNvSpPr>
            <a:spLocks noGrp="1"/>
          </p:cNvSpPr>
          <p:nvPr>
            <p:ph type="title"/>
          </p:nvPr>
        </p:nvSpPr>
        <p:spPr/>
        <p:txBody>
          <a:bodyPr/>
          <a:lstStyle/>
          <a:p>
            <a:pPr eaLnBrk="1" hangingPunct="1"/>
            <a:r>
              <a:rPr lang="pl-PL" smtClean="0"/>
              <a:t>RTTI</a:t>
            </a:r>
            <a:endParaRPr lang="en-US" smtClean="0"/>
          </a:p>
        </p:txBody>
      </p:sp>
      <p:sp>
        <p:nvSpPr>
          <p:cNvPr id="83970" name="Content Placeholder 2"/>
          <p:cNvSpPr>
            <a:spLocks noGrp="1"/>
          </p:cNvSpPr>
          <p:nvPr>
            <p:ph idx="1"/>
          </p:nvPr>
        </p:nvSpPr>
        <p:spPr>
          <a:xfrm>
            <a:off x="209550" y="1104900"/>
            <a:ext cx="8782050" cy="5000625"/>
          </a:xfrm>
        </p:spPr>
        <p:txBody>
          <a:bodyPr/>
          <a:lstStyle/>
          <a:p>
            <a:pPr eaLnBrk="1" hangingPunct="1"/>
            <a:r>
              <a:rPr lang="pl-PL" smtClean="0"/>
              <a:t>Roughly isomorphic with .NET / Java reflection</a:t>
            </a:r>
          </a:p>
          <a:p>
            <a:pPr eaLnBrk="1" hangingPunct="1"/>
            <a:r>
              <a:rPr lang="pl-PL" smtClean="0"/>
              <a:t>New unit: RTTI.pas</a:t>
            </a:r>
          </a:p>
          <a:p>
            <a:pPr eaLnBrk="1" hangingPunct="1"/>
            <a:r>
              <a:rPr lang="pl-PL" smtClean="0"/>
              <a:t>Object-oriented API</a:t>
            </a:r>
          </a:p>
          <a:p>
            <a:pPr eaLnBrk="1" hangingPunct="1">
              <a:buFontTx/>
              <a:buNone/>
            </a:pPr>
            <a:endParaRPr lang="pl-PL" smtClean="0"/>
          </a:p>
          <a:p>
            <a:pPr eaLnBrk="1" hangingPunct="1">
              <a:buFontTx/>
              <a:buNone/>
            </a:pPr>
            <a:r>
              <a:rPr lang="pl-PL" b="1" smtClean="0">
                <a:latin typeface="Courier New" pitchFamily="49" charset="0"/>
                <a:cs typeface="Courier New" pitchFamily="49" charset="0"/>
              </a:rPr>
              <a:t>for</a:t>
            </a:r>
            <a:r>
              <a:rPr lang="pl-PL" smtClean="0">
                <a:latin typeface="Courier New" pitchFamily="49" charset="0"/>
                <a:cs typeface="Courier New" pitchFamily="49" charset="0"/>
              </a:rPr>
              <a:t> aType </a:t>
            </a:r>
            <a:r>
              <a:rPr lang="pl-PL" b="1" smtClean="0">
                <a:latin typeface="Courier New" pitchFamily="49" charset="0"/>
                <a:cs typeface="Courier New" pitchFamily="49" charset="0"/>
              </a:rPr>
              <a:t>in</a:t>
            </a:r>
            <a:r>
              <a:rPr lang="pl-PL" smtClean="0">
                <a:latin typeface="Courier New" pitchFamily="49" charset="0"/>
                <a:cs typeface="Courier New" pitchFamily="49" charset="0"/>
              </a:rPr>
              <a:t> package.GetTypes</a:t>
            </a:r>
          </a:p>
          <a:p>
            <a:pPr eaLnBrk="1" hangingPunct="1">
              <a:buFontTx/>
              <a:buNone/>
            </a:pPr>
            <a:r>
              <a:rPr lang="pl-PL" smtClean="0">
                <a:latin typeface="Courier New" pitchFamily="49" charset="0"/>
                <a:cs typeface="Courier New" pitchFamily="49" charset="0"/>
              </a:rPr>
              <a:t>  </a:t>
            </a:r>
            <a:r>
              <a:rPr lang="pl-PL" b="1" smtClean="0">
                <a:latin typeface="Courier New" pitchFamily="49" charset="0"/>
                <a:cs typeface="Courier New" pitchFamily="49" charset="0"/>
              </a:rPr>
              <a:t>for</a:t>
            </a:r>
            <a:r>
              <a:rPr lang="pl-PL" smtClean="0">
                <a:latin typeface="Courier New" pitchFamily="49" charset="0"/>
                <a:cs typeface="Courier New" pitchFamily="49" charset="0"/>
              </a:rPr>
              <a:t> aMethod </a:t>
            </a:r>
            <a:r>
              <a:rPr lang="pl-PL" b="1" smtClean="0">
                <a:latin typeface="Courier New" pitchFamily="49" charset="0"/>
                <a:cs typeface="Courier New" pitchFamily="49" charset="0"/>
              </a:rPr>
              <a:t>in</a:t>
            </a:r>
            <a:r>
              <a:rPr lang="pl-PL" smtClean="0">
                <a:latin typeface="Courier New" pitchFamily="49" charset="0"/>
                <a:cs typeface="Courier New" pitchFamily="49" charset="0"/>
              </a:rPr>
              <a:t> aType.GetMethods</a:t>
            </a:r>
          </a:p>
          <a:p>
            <a:pPr eaLnBrk="1" hangingPunct="1">
              <a:buFontTx/>
              <a:buNone/>
            </a:pPr>
            <a:r>
              <a:rPr lang="pl-PL" smtClean="0">
                <a:latin typeface="Courier New" pitchFamily="49" charset="0"/>
                <a:cs typeface="Courier New" pitchFamily="49" charset="0"/>
              </a:rPr>
              <a:t>    </a:t>
            </a:r>
            <a:r>
              <a:rPr lang="pl-PL" b="1" smtClean="0">
                <a:latin typeface="Courier New" pitchFamily="49" charset="0"/>
                <a:cs typeface="Courier New" pitchFamily="49" charset="0"/>
              </a:rPr>
              <a:t>if</a:t>
            </a:r>
            <a:r>
              <a:rPr lang="pl-PL" smtClean="0">
                <a:latin typeface="Courier New" pitchFamily="49" charset="0"/>
                <a:cs typeface="Courier New" pitchFamily="49" charset="0"/>
              </a:rPr>
              <a:t> aMethod.HasAttribute</a:t>
            </a:r>
            <a:r>
              <a:rPr lang="pl-PL" b="1" smtClean="0">
                <a:latin typeface="Courier New" pitchFamily="49" charset="0"/>
                <a:cs typeface="Courier New" pitchFamily="49" charset="0"/>
              </a:rPr>
              <a:t> then</a:t>
            </a:r>
            <a:r>
              <a:rPr lang="pl-PL" smtClean="0">
                <a:latin typeface="Courier New" pitchFamily="49" charset="0"/>
                <a:cs typeface="Courier New" pitchFamily="49" charset="0"/>
              </a:rPr>
              <a:t> (...)</a:t>
            </a:r>
          </a:p>
          <a:p>
            <a:pPr eaLnBrk="1" hangingPunct="1">
              <a:buFontTx/>
              <a:buNone/>
            </a:pPr>
            <a:endParaRPr lang="en-US" b="1" smtClean="0">
              <a:latin typeface="Courier New" pitchFamily="49" charset="0"/>
              <a:cs typeface="Courier New" pitchFamily="49" charset="0"/>
            </a:endParaRPr>
          </a:p>
        </p:txBody>
      </p:sp>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Title 1"/>
          <p:cNvSpPr>
            <a:spLocks noGrp="1"/>
          </p:cNvSpPr>
          <p:nvPr>
            <p:ph type="title"/>
          </p:nvPr>
        </p:nvSpPr>
        <p:spPr/>
        <p:txBody>
          <a:bodyPr/>
          <a:lstStyle/>
          <a:p>
            <a:r>
              <a:rPr lang="pl-PL" smtClean="0"/>
              <a:t>Object pooling: TRttiContext</a:t>
            </a:r>
            <a:endParaRPr lang="en-US" smtClean="0"/>
          </a:p>
        </p:txBody>
      </p:sp>
      <p:sp>
        <p:nvSpPr>
          <p:cNvPr id="86018" name="Content Placeholder 2"/>
          <p:cNvSpPr>
            <a:spLocks noGrp="1"/>
          </p:cNvSpPr>
          <p:nvPr>
            <p:ph idx="1"/>
          </p:nvPr>
        </p:nvSpPr>
        <p:spPr/>
        <p:txBody>
          <a:bodyPr/>
          <a:lstStyle/>
          <a:p>
            <a:r>
              <a:rPr lang="en-US" smtClean="0"/>
              <a:t>Object Pooling: TRttiContext</a:t>
            </a:r>
          </a:p>
          <a:p>
            <a:pPr lvl="1"/>
            <a:r>
              <a:rPr lang="en-US" smtClean="0"/>
              <a:t>Most objects are not needed for long</a:t>
            </a:r>
          </a:p>
          <a:p>
            <a:r>
              <a:rPr lang="en-US" smtClean="0"/>
              <a:t>Manual lifetime management would be tedious</a:t>
            </a:r>
          </a:p>
          <a:p>
            <a:pPr lvl="1"/>
            <a:r>
              <a:rPr lang="en-US" smtClean="0"/>
              <a:t>Lots of cycles – interfaces not great</a:t>
            </a:r>
          </a:p>
          <a:p>
            <a:r>
              <a:rPr lang="en-US" smtClean="0"/>
              <a:t>Interfaces also lack version flexibility</a:t>
            </a:r>
          </a:p>
          <a:p>
            <a:r>
              <a:rPr lang="en-US" smtClean="0"/>
              <a:t>Object pool strategy</a:t>
            </a:r>
          </a:p>
          <a:p>
            <a:pPr lvl="1"/>
            <a:r>
              <a:rPr lang="en-US" smtClean="0"/>
              <a:t>Queries are rooted from a TRttiContext object</a:t>
            </a:r>
          </a:p>
          <a:p>
            <a:r>
              <a:rPr lang="en-US" smtClean="0"/>
              <a:t>The context:</a:t>
            </a:r>
          </a:p>
          <a:p>
            <a:pPr lvl="1"/>
            <a:r>
              <a:rPr lang="en-US" smtClean="0"/>
              <a:t>Maps underlying RTTI handles to instances</a:t>
            </a:r>
          </a:p>
          <a:p>
            <a:pPr lvl="1"/>
            <a:r>
              <a:rPr lang="en-US" smtClean="0"/>
              <a:t>Frees instances when destroyed</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Title 1"/>
          <p:cNvSpPr>
            <a:spLocks noGrp="1"/>
          </p:cNvSpPr>
          <p:nvPr>
            <p:ph type="title"/>
          </p:nvPr>
        </p:nvSpPr>
        <p:spPr/>
        <p:txBody>
          <a:bodyPr/>
          <a:lstStyle/>
          <a:p>
            <a:r>
              <a:rPr lang="pl-PL" smtClean="0"/>
              <a:t>RTTI Descriptors</a:t>
            </a:r>
            <a:endParaRPr lang="en-US" smtClean="0"/>
          </a:p>
        </p:txBody>
      </p:sp>
      <p:sp>
        <p:nvSpPr>
          <p:cNvPr id="88066" name="Content Placeholder 2"/>
          <p:cNvSpPr>
            <a:spLocks noGrp="1"/>
          </p:cNvSpPr>
          <p:nvPr>
            <p:ph idx="1"/>
          </p:nvPr>
        </p:nvSpPr>
        <p:spPr/>
        <p:txBody>
          <a:bodyPr/>
          <a:lstStyle/>
          <a:p>
            <a:r>
              <a:rPr lang="en-US" smtClean="0"/>
              <a:t>RTTI objects live in a graph</a:t>
            </a:r>
          </a:p>
          <a:p>
            <a:pPr lvl="1"/>
            <a:r>
              <a:rPr lang="en-US" smtClean="0"/>
              <a:t>TRttiMethod has declaring type and parameters</a:t>
            </a:r>
          </a:p>
          <a:p>
            <a:pPr lvl="1"/>
            <a:r>
              <a:rPr lang="en-US" smtClean="0"/>
              <a:t>TRttiParameter has parameter type and owner</a:t>
            </a:r>
          </a:p>
          <a:p>
            <a:pPr lvl="1"/>
            <a:r>
              <a:rPr lang="en-US" smtClean="0"/>
              <a:t>Cycles</a:t>
            </a:r>
          </a:p>
          <a:p>
            <a:r>
              <a:rPr lang="en-US" smtClean="0"/>
              <a:t>Descriptor &lt;=&gt; RTTI object instance</a:t>
            </a:r>
          </a:p>
          <a:p>
            <a:pPr lvl="1"/>
            <a:r>
              <a:rPr lang="en-US" smtClean="0"/>
              <a:t>Descriptor not bound to a context</a:t>
            </a:r>
          </a:p>
          <a:p>
            <a:pPr lvl="1"/>
            <a:r>
              <a:rPr lang="en-US" smtClean="0"/>
              <a:t>Migration of instance from one context to</a:t>
            </a:r>
            <a:r>
              <a:rPr lang="pl-PL" smtClean="0"/>
              <a:t> </a:t>
            </a:r>
            <a:r>
              <a:rPr lang="en-US" smtClean="0"/>
              <a:t>another</a:t>
            </a:r>
          </a:p>
          <a:p>
            <a:pPr lvl="1"/>
            <a:r>
              <a:rPr lang="en-US" smtClean="0"/>
              <a:t>Caching only interesting RTTI instances for later</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Title 1"/>
          <p:cNvSpPr>
            <a:spLocks noGrp="1"/>
          </p:cNvSpPr>
          <p:nvPr>
            <p:ph type="title"/>
          </p:nvPr>
        </p:nvSpPr>
        <p:spPr/>
        <p:txBody>
          <a:bodyPr/>
          <a:lstStyle/>
          <a:p>
            <a:r>
              <a:rPr lang="pl-PL" smtClean="0"/>
              <a:t>Attributes</a:t>
            </a:r>
            <a:endParaRPr lang="en-US" smtClean="0"/>
          </a:p>
        </p:txBody>
      </p:sp>
      <p:sp>
        <p:nvSpPr>
          <p:cNvPr id="90114" name="Content Placeholder 2"/>
          <p:cNvSpPr>
            <a:spLocks noGrp="1"/>
          </p:cNvSpPr>
          <p:nvPr>
            <p:ph idx="1"/>
          </p:nvPr>
        </p:nvSpPr>
        <p:spPr/>
        <p:txBody>
          <a:bodyPr/>
          <a:lstStyle/>
          <a:p>
            <a:r>
              <a:rPr lang="en-US" smtClean="0"/>
              <a:t>Same syntax as Delphi for .NET</a:t>
            </a:r>
          </a:p>
          <a:p>
            <a:pPr lvl="1"/>
            <a:r>
              <a:rPr lang="en-US" smtClean="0"/>
              <a:t>All attributes descend from TCustomAttribute</a:t>
            </a:r>
            <a:endParaRPr lang="pl-PL" smtClean="0"/>
          </a:p>
          <a:p>
            <a:r>
              <a:rPr lang="en-US" smtClean="0"/>
              <a:t>Only simple types allowed in constructors</a:t>
            </a:r>
          </a:p>
          <a:p>
            <a:pPr lvl="1"/>
            <a:r>
              <a:rPr lang="en-US" smtClean="0"/>
              <a:t>Ordinal types – integers, characters, enums</a:t>
            </a:r>
          </a:p>
          <a:p>
            <a:pPr lvl="1"/>
            <a:r>
              <a:rPr lang="en-US" smtClean="0"/>
              <a:t>Strings</a:t>
            </a:r>
          </a:p>
          <a:p>
            <a:pPr lvl="1"/>
            <a:r>
              <a:rPr lang="en-US" smtClean="0"/>
              <a:t>Type references</a:t>
            </a:r>
          </a:p>
          <a:p>
            <a:r>
              <a:rPr lang="en-US" smtClean="0"/>
              <a:t>RTTI objects have GetAttributes method</a:t>
            </a:r>
          </a:p>
          <a:p>
            <a:pPr lvl="1"/>
            <a:r>
              <a:rPr lang="en-US" smtClean="0"/>
              <a:t>Attributes are owned by the RTTI object, and</a:t>
            </a:r>
            <a:r>
              <a:rPr lang="pl-PL" smtClean="0"/>
              <a:t> </a:t>
            </a:r>
            <a:r>
              <a:rPr lang="en-US" smtClean="0"/>
              <a:t>therefore implicitly part of the context</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Title 1"/>
          <p:cNvSpPr>
            <a:spLocks noGrp="1"/>
          </p:cNvSpPr>
          <p:nvPr>
            <p:ph type="title"/>
          </p:nvPr>
        </p:nvSpPr>
        <p:spPr/>
        <p:txBody>
          <a:bodyPr/>
          <a:lstStyle/>
          <a:p>
            <a:r>
              <a:rPr lang="pl-PL" smtClean="0"/>
              <a:t>Method Invocation</a:t>
            </a:r>
            <a:endParaRPr lang="en-US" smtClean="0"/>
          </a:p>
        </p:txBody>
      </p:sp>
      <p:sp>
        <p:nvSpPr>
          <p:cNvPr id="92162" name="Content Placeholder 2"/>
          <p:cNvSpPr>
            <a:spLocks noGrp="1"/>
          </p:cNvSpPr>
          <p:nvPr>
            <p:ph idx="1"/>
          </p:nvPr>
        </p:nvSpPr>
        <p:spPr/>
        <p:txBody>
          <a:bodyPr/>
          <a:lstStyle/>
          <a:p>
            <a:r>
              <a:rPr lang="en-US" smtClean="0"/>
              <a:t>TRttiMethod.Invoke</a:t>
            </a:r>
          </a:p>
          <a:p>
            <a:pPr lvl="1"/>
            <a:r>
              <a:rPr lang="en-US" smtClean="0"/>
              <a:t>Invoke instance, class and class static methods</a:t>
            </a:r>
          </a:p>
          <a:p>
            <a:r>
              <a:rPr lang="en-US" smtClean="0"/>
              <a:t>TRttiConstructor.Invoke</a:t>
            </a:r>
          </a:p>
          <a:p>
            <a:pPr lvl="1"/>
            <a:r>
              <a:rPr lang="en-US" smtClean="0"/>
              <a:t>Dynamically construct instances without needing</a:t>
            </a:r>
            <a:r>
              <a:rPr lang="pl-PL" smtClean="0"/>
              <a:t> </a:t>
            </a:r>
            <a:r>
              <a:rPr lang="en-US" smtClean="0"/>
              <a:t>virtual constructors and metaclasses</a:t>
            </a:r>
            <a:endParaRPr lang="pl-PL" smtClean="0"/>
          </a:p>
          <a:p>
            <a:pPr lvl="1"/>
            <a:r>
              <a:rPr lang="en-US" smtClean="0"/>
              <a:t>Required for general custom attribute support</a:t>
            </a:r>
          </a:p>
          <a:p>
            <a:r>
              <a:rPr lang="en-US" smtClean="0"/>
              <a:t>How to handle argument values?</a:t>
            </a:r>
          </a:p>
          <a:p>
            <a:pPr lvl="1"/>
            <a:r>
              <a:rPr lang="en-US" smtClean="0"/>
              <a:t>ObjAuto uses Variant – has limitations</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Title 1"/>
          <p:cNvSpPr>
            <a:spLocks noGrp="1"/>
          </p:cNvSpPr>
          <p:nvPr>
            <p:ph type="title"/>
          </p:nvPr>
        </p:nvSpPr>
        <p:spPr/>
        <p:txBody>
          <a:bodyPr/>
          <a:lstStyle/>
          <a:p>
            <a:r>
              <a:rPr lang="en-US" smtClean="0"/>
              <a:t>TValue – a simple top type</a:t>
            </a:r>
          </a:p>
        </p:txBody>
      </p:sp>
      <p:sp>
        <p:nvSpPr>
          <p:cNvPr id="94210" name="Content Placeholder 2"/>
          <p:cNvSpPr>
            <a:spLocks noGrp="1"/>
          </p:cNvSpPr>
          <p:nvPr>
            <p:ph idx="1"/>
          </p:nvPr>
        </p:nvSpPr>
        <p:spPr/>
        <p:txBody>
          <a:bodyPr/>
          <a:lstStyle/>
          <a:p>
            <a:r>
              <a:rPr lang="en-US" smtClean="0"/>
              <a:t>Is a tuple of raw value data and type info</a:t>
            </a:r>
          </a:p>
          <a:p>
            <a:pPr lvl="1"/>
            <a:r>
              <a:rPr lang="en-US" smtClean="0"/>
              <a:t>Does not support operators, methods, etc.</a:t>
            </a:r>
          </a:p>
          <a:p>
            <a:pPr lvl="1"/>
            <a:r>
              <a:rPr lang="en-US" smtClean="0"/>
              <a:t>Not a replacement for Variant</a:t>
            </a:r>
          </a:p>
          <a:p>
            <a:r>
              <a:rPr lang="en-US" smtClean="0"/>
              <a:t>Conversions in:</a:t>
            </a:r>
          </a:p>
          <a:p>
            <a:pPr lvl="1"/>
            <a:r>
              <a:rPr lang="en-US" smtClean="0"/>
              <a:t>Has implicit conversions where possible</a:t>
            </a:r>
          </a:p>
          <a:p>
            <a:pPr lvl="1"/>
            <a:r>
              <a:rPr lang="en-US" smtClean="0"/>
              <a:t>Has explicit generic conversion for other types</a:t>
            </a:r>
          </a:p>
          <a:p>
            <a:r>
              <a:rPr lang="en-US" smtClean="0"/>
              <a:t>Conversions out:</a:t>
            </a:r>
          </a:p>
          <a:p>
            <a:pPr lvl="1"/>
            <a:r>
              <a:rPr lang="en-US" smtClean="0"/>
              <a:t>Runtime typed with explicit type (generic)</a:t>
            </a:r>
          </a:p>
          <a:p>
            <a:pPr lvl="1"/>
            <a:r>
              <a:rPr lang="en-US" smtClean="0"/>
              <a:t>Untyped access to underlying bytes</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6257" name="Title 1"/>
          <p:cNvSpPr>
            <a:spLocks noGrp="1"/>
          </p:cNvSpPr>
          <p:nvPr>
            <p:ph type="title"/>
          </p:nvPr>
        </p:nvSpPr>
        <p:spPr/>
        <p:txBody>
          <a:bodyPr/>
          <a:lstStyle/>
          <a:p>
            <a:r>
              <a:rPr lang="pl-PL" smtClean="0"/>
              <a:t>C++ Compiler</a:t>
            </a:r>
            <a:endParaRPr lang="en-US" smtClean="0"/>
          </a:p>
        </p:txBody>
      </p:sp>
      <p:sp>
        <p:nvSpPr>
          <p:cNvPr id="96258" name="Content Placeholder 2"/>
          <p:cNvSpPr>
            <a:spLocks noGrp="1"/>
          </p:cNvSpPr>
          <p:nvPr>
            <p:ph idx="1"/>
          </p:nvPr>
        </p:nvSpPr>
        <p:spPr/>
        <p:txBody>
          <a:bodyPr/>
          <a:lstStyle/>
          <a:p>
            <a:r>
              <a:rPr lang="pl-PL" smtClean="0"/>
              <a:t>FastMM is now standard heap manager for C++ runtime libraries</a:t>
            </a:r>
          </a:p>
          <a:p>
            <a:r>
              <a:rPr lang="pl-PL" smtClean="0"/>
              <a:t>Support for #pragma once</a:t>
            </a:r>
          </a:p>
          <a:p>
            <a:r>
              <a:rPr lang="pl-PL" smtClean="0"/>
              <a:t>-Zx option for generating XML representation of source code</a:t>
            </a:r>
          </a:p>
          <a:p>
            <a:r>
              <a:rPr lang="pl-PL" smtClean="0"/>
              <a:t>Added support for _FUNCTION_</a:t>
            </a:r>
          </a:p>
          <a:p>
            <a:r>
              <a:rPr lang="pl-PL" smtClean="0"/>
              <a:t>Support for [[deprecated]] attribute</a:t>
            </a:r>
          </a:p>
          <a:p>
            <a:r>
              <a:rPr lang="en-US" smtClean="0"/>
              <a:t>__declspec(dllimport) and __declspec(dllexport) for template classes</a:t>
            </a: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4577" name="Rectangle 2"/>
          <p:cNvSpPr>
            <a:spLocks noGrp="1" noChangeArrowheads="1"/>
          </p:cNvSpPr>
          <p:nvPr>
            <p:ph type="title" idx="4294967295"/>
          </p:nvPr>
        </p:nvSpPr>
        <p:spPr/>
        <p:txBody>
          <a:bodyPr/>
          <a:lstStyle/>
          <a:p>
            <a:r>
              <a:rPr lang="en-US" smtClean="0"/>
              <a:t>Who is The DSW Group, Ltd? </a:t>
            </a:r>
          </a:p>
        </p:txBody>
      </p:sp>
      <p:sp>
        <p:nvSpPr>
          <p:cNvPr id="24578" name="Content Placeholder 2"/>
          <p:cNvSpPr>
            <a:spLocks noGrp="1"/>
          </p:cNvSpPr>
          <p:nvPr>
            <p:ph idx="4294967295"/>
          </p:nvPr>
        </p:nvSpPr>
        <p:spPr>
          <a:xfrm>
            <a:off x="152400" y="1447800"/>
            <a:ext cx="8839200" cy="2286000"/>
          </a:xfrm>
        </p:spPr>
        <p:txBody>
          <a:bodyPr lIns="0" tIns="0" rIns="0" bIns="0" anchor="ctr" anchorCtr="1">
            <a:spAutoFit/>
          </a:bodyPr>
          <a:lstStyle/>
          <a:p>
            <a:pPr eaLnBrk="1" hangingPunct="1">
              <a:spcBef>
                <a:spcPct val="0"/>
              </a:spcBef>
            </a:pPr>
            <a:r>
              <a:rPr lang="en-US" sz="2800" b="1" smtClean="0">
                <a:solidFill>
                  <a:srgbClr val="404040"/>
                </a:solidFill>
              </a:rPr>
              <a:t>In Business 20+ years 	</a:t>
            </a:r>
          </a:p>
          <a:p>
            <a:pPr eaLnBrk="1" hangingPunct="1">
              <a:spcBef>
                <a:spcPct val="0"/>
              </a:spcBef>
            </a:pPr>
            <a:r>
              <a:rPr lang="en-US" sz="2800" b="1" smtClean="0">
                <a:solidFill>
                  <a:srgbClr val="404040"/>
                </a:solidFill>
              </a:rPr>
              <a:t>Embarcadero Technologies Partner</a:t>
            </a:r>
          </a:p>
          <a:p>
            <a:pPr eaLnBrk="1" hangingPunct="1">
              <a:spcBef>
                <a:spcPct val="0"/>
              </a:spcBef>
            </a:pPr>
            <a:r>
              <a:rPr lang="en-US" sz="2800" b="1" smtClean="0">
                <a:solidFill>
                  <a:srgbClr val="404040"/>
                </a:solidFill>
              </a:rPr>
              <a:t>Services</a:t>
            </a:r>
          </a:p>
          <a:p>
            <a:pPr marL="742950" lvl="1" indent="-285750" eaLnBrk="1" hangingPunct="1">
              <a:spcBef>
                <a:spcPct val="0"/>
              </a:spcBef>
            </a:pPr>
            <a:r>
              <a:rPr lang="en-US" sz="1800" b="1" smtClean="0">
                <a:solidFill>
                  <a:srgbClr val="404040"/>
                </a:solidFill>
              </a:rPr>
              <a:t>Consulting </a:t>
            </a:r>
          </a:p>
          <a:p>
            <a:pPr marL="742950" lvl="1" indent="-285750" eaLnBrk="1" hangingPunct="1">
              <a:spcBef>
                <a:spcPct val="0"/>
              </a:spcBef>
            </a:pPr>
            <a:r>
              <a:rPr lang="en-US" sz="1800" b="1" smtClean="0">
                <a:solidFill>
                  <a:srgbClr val="404040"/>
                </a:solidFill>
              </a:rPr>
              <a:t>Education</a:t>
            </a:r>
          </a:p>
        </p:txBody>
      </p:sp>
      <p:sp>
        <p:nvSpPr>
          <p:cNvPr id="24579" name="Text Box 4"/>
          <p:cNvSpPr txBox="1">
            <a:spLocks noChangeArrowheads="1"/>
          </p:cNvSpPr>
          <p:nvPr/>
        </p:nvSpPr>
        <p:spPr bwMode="auto">
          <a:xfrm>
            <a:off x="228600" y="4495800"/>
            <a:ext cx="4267200" cy="779463"/>
          </a:xfrm>
          <a:prstGeom prst="rect">
            <a:avLst/>
          </a:prstGeom>
          <a:noFill/>
          <a:ln w="9525">
            <a:noFill/>
            <a:miter lim="800000"/>
            <a:headEnd/>
            <a:tailEnd/>
          </a:ln>
        </p:spPr>
        <p:txBody>
          <a:bodyPr>
            <a:spAutoFit/>
          </a:bodyPr>
          <a:lstStyle/>
          <a:p>
            <a:pPr>
              <a:spcBef>
                <a:spcPct val="50000"/>
              </a:spcBef>
              <a:buFontTx/>
              <a:buChar char="•"/>
            </a:pPr>
            <a:endParaRPr lang="en-US"/>
          </a:p>
          <a:p>
            <a:pPr>
              <a:spcBef>
                <a:spcPct val="50000"/>
              </a:spcBef>
            </a:pPr>
            <a:endParaRPr lang="en-US"/>
          </a:p>
        </p:txBody>
      </p:sp>
      <p:pic>
        <p:nvPicPr>
          <p:cNvPr id="24580" name="Picture 5" descr="DSW Group Logo"/>
          <p:cNvPicPr>
            <a:picLocks noChangeAspect="1" noChangeArrowheads="1"/>
          </p:cNvPicPr>
          <p:nvPr/>
        </p:nvPicPr>
        <p:blipFill>
          <a:blip r:embed="rId3" cstate="print"/>
          <a:srcRect/>
          <a:stretch>
            <a:fillRect/>
          </a:stretch>
        </p:blipFill>
        <p:spPr bwMode="auto">
          <a:xfrm>
            <a:off x="6858000" y="4724400"/>
            <a:ext cx="2090738" cy="154305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Title 1"/>
          <p:cNvSpPr>
            <a:spLocks noGrp="1"/>
          </p:cNvSpPr>
          <p:nvPr>
            <p:ph type="title"/>
          </p:nvPr>
        </p:nvSpPr>
        <p:spPr/>
        <p:txBody>
          <a:bodyPr/>
          <a:lstStyle/>
          <a:p>
            <a:r>
              <a:rPr lang="pl-PL" smtClean="0"/>
              <a:t>Demo: Compiler and RTTI</a:t>
            </a:r>
            <a:endParaRPr lang="en-US" smtClean="0"/>
          </a:p>
        </p:txBody>
      </p:sp>
      <p:sp>
        <p:nvSpPr>
          <p:cNvPr id="98306" name="Content Placeholder 2"/>
          <p:cNvSpPr>
            <a:spLocks noGrp="1"/>
          </p:cNvSpPr>
          <p:nvPr>
            <p:ph idx="1"/>
          </p:nvPr>
        </p:nvSpPr>
        <p:spPr/>
        <p:txBody>
          <a:bodyPr/>
          <a:lstStyle/>
          <a:p>
            <a:r>
              <a:rPr lang="pl-PL" smtClean="0"/>
              <a:t>Custom attributes syntax</a:t>
            </a:r>
          </a:p>
          <a:p>
            <a:r>
              <a:rPr lang="pl-PL" smtClean="0"/>
              <a:t>Using TRttiContext to retrieve type information</a:t>
            </a:r>
          </a:p>
          <a:p>
            <a:r>
              <a:rPr lang="pl-PL" smtClean="0"/>
              <a:t>RTTI Class Browser</a:t>
            </a:r>
          </a:p>
          <a:p>
            <a:r>
              <a:rPr lang="pl-PL" smtClean="0"/>
              <a:t>Dynamic Method Invocation with new RTTI</a:t>
            </a:r>
          </a:p>
          <a:p>
            <a:r>
              <a:rPr lang="pl-PL" smtClean="0"/>
              <a:t>Casting Interface references to objects</a:t>
            </a:r>
          </a:p>
          <a:p>
            <a:endParaRPr lang="pl-PL" smtClean="0"/>
          </a:p>
          <a:p>
            <a:endParaRPr lang="pl-PL" smtClean="0"/>
          </a:p>
          <a:p>
            <a:endParaRPr lang="en-US" smtClean="0"/>
          </a:p>
        </p:txBody>
      </p:sp>
    </p:spTree>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endParaRPr lang="en-GB" dirty="0">
              <a:solidFill>
                <a:schemeClr val="bg1">
                  <a:lumMod val="75000"/>
                </a:schemeClr>
              </a:solidFill>
            </a:endParaRPr>
          </a:p>
        </p:txBody>
      </p:sp>
      <p:sp>
        <p:nvSpPr>
          <p:cNvPr id="100354" name="Text Placeholder 2"/>
          <p:cNvSpPr>
            <a:spLocks noGrp="1"/>
          </p:cNvSpPr>
          <p:nvPr>
            <p:ph type="body" idx="1"/>
          </p:nvPr>
        </p:nvSpPr>
        <p:spPr/>
        <p:txBody>
          <a:bodyPr/>
          <a:lstStyle/>
          <a:p>
            <a:pPr algn="r"/>
            <a:r>
              <a:rPr lang="pl-PL" sz="4000" smtClean="0"/>
              <a:t>C</a:t>
            </a:r>
            <a:r>
              <a:rPr lang="en-GB" sz="4000" smtClean="0"/>
              <a:t>offee</a:t>
            </a:r>
            <a:r>
              <a:rPr lang="pl-PL" sz="4000" smtClean="0"/>
              <a:t> B</a:t>
            </a:r>
            <a:r>
              <a:rPr lang="en-GB" sz="4000" smtClean="0"/>
              <a:t>reak</a:t>
            </a:r>
          </a:p>
        </p:txBody>
      </p:sp>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endParaRPr lang="en-GB" dirty="0">
              <a:solidFill>
                <a:schemeClr val="bg1">
                  <a:lumMod val="75000"/>
                </a:schemeClr>
              </a:solidFill>
            </a:endParaRPr>
          </a:p>
        </p:txBody>
      </p:sp>
      <p:sp>
        <p:nvSpPr>
          <p:cNvPr id="102402" name="Text Placeholder 2"/>
          <p:cNvSpPr>
            <a:spLocks noGrp="1"/>
          </p:cNvSpPr>
          <p:nvPr>
            <p:ph type="body" idx="1"/>
          </p:nvPr>
        </p:nvSpPr>
        <p:spPr/>
        <p:txBody>
          <a:bodyPr/>
          <a:lstStyle/>
          <a:p>
            <a:pPr algn="r"/>
            <a:r>
              <a:rPr lang="pl-PL" sz="4000" smtClean="0"/>
              <a:t>VCL</a:t>
            </a:r>
            <a:endParaRPr lang="en-GB" sz="4000" smtClean="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49" name="Title 1"/>
          <p:cNvSpPr>
            <a:spLocks noGrp="1"/>
          </p:cNvSpPr>
          <p:nvPr>
            <p:ph type="title"/>
          </p:nvPr>
        </p:nvSpPr>
        <p:spPr/>
        <p:txBody>
          <a:bodyPr/>
          <a:lstStyle/>
          <a:p>
            <a:r>
              <a:rPr lang="en-US" smtClean="0"/>
              <a:t>Delphi Natural Input</a:t>
            </a:r>
          </a:p>
        </p:txBody>
      </p:sp>
      <p:pic>
        <p:nvPicPr>
          <p:cNvPr id="104450" name="Picture 2" descr="http://technologizer.files.wordpress.com/2009/04/51_937-tricorder-spock.jpg"/>
          <p:cNvPicPr>
            <a:picLocks noChangeAspect="1" noChangeArrowheads="1"/>
          </p:cNvPicPr>
          <p:nvPr/>
        </p:nvPicPr>
        <p:blipFill>
          <a:blip r:embed="rId3" cstate="print"/>
          <a:srcRect t="42656"/>
          <a:stretch>
            <a:fillRect/>
          </a:stretch>
        </p:blipFill>
        <p:spPr bwMode="auto">
          <a:xfrm>
            <a:off x="0" y="914400"/>
            <a:ext cx="9144000" cy="55308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7" name="Title 1"/>
          <p:cNvSpPr>
            <a:spLocks noGrp="1"/>
          </p:cNvSpPr>
          <p:nvPr>
            <p:ph type="title"/>
          </p:nvPr>
        </p:nvSpPr>
        <p:spPr/>
        <p:txBody>
          <a:bodyPr/>
          <a:lstStyle/>
          <a:p>
            <a:r>
              <a:rPr lang="en-US" smtClean="0"/>
              <a:t>Delphi Natural Input</a:t>
            </a:r>
          </a:p>
        </p:txBody>
      </p:sp>
      <p:pic>
        <p:nvPicPr>
          <p:cNvPr id="106498" name="Picture 2" descr="http://testicles.ca/wp-content/uploads/2008/12/star-ship-excelsior-star-trek-02.jpg"/>
          <p:cNvPicPr>
            <a:picLocks noChangeAspect="1" noChangeArrowheads="1"/>
          </p:cNvPicPr>
          <p:nvPr/>
        </p:nvPicPr>
        <p:blipFill>
          <a:blip r:embed="rId3" cstate="print"/>
          <a:srcRect/>
          <a:stretch>
            <a:fillRect/>
          </a:stretch>
        </p:blipFill>
        <p:spPr bwMode="auto">
          <a:xfrm>
            <a:off x="-1709738" y="914400"/>
            <a:ext cx="10853738" cy="5486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5" name="Title 1"/>
          <p:cNvSpPr>
            <a:spLocks noGrp="1"/>
          </p:cNvSpPr>
          <p:nvPr>
            <p:ph type="title"/>
          </p:nvPr>
        </p:nvSpPr>
        <p:spPr/>
        <p:txBody>
          <a:bodyPr/>
          <a:lstStyle/>
          <a:p>
            <a:r>
              <a:rPr lang="en-US" smtClean="0"/>
              <a:t>Delphi Natural Input</a:t>
            </a:r>
          </a:p>
        </p:txBody>
      </p:sp>
      <p:pic>
        <p:nvPicPr>
          <p:cNvPr id="108546" name="Picture 2" descr="http://www.benarent.co.uk/bog/wp-content/uploads/2008/11/quantum_of_solace-interface.jpg"/>
          <p:cNvPicPr>
            <a:picLocks noChangeAspect="1" noChangeArrowheads="1"/>
          </p:cNvPicPr>
          <p:nvPr/>
        </p:nvPicPr>
        <p:blipFill>
          <a:blip r:embed="rId3" cstate="print"/>
          <a:srcRect/>
          <a:stretch>
            <a:fillRect/>
          </a:stretch>
        </p:blipFill>
        <p:spPr bwMode="auto">
          <a:xfrm>
            <a:off x="-1588" y="914400"/>
            <a:ext cx="10212388" cy="5486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3" name="Title 1"/>
          <p:cNvSpPr>
            <a:spLocks noGrp="1"/>
          </p:cNvSpPr>
          <p:nvPr>
            <p:ph type="title"/>
          </p:nvPr>
        </p:nvSpPr>
        <p:spPr/>
        <p:txBody>
          <a:bodyPr/>
          <a:lstStyle/>
          <a:p>
            <a:r>
              <a:rPr lang="en-US" smtClean="0"/>
              <a:t>Delphi Natural Input</a:t>
            </a:r>
          </a:p>
        </p:txBody>
      </p:sp>
      <p:pic>
        <p:nvPicPr>
          <p:cNvPr id="5" name="Minority Report [WS] [2 Discs]_Segment 2(00-04-59 - 00-06-07).avi">
            <a:hlinkClick r:id="" action="ppaction://media"/>
          </p:cNvPr>
          <p:cNvPicPr>
            <a:picLocks noRot="1" noChangeAspect="1"/>
          </p:cNvPicPr>
          <p:nvPr>
            <a:videoFile r:link="rId1"/>
          </p:nvPr>
        </p:nvPicPr>
        <p:blipFill>
          <a:blip r:embed="rId4" cstate="print"/>
          <a:stretch>
            <a:fillRect/>
          </a:stretch>
        </p:blipFill>
        <p:spPr>
          <a:xfrm>
            <a:off x="1143000" y="1143000"/>
            <a:ext cx="6858000" cy="4572000"/>
          </a:xfrm>
          <a:prstGeom prst="rect">
            <a:avLst/>
          </a:prstGeom>
        </p:spPr>
      </p:pic>
    </p:spTree>
  </p:cSld>
  <p:clrMapOvr>
    <a:masterClrMapping/>
  </p:clrMapOvr>
  <p:transition/>
  <p:timing>
    <p:tnLst>
      <p:par>
        <p:cTn id="1" dur="indefinite" restart="never" nodeType="tmRoot">
          <p:childTnLst>
            <p:seq concurrent="1" nextAc="seek">
              <p:cTn id="2" restart="whenNotActive" fill="hold" evtFilter="cancelBubble" nodeType="interactiveSeq">
                <p:stCondLst>
                  <p:cond evt="onClick" delay="0">
                    <p:tgtEl>
                      <p:spTgt spid="5"/>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5"/>
                                        </p:tgtEl>
                                      </p:cBhvr>
                                    </p:cmd>
                                  </p:childTnLst>
                                </p:cTn>
                              </p:par>
                            </p:childTnLst>
                          </p:cTn>
                        </p:par>
                      </p:childTnLst>
                    </p:cTn>
                  </p:par>
                </p:childTnLst>
              </p:cTn>
              <p:nextCondLst>
                <p:cond evt="onClick" delay="0">
                  <p:tgtEl>
                    <p:spTgt spid="5"/>
                  </p:tgtEl>
                </p:cond>
              </p:nextCondLst>
            </p:seq>
            <p:video>
              <p:cMediaNode>
                <p:cTn id="7" fill="hold" display="0">
                  <p:stCondLst>
                    <p:cond delay="indefinite"/>
                  </p:stCondLst>
                  <p:endCondLst>
                    <p:cond evt="onNext" delay="0">
                      <p:tgtEl>
                        <p:sldTgt/>
                      </p:tgtEl>
                    </p:cond>
                    <p:cond evt="onPrev" delay="0">
                      <p:tgtEl>
                        <p:sldTgt/>
                      </p:tgtEl>
                    </p:cond>
                  </p:endCondLst>
                </p:cTn>
                <p:tgtEl>
                  <p:spTgt spid="5"/>
                </p:tgtEl>
              </p:cMediaNode>
            </p:video>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1" name="Title 1"/>
          <p:cNvSpPr>
            <a:spLocks noGrp="1"/>
          </p:cNvSpPr>
          <p:nvPr>
            <p:ph type="title"/>
          </p:nvPr>
        </p:nvSpPr>
        <p:spPr/>
        <p:txBody>
          <a:bodyPr/>
          <a:lstStyle/>
          <a:p>
            <a:r>
              <a:rPr lang="en-US" smtClean="0"/>
              <a:t>Delphi Natural Input</a:t>
            </a:r>
          </a:p>
        </p:txBody>
      </p:sp>
      <p:sp>
        <p:nvSpPr>
          <p:cNvPr id="112642" name="Content Placeholder 2"/>
          <p:cNvSpPr>
            <a:spLocks noGrp="1"/>
          </p:cNvSpPr>
          <p:nvPr>
            <p:ph idx="1"/>
          </p:nvPr>
        </p:nvSpPr>
        <p:spPr>
          <a:xfrm>
            <a:off x="152400" y="1104900"/>
            <a:ext cx="8763000" cy="4000500"/>
          </a:xfrm>
        </p:spPr>
        <p:txBody>
          <a:bodyPr/>
          <a:lstStyle/>
          <a:p>
            <a:r>
              <a:rPr lang="en-US" smtClean="0"/>
              <a:t>From fiction to reality: </a:t>
            </a:r>
          </a:p>
          <a:p>
            <a:pPr lvl="1"/>
            <a:r>
              <a:rPr lang="en-US" sz="1600" smtClean="0"/>
              <a:t>Star Trek </a:t>
            </a:r>
          </a:p>
          <a:p>
            <a:pPr lvl="1"/>
            <a:r>
              <a:rPr lang="en-US" sz="1600" smtClean="0"/>
              <a:t>Minority Report</a:t>
            </a:r>
          </a:p>
          <a:p>
            <a:pPr lvl="1"/>
            <a:r>
              <a:rPr lang="en-US" sz="1600" smtClean="0"/>
              <a:t>007 Quantum of Solace</a:t>
            </a:r>
          </a:p>
          <a:p>
            <a:r>
              <a:rPr lang="en-US" smtClean="0"/>
              <a:t>Natural Input hardware will become PC standard</a:t>
            </a:r>
          </a:p>
          <a:p>
            <a:pPr lvl="1"/>
            <a:r>
              <a:rPr lang="en-US" sz="1600" smtClean="0"/>
              <a:t>Touch Screens, Accelerometers, Gyros, GPS’s, Cameras, Microphones</a:t>
            </a:r>
          </a:p>
          <a:p>
            <a:r>
              <a:rPr lang="en-US" smtClean="0"/>
              <a:t>Natural Input will rapidly increase in use and capability</a:t>
            </a:r>
          </a:p>
          <a:p>
            <a:pPr lvl="1"/>
            <a:r>
              <a:rPr lang="en-US" sz="1600" smtClean="0"/>
              <a:t>Touch</a:t>
            </a:r>
          </a:p>
          <a:p>
            <a:pPr lvl="1"/>
            <a:r>
              <a:rPr lang="en-US" sz="1600" smtClean="0"/>
              <a:t>Vision</a:t>
            </a:r>
          </a:p>
          <a:p>
            <a:pPr lvl="1"/>
            <a:r>
              <a:rPr lang="en-US" sz="1600" smtClean="0"/>
              <a:t>Motion</a:t>
            </a:r>
          </a:p>
          <a:p>
            <a:pPr lvl="1"/>
            <a:r>
              <a:rPr lang="en-US" sz="1600" smtClean="0"/>
              <a:t>Speech</a:t>
            </a:r>
          </a:p>
          <a:p>
            <a:pPr lvl="1"/>
            <a:r>
              <a:rPr lang="en-US" sz="1600" smtClean="0"/>
              <a:t>Location</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4689" name="Title 1"/>
          <p:cNvSpPr>
            <a:spLocks noGrp="1"/>
          </p:cNvSpPr>
          <p:nvPr>
            <p:ph type="title"/>
          </p:nvPr>
        </p:nvSpPr>
        <p:spPr/>
        <p:txBody>
          <a:bodyPr/>
          <a:lstStyle/>
          <a:p>
            <a:r>
              <a:rPr lang="en-US" smtClean="0"/>
              <a:t>Delphi Natural Input</a:t>
            </a:r>
          </a:p>
        </p:txBody>
      </p:sp>
      <p:pic>
        <p:nvPicPr>
          <p:cNvPr id="5" name="DelphiGesturesAndTouchDemoAtDelphiLive2009.mpg">
            <a:hlinkClick r:id="" action="ppaction://media"/>
          </p:cNvPr>
          <p:cNvPicPr>
            <a:picLocks noGrp="1" noRot="1" noChangeAspect="1"/>
          </p:cNvPicPr>
          <p:nvPr>
            <p:ph idx="1"/>
            <a:videoFile r:link="rId1"/>
          </p:nvPr>
        </p:nvPicPr>
        <p:blipFill>
          <a:blip r:embed="rId4" cstate="print"/>
          <a:srcRect/>
          <a:stretch>
            <a:fillRect/>
          </a:stretch>
        </p:blipFill>
        <p:spPr>
          <a:xfrm>
            <a:off x="1114425" y="1319213"/>
            <a:ext cx="6592888" cy="4395787"/>
          </a:xfrm>
        </p:spPr>
      </p:pic>
    </p:spTree>
  </p:cSld>
  <p:clrMapOvr>
    <a:masterClrMapping/>
  </p:clrMapOvr>
  <p:transition/>
  <p:timing>
    <p:tnLst>
      <p:par>
        <p:cTn id="1" dur="indefinite" restart="never" nodeType="tmRoot">
          <p:childTnLst>
            <p:seq concurrent="1" nextAc="seek">
              <p:cTn id="2" restart="whenNotActive" fill="hold" evtFilter="cancelBubble" nodeType="interactiveSeq">
                <p:stCondLst>
                  <p:cond evt="onClick" delay="0">
                    <p:tgtEl>
                      <p:spTgt spid="5"/>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5"/>
                                        </p:tgtEl>
                                      </p:cBhvr>
                                    </p:cmd>
                                  </p:childTnLst>
                                </p:cTn>
                              </p:par>
                            </p:childTnLst>
                          </p:cTn>
                        </p:par>
                      </p:childTnLst>
                    </p:cTn>
                  </p:par>
                </p:childTnLst>
              </p:cTn>
              <p:nextCondLst>
                <p:cond evt="onClick" delay="0">
                  <p:tgtEl>
                    <p:spTgt spid="5"/>
                  </p:tgtEl>
                </p:cond>
              </p:nextCondLst>
            </p:seq>
            <p:video>
              <p:cMediaNode>
                <p:cTn id="7" fill="hold" display="0">
                  <p:stCondLst>
                    <p:cond delay="indefinite"/>
                  </p:stCondLst>
                  <p:endCondLst>
                    <p:cond evt="onNext" delay="0">
                      <p:tgtEl>
                        <p:sldTgt/>
                      </p:tgtEl>
                    </p:cond>
                    <p:cond evt="onPrev" delay="0">
                      <p:tgtEl>
                        <p:sldTgt/>
                      </p:tgtEl>
                    </p:cond>
                  </p:endCondLst>
                </p:cTn>
                <p:tgtEl>
                  <p:spTgt spid="5"/>
                </p:tgtEl>
              </p:cMediaNode>
            </p:video>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7" name="Title 1"/>
          <p:cNvSpPr>
            <a:spLocks noGrp="1"/>
          </p:cNvSpPr>
          <p:nvPr>
            <p:ph type="title"/>
          </p:nvPr>
        </p:nvSpPr>
        <p:spPr/>
        <p:txBody>
          <a:bodyPr/>
          <a:lstStyle/>
          <a:p>
            <a:r>
              <a:rPr lang="pl-PL" smtClean="0"/>
              <a:t>Why Touch</a:t>
            </a:r>
            <a:endParaRPr lang="en-US" smtClean="0"/>
          </a:p>
        </p:txBody>
      </p:sp>
      <p:sp>
        <p:nvSpPr>
          <p:cNvPr id="116738" name="Content Placeholder 2"/>
          <p:cNvSpPr>
            <a:spLocks noGrp="1"/>
          </p:cNvSpPr>
          <p:nvPr>
            <p:ph idx="1"/>
          </p:nvPr>
        </p:nvSpPr>
        <p:spPr>
          <a:xfrm>
            <a:off x="361950" y="1143000"/>
            <a:ext cx="8782050" cy="5000625"/>
          </a:xfrm>
        </p:spPr>
        <p:txBody>
          <a:bodyPr/>
          <a:lstStyle/>
          <a:p>
            <a:r>
              <a:rPr lang="en-US" smtClean="0"/>
              <a:t>It's cool!</a:t>
            </a:r>
          </a:p>
          <a:p>
            <a:r>
              <a:rPr lang="en-US" smtClean="0"/>
              <a:t>The hardware is here and more is being built</a:t>
            </a:r>
          </a:p>
          <a:p>
            <a:r>
              <a:rPr lang="en-US" smtClean="0"/>
              <a:t>Touch is perceived as the next evolution of computing</a:t>
            </a:r>
          </a:p>
          <a:p>
            <a:r>
              <a:rPr lang="en-US" smtClean="0"/>
              <a:t>New form factors are being created</a:t>
            </a:r>
          </a:p>
          <a:p>
            <a:r>
              <a:rPr lang="en-US" smtClean="0"/>
              <a:t>New paradigm for easy to use computers</a:t>
            </a:r>
          </a:p>
          <a:p>
            <a:r>
              <a:rPr lang="en-US" smtClean="0"/>
              <a:t>The evolution of the computer is becoming multi-user</a:t>
            </a:r>
          </a:p>
          <a:p>
            <a:r>
              <a:rPr lang="en-US" smtClean="0"/>
              <a:t>Touch is more fun and intuitive to use</a:t>
            </a:r>
          </a:p>
          <a:p>
            <a:r>
              <a:rPr lang="en-US" smtClean="0"/>
              <a:t>Only limited by your imagination</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6625" name="Rectangle 2"/>
          <p:cNvSpPr>
            <a:spLocks noGrp="1" noChangeArrowheads="1"/>
          </p:cNvSpPr>
          <p:nvPr>
            <p:ph type="title" idx="4294967295"/>
          </p:nvPr>
        </p:nvSpPr>
        <p:spPr/>
        <p:txBody>
          <a:bodyPr/>
          <a:lstStyle/>
          <a:p>
            <a:r>
              <a:rPr lang="en-US" smtClean="0"/>
              <a:t>What DSW Offers?</a:t>
            </a:r>
          </a:p>
        </p:txBody>
      </p:sp>
      <p:sp>
        <p:nvSpPr>
          <p:cNvPr id="26626" name="Rectangle 3"/>
          <p:cNvSpPr>
            <a:spLocks noGrp="1" noChangeArrowheads="1"/>
          </p:cNvSpPr>
          <p:nvPr>
            <p:ph type="body" idx="4294967295"/>
          </p:nvPr>
        </p:nvSpPr>
        <p:spPr>
          <a:xfrm>
            <a:off x="228600" y="1066800"/>
            <a:ext cx="3657600" cy="2562225"/>
          </a:xfrm>
        </p:spPr>
        <p:txBody>
          <a:bodyPr/>
          <a:lstStyle/>
          <a:p>
            <a:r>
              <a:rPr lang="en-US" smtClean="0"/>
              <a:t>Training </a:t>
            </a:r>
          </a:p>
          <a:p>
            <a:pPr lvl="1"/>
            <a:r>
              <a:rPr lang="en-US" smtClean="0"/>
              <a:t>Taught by experienced developers</a:t>
            </a:r>
          </a:p>
          <a:p>
            <a:pPr lvl="1"/>
            <a:r>
              <a:rPr lang="en-US" smtClean="0"/>
              <a:t>Public &amp; On-site (Client location)</a:t>
            </a:r>
          </a:p>
          <a:p>
            <a:pPr lvl="1"/>
            <a:r>
              <a:rPr lang="en-US" smtClean="0"/>
              <a:t>Customization available </a:t>
            </a:r>
          </a:p>
          <a:p>
            <a:pPr lvl="1"/>
            <a:r>
              <a:rPr lang="en-US" smtClean="0"/>
              <a:t>Discounts available </a:t>
            </a:r>
          </a:p>
          <a:p>
            <a:pPr lvl="1">
              <a:buFontTx/>
              <a:buNone/>
            </a:pPr>
            <a:endParaRPr lang="en-US" smtClean="0"/>
          </a:p>
        </p:txBody>
      </p:sp>
      <p:sp>
        <p:nvSpPr>
          <p:cNvPr id="26627" name="Rectangle 4"/>
          <p:cNvSpPr>
            <a:spLocks noChangeArrowheads="1"/>
          </p:cNvSpPr>
          <p:nvPr/>
        </p:nvSpPr>
        <p:spPr bwMode="auto">
          <a:xfrm>
            <a:off x="4953000" y="1066800"/>
            <a:ext cx="2362200" cy="2600325"/>
          </a:xfrm>
          <a:prstGeom prst="rect">
            <a:avLst/>
          </a:prstGeom>
          <a:noFill/>
          <a:ln w="9525">
            <a:noFill/>
            <a:miter lim="800000"/>
            <a:headEnd/>
            <a:tailEnd/>
          </a:ln>
        </p:spPr>
        <p:txBody>
          <a:bodyPr/>
          <a:lstStyle/>
          <a:p>
            <a:pPr marL="171450" indent="-171450" eaLnBrk="0" hangingPunct="0">
              <a:lnSpc>
                <a:spcPct val="125000"/>
              </a:lnSpc>
              <a:spcBef>
                <a:spcPct val="30000"/>
              </a:spcBef>
              <a:buClr>
                <a:srgbClr val="C4262E"/>
              </a:buClr>
              <a:buSzPct val="125000"/>
              <a:buFontTx/>
              <a:buChar char="•"/>
            </a:pPr>
            <a:r>
              <a:rPr lang="en-US" sz="2000">
                <a:solidFill>
                  <a:srgbClr val="565A5C"/>
                </a:solidFill>
              </a:rPr>
              <a:t>Consulting</a:t>
            </a:r>
          </a:p>
          <a:p>
            <a:pPr marL="800100" lvl="2" indent="-114300" eaLnBrk="0" hangingPunct="0">
              <a:lnSpc>
                <a:spcPct val="125000"/>
              </a:lnSpc>
              <a:spcBef>
                <a:spcPct val="30000"/>
              </a:spcBef>
              <a:buClr>
                <a:srgbClr val="C4262E"/>
              </a:buClr>
              <a:buFontTx/>
              <a:buChar char="•"/>
            </a:pPr>
            <a:r>
              <a:rPr lang="en-US" sz="1400">
                <a:solidFill>
                  <a:srgbClr val="565A5C"/>
                </a:solidFill>
              </a:rPr>
              <a:t>Client location</a:t>
            </a:r>
          </a:p>
          <a:p>
            <a:pPr marL="800100" lvl="2" indent="-114300" eaLnBrk="0" hangingPunct="0">
              <a:lnSpc>
                <a:spcPct val="125000"/>
              </a:lnSpc>
              <a:spcBef>
                <a:spcPct val="30000"/>
              </a:spcBef>
              <a:buClr>
                <a:srgbClr val="C4262E"/>
              </a:buClr>
              <a:buFontTx/>
              <a:buChar char="•"/>
            </a:pPr>
            <a:r>
              <a:rPr lang="en-US" sz="1400">
                <a:solidFill>
                  <a:srgbClr val="565A5C"/>
                </a:solidFill>
              </a:rPr>
              <a:t>Remotely </a:t>
            </a:r>
          </a:p>
          <a:p>
            <a:pPr marL="514350" lvl="1" indent="-171450" eaLnBrk="0" hangingPunct="0">
              <a:lnSpc>
                <a:spcPct val="125000"/>
              </a:lnSpc>
              <a:spcBef>
                <a:spcPct val="30000"/>
              </a:spcBef>
              <a:buFontTx/>
              <a:buChar char="•"/>
            </a:pPr>
            <a:r>
              <a:rPr lang="en-US" sz="1400">
                <a:solidFill>
                  <a:srgbClr val="565A5C"/>
                </a:solidFill>
              </a:rPr>
              <a:t>Development </a:t>
            </a:r>
          </a:p>
          <a:p>
            <a:pPr marL="514350" lvl="1" indent="-171450" eaLnBrk="0" hangingPunct="0">
              <a:lnSpc>
                <a:spcPct val="125000"/>
              </a:lnSpc>
              <a:spcBef>
                <a:spcPct val="30000"/>
              </a:spcBef>
              <a:buFontTx/>
              <a:buChar char="•"/>
            </a:pPr>
            <a:r>
              <a:rPr lang="en-US" sz="1400">
                <a:solidFill>
                  <a:srgbClr val="565A5C"/>
                </a:solidFill>
              </a:rPr>
              <a:t>Project Management</a:t>
            </a:r>
          </a:p>
          <a:p>
            <a:pPr marL="514350" lvl="1" indent="-171450" eaLnBrk="0" hangingPunct="0">
              <a:lnSpc>
                <a:spcPct val="125000"/>
              </a:lnSpc>
              <a:spcBef>
                <a:spcPct val="30000"/>
              </a:spcBef>
              <a:buFontTx/>
              <a:buChar char="•"/>
            </a:pPr>
            <a:r>
              <a:rPr lang="en-US" sz="1400">
                <a:solidFill>
                  <a:srgbClr val="565A5C"/>
                </a:solidFill>
              </a:rPr>
              <a:t>Migration </a:t>
            </a:r>
          </a:p>
          <a:p>
            <a:pPr marL="514350" lvl="1" indent="-171450" eaLnBrk="0" hangingPunct="0">
              <a:lnSpc>
                <a:spcPct val="125000"/>
              </a:lnSpc>
              <a:spcBef>
                <a:spcPct val="30000"/>
              </a:spcBef>
              <a:buFontTx/>
              <a:buChar char="•"/>
            </a:pPr>
            <a:r>
              <a:rPr lang="en-US" sz="1400">
                <a:solidFill>
                  <a:srgbClr val="565A5C"/>
                </a:solidFill>
              </a:rPr>
              <a:t>Project Assessments</a:t>
            </a:r>
          </a:p>
          <a:p>
            <a:pPr marL="514350" lvl="1" indent="-171450" eaLnBrk="0" hangingPunct="0">
              <a:lnSpc>
                <a:spcPct val="125000"/>
              </a:lnSpc>
              <a:spcBef>
                <a:spcPct val="30000"/>
              </a:spcBef>
              <a:buFontTx/>
              <a:buChar char="•"/>
            </a:pPr>
            <a:r>
              <a:rPr lang="en-US" sz="1400">
                <a:solidFill>
                  <a:srgbClr val="565A5C"/>
                </a:solidFill>
              </a:rPr>
              <a:t>Code Review</a:t>
            </a:r>
          </a:p>
          <a:p>
            <a:pPr marL="514350" lvl="1" indent="-171450" eaLnBrk="0" hangingPunct="0">
              <a:lnSpc>
                <a:spcPct val="125000"/>
              </a:lnSpc>
              <a:spcBef>
                <a:spcPct val="30000"/>
              </a:spcBef>
            </a:pPr>
            <a:endParaRPr lang="en-US" sz="1400">
              <a:solidFill>
                <a:srgbClr val="565A5C"/>
              </a:solidFill>
            </a:endParaRPr>
          </a:p>
        </p:txBody>
      </p:sp>
      <p:sp>
        <p:nvSpPr>
          <p:cNvPr id="26628" name="Rectangle 5"/>
          <p:cNvSpPr>
            <a:spLocks noChangeArrowheads="1"/>
          </p:cNvSpPr>
          <p:nvPr/>
        </p:nvSpPr>
        <p:spPr bwMode="auto">
          <a:xfrm>
            <a:off x="457200" y="3886200"/>
            <a:ext cx="6781800" cy="2562225"/>
          </a:xfrm>
          <a:prstGeom prst="rect">
            <a:avLst/>
          </a:prstGeom>
          <a:noFill/>
          <a:ln w="9525">
            <a:noFill/>
            <a:miter lim="800000"/>
            <a:headEnd/>
            <a:tailEnd/>
          </a:ln>
        </p:spPr>
        <p:txBody>
          <a:bodyPr/>
          <a:lstStyle/>
          <a:p>
            <a:pPr marL="514350" lvl="1" indent="-171450" eaLnBrk="0" hangingPunct="0">
              <a:lnSpc>
                <a:spcPct val="115000"/>
              </a:lnSpc>
              <a:spcBef>
                <a:spcPct val="30000"/>
              </a:spcBef>
            </a:pPr>
            <a:endParaRPr lang="en-US" sz="1400">
              <a:solidFill>
                <a:srgbClr val="565A5C"/>
              </a:solidFill>
            </a:endParaRPr>
          </a:p>
        </p:txBody>
      </p:sp>
      <p:sp>
        <p:nvSpPr>
          <p:cNvPr id="26629" name="Rectangle 6"/>
          <p:cNvSpPr>
            <a:spLocks noChangeArrowheads="1"/>
          </p:cNvSpPr>
          <p:nvPr/>
        </p:nvSpPr>
        <p:spPr bwMode="auto">
          <a:xfrm>
            <a:off x="152400" y="3505200"/>
            <a:ext cx="5181600" cy="2028825"/>
          </a:xfrm>
          <a:prstGeom prst="rect">
            <a:avLst/>
          </a:prstGeom>
          <a:noFill/>
          <a:ln w="9525">
            <a:noFill/>
            <a:miter lim="800000"/>
            <a:headEnd/>
            <a:tailEnd/>
          </a:ln>
        </p:spPr>
        <p:txBody>
          <a:bodyPr/>
          <a:lstStyle/>
          <a:p>
            <a:pPr marL="171450" indent="-171450" eaLnBrk="0" hangingPunct="0">
              <a:lnSpc>
                <a:spcPct val="115000"/>
              </a:lnSpc>
              <a:spcBef>
                <a:spcPct val="30000"/>
              </a:spcBef>
              <a:buClr>
                <a:srgbClr val="C4262E"/>
              </a:buClr>
              <a:buSzPct val="125000"/>
              <a:buFontTx/>
              <a:buChar char="•"/>
            </a:pPr>
            <a:r>
              <a:rPr lang="en-US" sz="2000">
                <a:solidFill>
                  <a:srgbClr val="565A5C"/>
                </a:solidFill>
              </a:rPr>
              <a:t>Public Training Classes</a:t>
            </a:r>
          </a:p>
          <a:p>
            <a:pPr marL="171450" indent="-171450" eaLnBrk="0" hangingPunct="0">
              <a:lnSpc>
                <a:spcPct val="115000"/>
              </a:lnSpc>
              <a:spcBef>
                <a:spcPct val="30000"/>
              </a:spcBef>
              <a:buClr>
                <a:srgbClr val="C4262E"/>
              </a:buClr>
              <a:buSzPct val="125000"/>
              <a:buFontTx/>
              <a:buChar char="•"/>
            </a:pPr>
            <a:r>
              <a:rPr lang="en-US" sz="1400" b="1">
                <a:solidFill>
                  <a:srgbClr val="565A5C"/>
                </a:solidFill>
              </a:rPr>
              <a:t>Delphi 2010</a:t>
            </a:r>
            <a:r>
              <a:rPr lang="en-US" sz="1400">
                <a:solidFill>
                  <a:srgbClr val="565A5C"/>
                </a:solidFill>
              </a:rPr>
              <a:t> Application Development for Win32</a:t>
            </a:r>
          </a:p>
          <a:p>
            <a:pPr marL="171450" indent="-171450" eaLnBrk="0" hangingPunct="0">
              <a:lnSpc>
                <a:spcPct val="115000"/>
              </a:lnSpc>
              <a:spcBef>
                <a:spcPct val="30000"/>
              </a:spcBef>
              <a:buClr>
                <a:srgbClr val="C4262E"/>
              </a:buClr>
              <a:buSzPct val="125000"/>
              <a:buFontTx/>
              <a:buChar char="•"/>
            </a:pPr>
            <a:r>
              <a:rPr lang="en-US" sz="1400" b="1">
                <a:solidFill>
                  <a:srgbClr val="565A5C"/>
                </a:solidFill>
              </a:rPr>
              <a:t>Delphi 2009</a:t>
            </a:r>
            <a:r>
              <a:rPr lang="en-US" sz="1400">
                <a:solidFill>
                  <a:srgbClr val="565A5C"/>
                </a:solidFill>
              </a:rPr>
              <a:t> Application Development for Win32</a:t>
            </a:r>
          </a:p>
          <a:p>
            <a:pPr marL="171450" indent="-171450" eaLnBrk="0" hangingPunct="0">
              <a:lnSpc>
                <a:spcPct val="115000"/>
              </a:lnSpc>
              <a:spcBef>
                <a:spcPct val="30000"/>
              </a:spcBef>
              <a:buClr>
                <a:srgbClr val="C4262E"/>
              </a:buClr>
              <a:buSzPct val="125000"/>
              <a:buFontTx/>
              <a:buChar char="•"/>
            </a:pPr>
            <a:r>
              <a:rPr lang="en-US" sz="1400" b="1">
                <a:solidFill>
                  <a:srgbClr val="565A5C"/>
                </a:solidFill>
              </a:rPr>
              <a:t>Delphi 2007</a:t>
            </a:r>
            <a:r>
              <a:rPr lang="en-US" sz="1400">
                <a:solidFill>
                  <a:srgbClr val="565A5C"/>
                </a:solidFill>
              </a:rPr>
              <a:t> Application Development for Win32 &amp; .NET</a:t>
            </a:r>
          </a:p>
          <a:p>
            <a:pPr marL="171450" indent="-171450" eaLnBrk="0" hangingPunct="0">
              <a:lnSpc>
                <a:spcPct val="115000"/>
              </a:lnSpc>
              <a:spcBef>
                <a:spcPct val="30000"/>
              </a:spcBef>
              <a:buClr>
                <a:srgbClr val="C4262E"/>
              </a:buClr>
              <a:buSzPct val="125000"/>
              <a:buFontTx/>
              <a:buChar char="•"/>
            </a:pPr>
            <a:r>
              <a:rPr lang="en-US" sz="1400" b="1">
                <a:solidFill>
                  <a:srgbClr val="565A5C"/>
                </a:solidFill>
              </a:rPr>
              <a:t>Delphi 2006</a:t>
            </a:r>
            <a:r>
              <a:rPr lang="en-US" sz="1400">
                <a:solidFill>
                  <a:srgbClr val="565A5C"/>
                </a:solidFill>
              </a:rPr>
              <a:t> Application Development for Win32</a:t>
            </a:r>
          </a:p>
          <a:p>
            <a:pPr marL="171450" indent="-171450" eaLnBrk="0" hangingPunct="0">
              <a:lnSpc>
                <a:spcPct val="115000"/>
              </a:lnSpc>
              <a:spcBef>
                <a:spcPct val="30000"/>
              </a:spcBef>
              <a:buClr>
                <a:srgbClr val="C4262E"/>
              </a:buClr>
              <a:buSzPct val="125000"/>
              <a:buFontTx/>
              <a:buChar char="•"/>
            </a:pPr>
            <a:r>
              <a:rPr lang="en-US" sz="1400">
                <a:solidFill>
                  <a:srgbClr val="565A5C"/>
                </a:solidFill>
              </a:rPr>
              <a:t>Application Development with </a:t>
            </a:r>
            <a:r>
              <a:rPr lang="en-US" sz="1400" b="1">
                <a:solidFill>
                  <a:srgbClr val="565A5C"/>
                </a:solidFill>
              </a:rPr>
              <a:t>Delphi 7</a:t>
            </a:r>
            <a:r>
              <a:rPr lang="en-US" sz="1400">
                <a:solidFill>
                  <a:srgbClr val="565A5C"/>
                </a:solidFill>
              </a:rPr>
              <a:t> Studio Enterprise</a:t>
            </a:r>
          </a:p>
          <a:p>
            <a:pPr marL="514350" lvl="1" indent="-171450" eaLnBrk="0" hangingPunct="0">
              <a:lnSpc>
                <a:spcPct val="115000"/>
              </a:lnSpc>
              <a:spcBef>
                <a:spcPct val="30000"/>
              </a:spcBef>
            </a:pPr>
            <a:endParaRPr lang="en-US" sz="1200">
              <a:solidFill>
                <a:srgbClr val="565A5C"/>
              </a:solidFill>
            </a:endParaRPr>
          </a:p>
        </p:txBody>
      </p:sp>
      <p:pic>
        <p:nvPicPr>
          <p:cNvPr id="26630" name="Picture 6" descr="delphi"/>
          <p:cNvPicPr>
            <a:picLocks noChangeAspect="1" noChangeArrowheads="1"/>
          </p:cNvPicPr>
          <p:nvPr/>
        </p:nvPicPr>
        <p:blipFill>
          <a:blip r:embed="rId3" cstate="print"/>
          <a:srcRect/>
          <a:stretch>
            <a:fillRect/>
          </a:stretch>
        </p:blipFill>
        <p:spPr bwMode="auto">
          <a:xfrm>
            <a:off x="3200400" y="3429000"/>
            <a:ext cx="503238" cy="503238"/>
          </a:xfrm>
          <a:prstGeom prst="rect">
            <a:avLst/>
          </a:prstGeom>
          <a:noFill/>
          <a:ln w="9525">
            <a:noFill/>
            <a:miter lim="800000"/>
            <a:headEnd/>
            <a:tailEnd/>
          </a:ln>
        </p:spPr>
      </p:pic>
      <p:sp>
        <p:nvSpPr>
          <p:cNvPr id="26631" name="Rectangle 8"/>
          <p:cNvSpPr>
            <a:spLocks noChangeArrowheads="1"/>
          </p:cNvSpPr>
          <p:nvPr/>
        </p:nvSpPr>
        <p:spPr bwMode="auto">
          <a:xfrm>
            <a:off x="5029200" y="3962400"/>
            <a:ext cx="3276600" cy="1762125"/>
          </a:xfrm>
          <a:prstGeom prst="rect">
            <a:avLst/>
          </a:prstGeom>
          <a:noFill/>
          <a:ln w="9525">
            <a:noFill/>
            <a:miter lim="800000"/>
            <a:headEnd/>
            <a:tailEnd/>
          </a:ln>
        </p:spPr>
        <p:txBody>
          <a:bodyPr/>
          <a:lstStyle/>
          <a:p>
            <a:pPr marL="171450" indent="-171450" eaLnBrk="0" hangingPunct="0">
              <a:lnSpc>
                <a:spcPct val="125000"/>
              </a:lnSpc>
              <a:spcBef>
                <a:spcPct val="30000"/>
              </a:spcBef>
              <a:buClr>
                <a:srgbClr val="C4262E"/>
              </a:buClr>
              <a:buSzPct val="125000"/>
              <a:buFontTx/>
              <a:buChar char="•"/>
            </a:pPr>
            <a:r>
              <a:rPr lang="en-US" sz="2000">
                <a:solidFill>
                  <a:srgbClr val="565A5C"/>
                </a:solidFill>
              </a:rPr>
              <a:t>Other Tools</a:t>
            </a:r>
          </a:p>
          <a:p>
            <a:pPr marL="514350" lvl="1" indent="-171450" eaLnBrk="0" hangingPunct="0">
              <a:lnSpc>
                <a:spcPct val="125000"/>
              </a:lnSpc>
              <a:spcBef>
                <a:spcPct val="30000"/>
              </a:spcBef>
              <a:buFontTx/>
              <a:buChar char="•"/>
            </a:pPr>
            <a:r>
              <a:rPr lang="en-US" sz="1400">
                <a:solidFill>
                  <a:srgbClr val="565A5C"/>
                </a:solidFill>
              </a:rPr>
              <a:t>JBuilder</a:t>
            </a:r>
          </a:p>
          <a:p>
            <a:pPr marL="514350" lvl="1" indent="-171450" eaLnBrk="0" hangingPunct="0">
              <a:lnSpc>
                <a:spcPct val="125000"/>
              </a:lnSpc>
              <a:spcBef>
                <a:spcPct val="30000"/>
              </a:spcBef>
              <a:buFontTx/>
              <a:buChar char="•"/>
            </a:pPr>
            <a:r>
              <a:rPr lang="en-US" sz="1400">
                <a:solidFill>
                  <a:srgbClr val="565A5C"/>
                </a:solidFill>
              </a:rPr>
              <a:t>C++ Builder </a:t>
            </a:r>
          </a:p>
          <a:p>
            <a:pPr marL="514350" lvl="1" indent="-171450" eaLnBrk="0" hangingPunct="0">
              <a:lnSpc>
                <a:spcPct val="125000"/>
              </a:lnSpc>
              <a:spcBef>
                <a:spcPct val="30000"/>
              </a:spcBef>
              <a:buFontTx/>
              <a:buChar char="•"/>
            </a:pPr>
            <a:r>
              <a:rPr lang="en-US" sz="1400">
                <a:solidFill>
                  <a:srgbClr val="565A5C"/>
                </a:solidFill>
              </a:rPr>
              <a:t>Delphi for PHP</a:t>
            </a:r>
          </a:p>
          <a:p>
            <a:pPr marL="514350" lvl="1" indent="-171450" eaLnBrk="0" hangingPunct="0">
              <a:lnSpc>
                <a:spcPct val="125000"/>
              </a:lnSpc>
              <a:spcBef>
                <a:spcPct val="30000"/>
              </a:spcBef>
              <a:buFontTx/>
              <a:buChar char="•"/>
            </a:pPr>
            <a:r>
              <a:rPr lang="en-US" sz="1400">
                <a:solidFill>
                  <a:srgbClr val="565A5C"/>
                </a:solidFill>
              </a:rPr>
              <a:t>3</a:t>
            </a:r>
            <a:r>
              <a:rPr lang="en-US" sz="1400" baseline="30000">
                <a:solidFill>
                  <a:srgbClr val="565A5C"/>
                </a:solidFill>
              </a:rPr>
              <a:t>rd</a:t>
            </a:r>
            <a:r>
              <a:rPr lang="en-US" sz="1400">
                <a:solidFill>
                  <a:srgbClr val="565A5C"/>
                </a:solidFill>
              </a:rPr>
              <a:t> Rail</a:t>
            </a:r>
          </a:p>
          <a:p>
            <a:pPr marL="514350" lvl="1" indent="-171450" eaLnBrk="0" hangingPunct="0">
              <a:lnSpc>
                <a:spcPct val="125000"/>
              </a:lnSpc>
              <a:spcBef>
                <a:spcPct val="30000"/>
              </a:spcBef>
              <a:buFontTx/>
              <a:buChar char="•"/>
            </a:pPr>
            <a:endParaRPr lang="en-US" sz="1400">
              <a:solidFill>
                <a:srgbClr val="565A5C"/>
              </a:solidFill>
            </a:endParaRPr>
          </a:p>
          <a:p>
            <a:pPr marL="514350" lvl="1" indent="-171450" eaLnBrk="0" hangingPunct="0">
              <a:lnSpc>
                <a:spcPct val="125000"/>
              </a:lnSpc>
              <a:spcBef>
                <a:spcPct val="30000"/>
              </a:spcBef>
            </a:pPr>
            <a:endParaRPr lang="en-US" sz="1400">
              <a:solidFill>
                <a:srgbClr val="565A5C"/>
              </a:solidFill>
            </a:endParaRPr>
          </a:p>
        </p:txBody>
      </p:sp>
    </p:spTree>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5" name="Title 1"/>
          <p:cNvSpPr>
            <a:spLocks noGrp="1"/>
          </p:cNvSpPr>
          <p:nvPr>
            <p:ph type="title"/>
          </p:nvPr>
        </p:nvSpPr>
        <p:spPr/>
        <p:txBody>
          <a:bodyPr/>
          <a:lstStyle/>
          <a:p>
            <a:r>
              <a:rPr lang="pl-PL" smtClean="0"/>
              <a:t>Designing for Touch</a:t>
            </a:r>
            <a:endParaRPr lang="en-US" smtClean="0"/>
          </a:p>
        </p:txBody>
      </p:sp>
      <p:sp>
        <p:nvSpPr>
          <p:cNvPr id="118786" name="Content Placeholder 2"/>
          <p:cNvSpPr>
            <a:spLocks noGrp="1"/>
          </p:cNvSpPr>
          <p:nvPr>
            <p:ph idx="1"/>
          </p:nvPr>
        </p:nvSpPr>
        <p:spPr/>
        <p:txBody>
          <a:bodyPr/>
          <a:lstStyle/>
          <a:p>
            <a:r>
              <a:rPr lang="en-US" smtClean="0"/>
              <a:t>New platforms bring new challenges</a:t>
            </a:r>
          </a:p>
          <a:p>
            <a:r>
              <a:rPr lang="en-US" smtClean="0"/>
              <a:t>Some challenges can be solved with existing paradigms</a:t>
            </a:r>
          </a:p>
          <a:p>
            <a:r>
              <a:rPr lang="en-US" smtClean="0"/>
              <a:t>Know the problem you are solving</a:t>
            </a:r>
          </a:p>
          <a:p>
            <a:r>
              <a:rPr lang="en-US" smtClean="0"/>
              <a:t>Cutting edge Interactive Design</a:t>
            </a:r>
          </a:p>
          <a:p>
            <a:r>
              <a:rPr lang="en-US" smtClean="0"/>
              <a:t>Human Computer Interaction</a:t>
            </a:r>
          </a:p>
          <a:p>
            <a:r>
              <a:rPr lang="en-US" smtClean="0"/>
              <a:t>Multi-user</a:t>
            </a:r>
          </a:p>
          <a:p>
            <a:r>
              <a:rPr lang="en-US" smtClean="0"/>
              <a:t>Try to make complicated things simpler</a:t>
            </a:r>
          </a:p>
          <a:p>
            <a:r>
              <a:rPr lang="en-US" smtClean="0"/>
              <a:t>Leverage how people interact with objects in the real world</a:t>
            </a:r>
          </a:p>
          <a:p>
            <a:r>
              <a:rPr lang="en-US" smtClean="0"/>
              <a:t>Use Natural User Interfaces</a:t>
            </a:r>
          </a:p>
          <a:p>
            <a:r>
              <a:rPr lang="en-US" smtClean="0"/>
              <a:t>Aesthetically pleasing are assumed to be more usable</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3" name="Title 1"/>
          <p:cNvSpPr>
            <a:spLocks noGrp="1"/>
          </p:cNvSpPr>
          <p:nvPr>
            <p:ph type="title"/>
          </p:nvPr>
        </p:nvSpPr>
        <p:spPr/>
        <p:txBody>
          <a:bodyPr/>
          <a:lstStyle/>
          <a:p>
            <a:r>
              <a:rPr lang="pl-PL" smtClean="0"/>
              <a:t>Kinds of Touch</a:t>
            </a:r>
            <a:endParaRPr lang="en-US" smtClean="0"/>
          </a:p>
        </p:txBody>
      </p:sp>
      <p:sp>
        <p:nvSpPr>
          <p:cNvPr id="120834" name="Content Placeholder 2"/>
          <p:cNvSpPr>
            <a:spLocks noGrp="1"/>
          </p:cNvSpPr>
          <p:nvPr>
            <p:ph idx="1"/>
          </p:nvPr>
        </p:nvSpPr>
        <p:spPr/>
        <p:txBody>
          <a:bodyPr/>
          <a:lstStyle/>
          <a:p>
            <a:r>
              <a:rPr lang="en-US" smtClean="0"/>
              <a:t>Basic Touch</a:t>
            </a:r>
          </a:p>
          <a:p>
            <a:pPr lvl="1"/>
            <a:r>
              <a:rPr lang="en-US" smtClean="0"/>
              <a:t>Finger replaces the left mouse button</a:t>
            </a:r>
          </a:p>
          <a:p>
            <a:pPr lvl="1"/>
            <a:r>
              <a:rPr lang="en-US" smtClean="0"/>
              <a:t>Big buttons, wizard style applications</a:t>
            </a:r>
          </a:p>
          <a:p>
            <a:pPr lvl="1"/>
            <a:r>
              <a:rPr lang="en-US" smtClean="0"/>
              <a:t>Examples: Kiosk, Post Office, ATM, Self Checkout</a:t>
            </a:r>
          </a:p>
          <a:p>
            <a:r>
              <a:rPr lang="en-US" smtClean="0"/>
              <a:t>Multi-Touch</a:t>
            </a:r>
          </a:p>
          <a:p>
            <a:pPr lvl="1"/>
            <a:r>
              <a:rPr lang="en-US" smtClean="0"/>
              <a:t>Extremely interactive touch  with application elements</a:t>
            </a:r>
          </a:p>
          <a:p>
            <a:pPr lvl="1"/>
            <a:r>
              <a:rPr lang="en-US" smtClean="0"/>
              <a:t>Examples: Minority Report, iPhone</a:t>
            </a:r>
          </a:p>
          <a:p>
            <a:pPr lvl="1"/>
            <a:r>
              <a:rPr lang="en-US" smtClean="0"/>
              <a:t>Only supported on Windows 7 and the latest hardware</a:t>
            </a:r>
          </a:p>
          <a:p>
            <a:r>
              <a:rPr lang="en-US" smtClean="0"/>
              <a:t>Gestures</a:t>
            </a:r>
          </a:p>
          <a:p>
            <a:pPr lvl="1"/>
            <a:r>
              <a:rPr lang="en-US" smtClean="0"/>
              <a:t>Perform a finger or mouse movement and an event is fired</a:t>
            </a:r>
          </a:p>
          <a:p>
            <a:pPr lvl="1"/>
            <a:r>
              <a:rPr lang="en-US" smtClean="0"/>
              <a:t>Can be intuitive, allows for customizability, more input, supported on nearly all touch systems</a:t>
            </a: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1" name="Title 1"/>
          <p:cNvSpPr>
            <a:spLocks noGrp="1"/>
          </p:cNvSpPr>
          <p:nvPr>
            <p:ph type="title"/>
          </p:nvPr>
        </p:nvSpPr>
        <p:spPr/>
        <p:txBody>
          <a:bodyPr/>
          <a:lstStyle/>
          <a:p>
            <a:r>
              <a:rPr lang="pl-PL" smtClean="0"/>
              <a:t>Basic Touch</a:t>
            </a:r>
            <a:endParaRPr lang="en-US" smtClean="0"/>
          </a:p>
        </p:txBody>
      </p:sp>
      <p:sp>
        <p:nvSpPr>
          <p:cNvPr id="122882" name="Content Placeholder 2"/>
          <p:cNvSpPr>
            <a:spLocks noGrp="1"/>
          </p:cNvSpPr>
          <p:nvPr>
            <p:ph idx="1"/>
          </p:nvPr>
        </p:nvSpPr>
        <p:spPr>
          <a:xfrm>
            <a:off x="381000" y="1104900"/>
            <a:ext cx="8553450" cy="5000625"/>
          </a:xfrm>
        </p:spPr>
        <p:txBody>
          <a:bodyPr/>
          <a:lstStyle/>
          <a:p>
            <a:r>
              <a:rPr lang="en-US" smtClean="0"/>
              <a:t>Available on all versions of Windows</a:t>
            </a:r>
          </a:p>
          <a:p>
            <a:r>
              <a:rPr lang="en-US" smtClean="0"/>
              <a:t>Use the touch</a:t>
            </a:r>
            <a:r>
              <a:rPr lang="pl-PL" smtClean="0"/>
              <a:t> </a:t>
            </a:r>
            <a:r>
              <a:rPr lang="en-US" smtClean="0"/>
              <a:t>screen as a mouse</a:t>
            </a:r>
          </a:p>
          <a:p>
            <a:r>
              <a:rPr lang="en-US" smtClean="0"/>
              <a:t>Use the mouse as a raw data collector</a:t>
            </a:r>
          </a:p>
          <a:p>
            <a:r>
              <a:rPr lang="en-US" smtClean="0"/>
              <a:t>Big buttons</a:t>
            </a:r>
          </a:p>
          <a:p>
            <a:r>
              <a:rPr lang="en-US" smtClean="0"/>
              <a:t>Whitespace between buttons</a:t>
            </a:r>
          </a:p>
          <a:p>
            <a:r>
              <a:rPr lang="en-US" smtClean="0"/>
              <a:t>Make it intuitive where to press</a:t>
            </a:r>
          </a:p>
          <a:p>
            <a:r>
              <a:rPr lang="en-US" smtClean="0"/>
              <a:t>Give it a nice look</a:t>
            </a: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29" name="Title 1"/>
          <p:cNvSpPr>
            <a:spLocks noGrp="1"/>
          </p:cNvSpPr>
          <p:nvPr>
            <p:ph type="title"/>
          </p:nvPr>
        </p:nvSpPr>
        <p:spPr/>
        <p:txBody>
          <a:bodyPr/>
          <a:lstStyle/>
          <a:p>
            <a:r>
              <a:rPr lang="pl-PL" smtClean="0"/>
              <a:t>Multi-Touch</a:t>
            </a:r>
            <a:endParaRPr lang="en-US" smtClean="0"/>
          </a:p>
        </p:txBody>
      </p:sp>
      <p:sp>
        <p:nvSpPr>
          <p:cNvPr id="124930" name="Content Placeholder 2"/>
          <p:cNvSpPr>
            <a:spLocks noGrp="1"/>
          </p:cNvSpPr>
          <p:nvPr>
            <p:ph idx="1"/>
          </p:nvPr>
        </p:nvSpPr>
        <p:spPr>
          <a:xfrm>
            <a:off x="152400" y="1104900"/>
            <a:ext cx="7696200" cy="5000625"/>
          </a:xfrm>
        </p:spPr>
        <p:txBody>
          <a:bodyPr/>
          <a:lstStyle/>
          <a:p>
            <a:r>
              <a:rPr lang="en-US" smtClean="0"/>
              <a:t>Only Windows 7 supports interactive Touch</a:t>
            </a:r>
          </a:p>
          <a:p>
            <a:r>
              <a:rPr lang="en-US" smtClean="0"/>
              <a:t>Multi-touch with WM_GESTURE message providing  panning, zooming, rotating</a:t>
            </a:r>
          </a:p>
          <a:p>
            <a:r>
              <a:rPr lang="en-US" smtClean="0"/>
              <a:t>Raw touch data using the WM_TOUCH, then use manipulators and Inertia Processors (Translate, Scale, Rotate) or your own processing</a:t>
            </a: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7" name="Title 1"/>
          <p:cNvSpPr>
            <a:spLocks noGrp="1"/>
          </p:cNvSpPr>
          <p:nvPr>
            <p:ph type="title"/>
          </p:nvPr>
        </p:nvSpPr>
        <p:spPr/>
        <p:txBody>
          <a:bodyPr/>
          <a:lstStyle/>
          <a:p>
            <a:r>
              <a:rPr lang="pl-PL" smtClean="0"/>
              <a:t>Gestures</a:t>
            </a:r>
            <a:endParaRPr lang="en-US" smtClean="0"/>
          </a:p>
        </p:txBody>
      </p:sp>
      <p:sp>
        <p:nvSpPr>
          <p:cNvPr id="126978" name="Content Placeholder 2"/>
          <p:cNvSpPr>
            <a:spLocks noGrp="1"/>
          </p:cNvSpPr>
          <p:nvPr>
            <p:ph idx="1"/>
          </p:nvPr>
        </p:nvSpPr>
        <p:spPr/>
        <p:txBody>
          <a:bodyPr/>
          <a:lstStyle/>
          <a:p>
            <a:r>
              <a:rPr lang="en-US" smtClean="0"/>
              <a:t>Available on Windows XP Tablet, Vista and Windows 7</a:t>
            </a:r>
          </a:p>
          <a:p>
            <a:r>
              <a:rPr lang="en-US" smtClean="0"/>
              <a:t>Real-time stylus</a:t>
            </a:r>
          </a:p>
          <a:p>
            <a:r>
              <a:rPr lang="en-US" smtClean="0"/>
              <a:t>Inking</a:t>
            </a:r>
          </a:p>
          <a:p>
            <a:r>
              <a:rPr lang="en-US" smtClean="0"/>
              <a:t>Supports gestures</a:t>
            </a:r>
          </a:p>
          <a:p>
            <a:r>
              <a:rPr lang="en-US" smtClean="0"/>
              <a:t>Real-time stylus can be used as a raw data collector</a:t>
            </a:r>
          </a:p>
          <a:p>
            <a:endParaRPr lang="en-US" smtClean="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9025" name="Title 1"/>
          <p:cNvSpPr>
            <a:spLocks noGrp="1"/>
          </p:cNvSpPr>
          <p:nvPr>
            <p:ph type="title"/>
          </p:nvPr>
        </p:nvSpPr>
        <p:spPr/>
        <p:txBody>
          <a:bodyPr/>
          <a:lstStyle/>
          <a:p>
            <a:r>
              <a:rPr lang="pl-PL" smtClean="0"/>
              <a:t>Building a Custom Gesture Engine</a:t>
            </a:r>
            <a:endParaRPr lang="en-US" smtClean="0"/>
          </a:p>
        </p:txBody>
      </p:sp>
      <p:sp>
        <p:nvSpPr>
          <p:cNvPr id="129026" name="Content Placeholder 2"/>
          <p:cNvSpPr>
            <a:spLocks noGrp="1"/>
          </p:cNvSpPr>
          <p:nvPr>
            <p:ph idx="1"/>
          </p:nvPr>
        </p:nvSpPr>
        <p:spPr/>
        <p:txBody>
          <a:bodyPr/>
          <a:lstStyle/>
          <a:p>
            <a:r>
              <a:rPr lang="en-US" smtClean="0"/>
              <a:t>There are two kinds of gesture engines</a:t>
            </a:r>
          </a:p>
          <a:p>
            <a:r>
              <a:rPr lang="en-US" smtClean="0"/>
              <a:t>Line Matching</a:t>
            </a:r>
          </a:p>
          <a:p>
            <a:pPr lvl="1"/>
            <a:r>
              <a:rPr lang="en-US" smtClean="0"/>
              <a:t>Spline Interpolation or Piecewise Linear Regression</a:t>
            </a:r>
          </a:p>
          <a:p>
            <a:pPr lvl="1"/>
            <a:r>
              <a:rPr lang="en-US" smtClean="0"/>
              <a:t>Slow but accurate</a:t>
            </a:r>
          </a:p>
          <a:p>
            <a:pPr lvl="1"/>
            <a:r>
              <a:rPr lang="en-US" smtClean="0"/>
              <a:t>Requires the gesture to be defined as an equation</a:t>
            </a:r>
          </a:p>
          <a:p>
            <a:r>
              <a:rPr lang="en-US" smtClean="0"/>
              <a:t>Point Matching</a:t>
            </a:r>
          </a:p>
          <a:p>
            <a:pPr lvl="1"/>
            <a:r>
              <a:rPr lang="en-US" smtClean="0"/>
              <a:t>Fast and potentially less accurate</a:t>
            </a:r>
          </a:p>
          <a:p>
            <a:pPr lvl="1"/>
            <a:r>
              <a:rPr lang="en-US" smtClean="0"/>
              <a:t>Multiple point matching strategies for increased accuracy</a:t>
            </a:r>
          </a:p>
          <a:p>
            <a:pPr lvl="1"/>
            <a:r>
              <a:rPr lang="en-US" smtClean="0"/>
              <a:t>Allows the gesture to be defined by a stream of points which can be drawn on the screen by a user</a:t>
            </a:r>
          </a:p>
        </p:txBody>
      </p:sp>
    </p:spTree>
  </p:cSld>
  <p:clrMapOvr>
    <a:masterClrMapping/>
  </p:clrMapOv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3" name="Title 1"/>
          <p:cNvSpPr>
            <a:spLocks noGrp="1"/>
          </p:cNvSpPr>
          <p:nvPr>
            <p:ph type="title"/>
          </p:nvPr>
        </p:nvSpPr>
        <p:spPr/>
        <p:txBody>
          <a:bodyPr/>
          <a:lstStyle/>
          <a:p>
            <a:r>
              <a:rPr lang="pl-PL" smtClean="0"/>
              <a:t>Touch and Gesturing</a:t>
            </a:r>
            <a:endParaRPr lang="en-US" smtClean="0"/>
          </a:p>
        </p:txBody>
      </p:sp>
      <p:sp>
        <p:nvSpPr>
          <p:cNvPr id="131074" name="Content Placeholder 2"/>
          <p:cNvSpPr>
            <a:spLocks noGrp="1"/>
          </p:cNvSpPr>
          <p:nvPr>
            <p:ph idx="1"/>
          </p:nvPr>
        </p:nvSpPr>
        <p:spPr>
          <a:xfrm>
            <a:off x="152400" y="1104900"/>
            <a:ext cx="4953000" cy="5000625"/>
          </a:xfrm>
        </p:spPr>
        <p:txBody>
          <a:bodyPr/>
          <a:lstStyle/>
          <a:p>
            <a:r>
              <a:rPr lang="pl-PL" smtClean="0"/>
              <a:t>Pluggable gesture engine architecture</a:t>
            </a:r>
          </a:p>
          <a:p>
            <a:r>
              <a:rPr lang="pl-PL" smtClean="0"/>
              <a:t>Works on all supported versions of Windows, not only Windows 7</a:t>
            </a:r>
          </a:p>
          <a:p>
            <a:r>
              <a:rPr lang="pl-PL" smtClean="0"/>
              <a:t>Use touch-enabled hardware or work with what you have (eg, mouse)</a:t>
            </a:r>
          </a:p>
          <a:p>
            <a:r>
              <a:rPr lang="pl-PL" smtClean="0"/>
              <a:t>30+ standard gestures („TStandardGesture” enumerated type)</a:t>
            </a:r>
          </a:p>
          <a:p>
            <a:r>
              <a:rPr lang="pl-PL" smtClean="0"/>
              <a:t>Custom Gesture Editor</a:t>
            </a:r>
          </a:p>
          <a:p>
            <a:r>
              <a:rPr lang="pl-PL" smtClean="0"/>
              <a:t>TTouchKeyboard component and framework for creating virtual keyboards</a:t>
            </a:r>
          </a:p>
        </p:txBody>
      </p:sp>
      <p:pic>
        <p:nvPicPr>
          <p:cNvPr id="131075" name="Picture 3" descr="GestureComponents.PNG"/>
          <p:cNvPicPr>
            <a:picLocks noChangeAspect="1"/>
          </p:cNvPicPr>
          <p:nvPr/>
        </p:nvPicPr>
        <p:blipFill>
          <a:blip r:embed="rId3" cstate="print"/>
          <a:srcRect/>
          <a:stretch>
            <a:fillRect/>
          </a:stretch>
        </p:blipFill>
        <p:spPr bwMode="auto">
          <a:xfrm>
            <a:off x="7162800" y="5105400"/>
            <a:ext cx="1600200" cy="1069975"/>
          </a:xfrm>
          <a:prstGeom prst="rect">
            <a:avLst/>
          </a:prstGeom>
          <a:noFill/>
          <a:ln w="9525">
            <a:noFill/>
            <a:miter lim="800000"/>
            <a:headEnd/>
            <a:tailEnd/>
          </a:ln>
        </p:spPr>
      </p:pic>
      <p:pic>
        <p:nvPicPr>
          <p:cNvPr id="131076" name="Picture 4" descr="GestureEditor.PNG"/>
          <p:cNvPicPr>
            <a:picLocks noChangeAspect="1"/>
          </p:cNvPicPr>
          <p:nvPr/>
        </p:nvPicPr>
        <p:blipFill>
          <a:blip r:embed="rId4" cstate="print"/>
          <a:srcRect/>
          <a:stretch>
            <a:fillRect/>
          </a:stretch>
        </p:blipFill>
        <p:spPr bwMode="auto">
          <a:xfrm>
            <a:off x="5181600" y="1066800"/>
            <a:ext cx="3619500" cy="34861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1" name="Title 1"/>
          <p:cNvSpPr>
            <a:spLocks noGrp="1"/>
          </p:cNvSpPr>
          <p:nvPr>
            <p:ph type="title"/>
          </p:nvPr>
        </p:nvSpPr>
        <p:spPr/>
        <p:txBody>
          <a:bodyPr/>
          <a:lstStyle/>
          <a:p>
            <a:r>
              <a:rPr lang="pl-PL" smtClean="0"/>
              <a:t>Demo: Touch</a:t>
            </a:r>
            <a:r>
              <a:rPr lang="en-GB" smtClean="0"/>
              <a:t> and Gesturing</a:t>
            </a:r>
            <a:endParaRPr lang="en-US" smtClean="0"/>
          </a:p>
        </p:txBody>
      </p:sp>
      <p:sp>
        <p:nvSpPr>
          <p:cNvPr id="133122" name="Content Placeholder 2"/>
          <p:cNvSpPr>
            <a:spLocks noGrp="1"/>
          </p:cNvSpPr>
          <p:nvPr>
            <p:ph idx="1"/>
          </p:nvPr>
        </p:nvSpPr>
        <p:spPr/>
        <p:txBody>
          <a:bodyPr/>
          <a:lstStyle/>
          <a:p>
            <a:r>
              <a:rPr lang="en-US" smtClean="0"/>
              <a:t>FishFact</a:t>
            </a:r>
          </a:p>
          <a:p>
            <a:r>
              <a:rPr lang="en-US" smtClean="0"/>
              <a:t>Standard Gestures</a:t>
            </a:r>
          </a:p>
          <a:p>
            <a:r>
              <a:rPr lang="en-US" smtClean="0"/>
              <a:t>Custom Gesture Editor</a:t>
            </a:r>
          </a:p>
          <a:p>
            <a:r>
              <a:rPr lang="en-US" smtClean="0"/>
              <a:t>Touch Keyboard (prebuilt)</a:t>
            </a:r>
          </a:p>
        </p:txBody>
      </p:sp>
    </p:spTree>
  </p:cSld>
  <p:clrMapOvr>
    <a:masterClrMapping/>
  </p:clrMapOv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69" name="Title 1"/>
          <p:cNvSpPr>
            <a:spLocks noGrp="1"/>
          </p:cNvSpPr>
          <p:nvPr>
            <p:ph type="title"/>
          </p:nvPr>
        </p:nvSpPr>
        <p:spPr/>
        <p:txBody>
          <a:bodyPr/>
          <a:lstStyle/>
          <a:p>
            <a:r>
              <a:rPr lang="pl-PL" smtClean="0"/>
              <a:t>Direct2D and Windows 7 API</a:t>
            </a:r>
            <a:endParaRPr lang="en-US" smtClean="0"/>
          </a:p>
        </p:txBody>
      </p:sp>
      <p:sp>
        <p:nvSpPr>
          <p:cNvPr id="135170" name="Content Placeholder 2"/>
          <p:cNvSpPr>
            <a:spLocks noGrp="1"/>
          </p:cNvSpPr>
          <p:nvPr>
            <p:ph idx="1"/>
          </p:nvPr>
        </p:nvSpPr>
        <p:spPr/>
        <p:txBody>
          <a:bodyPr/>
          <a:lstStyle/>
          <a:p>
            <a:r>
              <a:rPr lang="en-US" smtClean="0"/>
              <a:t>TDirect2DCanvas supports Direct2D and DirectWrite  (Windows 7 only</a:t>
            </a:r>
            <a:r>
              <a:rPr lang="pl-PL" smtClean="0"/>
              <a:t>)</a:t>
            </a:r>
          </a:p>
          <a:p>
            <a:r>
              <a:rPr lang="en-US" smtClean="0"/>
              <a:t>TGraphic wrapper for WIC</a:t>
            </a:r>
            <a:r>
              <a:rPr lang="pl-PL" smtClean="0"/>
              <a:t> (</a:t>
            </a:r>
            <a:r>
              <a:rPr lang="en-US" smtClean="0"/>
              <a:t>TWICGraphic</a:t>
            </a:r>
            <a:r>
              <a:rPr lang="pl-PL" smtClean="0"/>
              <a:t>)</a:t>
            </a:r>
          </a:p>
          <a:p>
            <a:r>
              <a:rPr lang="en-US" smtClean="0"/>
              <a:t>TIFF support in TImage</a:t>
            </a:r>
            <a:br>
              <a:rPr lang="en-US" smtClean="0"/>
            </a:br>
            <a:endParaRPr lang="en-US" smtClean="0"/>
          </a:p>
        </p:txBody>
      </p:sp>
      <p:pic>
        <p:nvPicPr>
          <p:cNvPr id="135171" name="Picture 3" descr="Direct2D D2D.png"/>
          <p:cNvPicPr>
            <a:picLocks noChangeAspect="1"/>
          </p:cNvPicPr>
          <p:nvPr/>
        </p:nvPicPr>
        <p:blipFill>
          <a:blip r:embed="rId3" cstate="print"/>
          <a:srcRect/>
          <a:stretch>
            <a:fillRect/>
          </a:stretch>
        </p:blipFill>
        <p:spPr bwMode="auto">
          <a:xfrm>
            <a:off x="2590800" y="4038600"/>
            <a:ext cx="2501900" cy="1905000"/>
          </a:xfrm>
          <a:prstGeom prst="rect">
            <a:avLst/>
          </a:prstGeom>
          <a:noFill/>
          <a:ln w="9525">
            <a:noFill/>
            <a:miter lim="800000"/>
            <a:headEnd/>
            <a:tailEnd/>
          </a:ln>
        </p:spPr>
      </p:pic>
      <p:pic>
        <p:nvPicPr>
          <p:cNvPr id="135172" name="Picture 4" descr="Direct2D ChartDemo.png"/>
          <p:cNvPicPr>
            <a:picLocks noChangeAspect="1"/>
          </p:cNvPicPr>
          <p:nvPr/>
        </p:nvPicPr>
        <p:blipFill>
          <a:blip r:embed="rId4" cstate="print"/>
          <a:srcRect/>
          <a:stretch>
            <a:fillRect/>
          </a:stretch>
        </p:blipFill>
        <p:spPr bwMode="auto">
          <a:xfrm>
            <a:off x="4343400" y="2590800"/>
            <a:ext cx="2963863" cy="2005013"/>
          </a:xfrm>
          <a:prstGeom prst="rect">
            <a:avLst/>
          </a:prstGeom>
          <a:noFill/>
          <a:ln w="9525">
            <a:noFill/>
            <a:miter lim="800000"/>
            <a:headEnd/>
            <a:tailEnd/>
          </a:ln>
        </p:spPr>
      </p:pic>
      <p:pic>
        <p:nvPicPr>
          <p:cNvPr id="135173" name="Picture 5" descr="Direct2D Chomp.png"/>
          <p:cNvPicPr>
            <a:picLocks noChangeAspect="1"/>
          </p:cNvPicPr>
          <p:nvPr/>
        </p:nvPicPr>
        <p:blipFill>
          <a:blip r:embed="rId5" cstate="print"/>
          <a:srcRect/>
          <a:stretch>
            <a:fillRect/>
          </a:stretch>
        </p:blipFill>
        <p:spPr bwMode="auto">
          <a:xfrm>
            <a:off x="6096000" y="3200400"/>
            <a:ext cx="2462213" cy="27527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7217" name="Title 1"/>
          <p:cNvSpPr>
            <a:spLocks noGrp="1"/>
          </p:cNvSpPr>
          <p:nvPr>
            <p:ph type="title"/>
          </p:nvPr>
        </p:nvSpPr>
        <p:spPr/>
        <p:txBody>
          <a:bodyPr/>
          <a:lstStyle/>
          <a:p>
            <a:r>
              <a:rPr lang="pl-PL" smtClean="0"/>
              <a:t>Demo: Direct2D</a:t>
            </a:r>
            <a:endParaRPr lang="en-US" smtClean="0"/>
          </a:p>
        </p:txBody>
      </p:sp>
      <p:sp>
        <p:nvSpPr>
          <p:cNvPr id="137218" name="Content Placeholder 2"/>
          <p:cNvSpPr>
            <a:spLocks noGrp="1"/>
          </p:cNvSpPr>
          <p:nvPr>
            <p:ph idx="1"/>
          </p:nvPr>
        </p:nvSpPr>
        <p:spPr/>
        <p:txBody>
          <a:bodyPr/>
          <a:lstStyle/>
          <a:p>
            <a:r>
              <a:rPr lang="pl-PL" smtClean="0"/>
              <a:t>Image Viewer demo from DelphiLive!</a:t>
            </a:r>
          </a:p>
          <a:p>
            <a:r>
              <a:rPr lang="pl-PL" smtClean="0"/>
              <a:t>Multitouch Direct2D demo from DelphiLive!</a:t>
            </a:r>
            <a:endParaRPr lang="en-US" smtClean="0"/>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8673" name="Rectangle 2"/>
          <p:cNvSpPr>
            <a:spLocks noGrp="1" noChangeArrowheads="1"/>
          </p:cNvSpPr>
          <p:nvPr>
            <p:ph type="title" idx="4294967295"/>
          </p:nvPr>
        </p:nvSpPr>
        <p:spPr/>
        <p:txBody>
          <a:bodyPr/>
          <a:lstStyle/>
          <a:p>
            <a:r>
              <a:rPr lang="en-US" smtClean="0"/>
              <a:t>Please Contact DSW </a:t>
            </a:r>
          </a:p>
        </p:txBody>
      </p:sp>
      <p:sp>
        <p:nvSpPr>
          <p:cNvPr id="28674" name="Text Box 3"/>
          <p:cNvSpPr txBox="1">
            <a:spLocks noChangeArrowheads="1"/>
          </p:cNvSpPr>
          <p:nvPr/>
        </p:nvSpPr>
        <p:spPr bwMode="auto">
          <a:xfrm>
            <a:off x="1447800" y="1828800"/>
            <a:ext cx="6019800" cy="366713"/>
          </a:xfrm>
          <a:prstGeom prst="rect">
            <a:avLst/>
          </a:prstGeom>
          <a:noFill/>
          <a:ln w="9525">
            <a:noFill/>
            <a:miter lim="800000"/>
            <a:headEnd/>
            <a:tailEnd/>
          </a:ln>
        </p:spPr>
        <p:txBody>
          <a:bodyPr>
            <a:spAutoFit/>
          </a:bodyPr>
          <a:lstStyle/>
          <a:p>
            <a:pPr>
              <a:spcBef>
                <a:spcPct val="50000"/>
              </a:spcBef>
            </a:pPr>
            <a:endParaRPr lang="en-US"/>
          </a:p>
        </p:txBody>
      </p:sp>
      <p:sp>
        <p:nvSpPr>
          <p:cNvPr id="28675" name="Content Placeholder 2"/>
          <p:cNvSpPr>
            <a:spLocks/>
          </p:cNvSpPr>
          <p:nvPr/>
        </p:nvSpPr>
        <p:spPr bwMode="auto">
          <a:xfrm>
            <a:off x="0" y="2552700"/>
            <a:ext cx="9144000" cy="3048000"/>
          </a:xfrm>
          <a:prstGeom prst="rect">
            <a:avLst/>
          </a:prstGeom>
          <a:noFill/>
          <a:ln w="9525">
            <a:noFill/>
            <a:miter lim="800000"/>
            <a:headEnd/>
            <a:tailEnd/>
          </a:ln>
        </p:spPr>
        <p:txBody>
          <a:bodyPr lIns="0" tIns="0" rIns="0" bIns="0" anchor="ctr" anchorCtr="1">
            <a:spAutoFit/>
          </a:bodyPr>
          <a:lstStyle/>
          <a:p>
            <a:pPr marL="171450" indent="-171450" algn="ctr">
              <a:lnSpc>
                <a:spcPct val="125000"/>
              </a:lnSpc>
              <a:buClr>
                <a:srgbClr val="C4262E"/>
              </a:buClr>
              <a:buSzPct val="125000"/>
            </a:pPr>
            <a:endParaRPr lang="en-US" sz="2000" b="1">
              <a:solidFill>
                <a:srgbClr val="404040"/>
              </a:solidFill>
            </a:endParaRPr>
          </a:p>
          <a:p>
            <a:pPr marL="171450" indent="-171450" algn="ctr">
              <a:lnSpc>
                <a:spcPct val="125000"/>
              </a:lnSpc>
              <a:buClr>
                <a:srgbClr val="C4262E"/>
              </a:buClr>
              <a:buSzPct val="125000"/>
            </a:pPr>
            <a:r>
              <a:rPr lang="en-US" sz="2000" b="1">
                <a:solidFill>
                  <a:srgbClr val="404040"/>
                </a:solidFill>
              </a:rPr>
              <a:t>www.delphi-training.com</a:t>
            </a:r>
          </a:p>
          <a:p>
            <a:pPr marL="171450" indent="-171450" algn="ctr">
              <a:lnSpc>
                <a:spcPct val="125000"/>
              </a:lnSpc>
              <a:buClr>
                <a:srgbClr val="C4262E"/>
              </a:buClr>
              <a:buSzPct val="125000"/>
            </a:pPr>
            <a:endParaRPr lang="en-US" sz="2000" b="1">
              <a:solidFill>
                <a:srgbClr val="404040"/>
              </a:solidFill>
            </a:endParaRPr>
          </a:p>
          <a:p>
            <a:pPr marL="171450" indent="-171450" algn="ctr">
              <a:lnSpc>
                <a:spcPct val="125000"/>
              </a:lnSpc>
              <a:buClr>
                <a:srgbClr val="C4262E"/>
              </a:buClr>
              <a:buSzPct val="125000"/>
            </a:pPr>
            <a:r>
              <a:rPr lang="en-US" sz="2000" b="1">
                <a:solidFill>
                  <a:srgbClr val="404040"/>
                </a:solidFill>
              </a:rPr>
              <a:t>   800.356.9644 x105	</a:t>
            </a:r>
          </a:p>
          <a:p>
            <a:pPr marL="171450" indent="-171450" algn="ctr">
              <a:lnSpc>
                <a:spcPct val="125000"/>
              </a:lnSpc>
              <a:buClr>
                <a:srgbClr val="C4262E"/>
              </a:buClr>
              <a:buSzPct val="125000"/>
            </a:pPr>
            <a:endParaRPr lang="en-US" sz="2000" b="1">
              <a:solidFill>
                <a:srgbClr val="404040"/>
              </a:solidFill>
            </a:endParaRPr>
          </a:p>
          <a:p>
            <a:pPr marL="171450" indent="-171450" algn="ctr">
              <a:lnSpc>
                <a:spcPct val="125000"/>
              </a:lnSpc>
              <a:buClr>
                <a:srgbClr val="C4262E"/>
              </a:buClr>
              <a:buSzPct val="125000"/>
            </a:pPr>
            <a:r>
              <a:rPr lang="en-US" sz="2000" b="1">
                <a:solidFill>
                  <a:srgbClr val="404040"/>
                </a:solidFill>
              </a:rPr>
              <a:t>Jhungerford@thedswgroup.com</a:t>
            </a:r>
          </a:p>
          <a:p>
            <a:pPr marL="171450" indent="-171450" algn="ctr">
              <a:lnSpc>
                <a:spcPct val="125000"/>
              </a:lnSpc>
              <a:buClr>
                <a:srgbClr val="C4262E"/>
              </a:buClr>
              <a:buSzPct val="125000"/>
            </a:pPr>
            <a:endParaRPr lang="en-US" sz="2000" b="1">
              <a:solidFill>
                <a:srgbClr val="404040"/>
              </a:solidFill>
            </a:endParaRPr>
          </a:p>
          <a:p>
            <a:pPr marL="171450" indent="-171450" algn="ctr">
              <a:lnSpc>
                <a:spcPct val="125000"/>
              </a:lnSpc>
              <a:buClr>
                <a:srgbClr val="C4262E"/>
              </a:buClr>
              <a:buSzPct val="125000"/>
            </a:pPr>
            <a:endParaRPr lang="en-US" sz="2000" b="1">
              <a:solidFill>
                <a:srgbClr val="404040"/>
              </a:solidFill>
            </a:endParaRPr>
          </a:p>
        </p:txBody>
      </p:sp>
      <p:pic>
        <p:nvPicPr>
          <p:cNvPr id="28676" name="Picture 5" descr="DSW Group Logo"/>
          <p:cNvPicPr>
            <a:picLocks noChangeAspect="1" noChangeArrowheads="1"/>
          </p:cNvPicPr>
          <p:nvPr/>
        </p:nvPicPr>
        <p:blipFill>
          <a:blip r:embed="rId3" cstate="print"/>
          <a:srcRect/>
          <a:stretch>
            <a:fillRect/>
          </a:stretch>
        </p:blipFill>
        <p:spPr bwMode="auto">
          <a:xfrm>
            <a:off x="3429000" y="1066800"/>
            <a:ext cx="2090738" cy="1543050"/>
          </a:xfrm>
          <a:prstGeom prst="rect">
            <a:avLst/>
          </a:prstGeom>
          <a:noFill/>
          <a:ln w="9525">
            <a:noFill/>
            <a:miter lim="800000"/>
            <a:headEnd/>
            <a:tailEnd/>
          </a:ln>
        </p:spPr>
      </p:pic>
    </p:spTree>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5" name="Title 1"/>
          <p:cNvSpPr>
            <a:spLocks noGrp="1"/>
          </p:cNvSpPr>
          <p:nvPr>
            <p:ph type="title"/>
          </p:nvPr>
        </p:nvSpPr>
        <p:spPr/>
        <p:txBody>
          <a:bodyPr/>
          <a:lstStyle/>
          <a:p>
            <a:r>
              <a:rPr lang="pl-PL" smtClean="0"/>
              <a:t>New in VCL</a:t>
            </a:r>
            <a:endParaRPr lang="en-US" smtClean="0"/>
          </a:p>
        </p:txBody>
      </p:sp>
      <p:sp>
        <p:nvSpPr>
          <p:cNvPr id="3" name="Content Placeholder 2"/>
          <p:cNvSpPr>
            <a:spLocks noGrp="1"/>
          </p:cNvSpPr>
          <p:nvPr>
            <p:ph idx="1"/>
          </p:nvPr>
        </p:nvSpPr>
        <p:spPr>
          <a:xfrm>
            <a:off x="152400" y="1104900"/>
            <a:ext cx="8382000" cy="5000625"/>
          </a:xfrm>
        </p:spPr>
        <p:txBody>
          <a:bodyPr>
            <a:normAutofit fontScale="85000" lnSpcReduction="10000"/>
          </a:bodyPr>
          <a:lstStyle/>
          <a:p>
            <a:pPr>
              <a:defRPr/>
            </a:pPr>
            <a:r>
              <a:rPr lang="pl-PL" dirty="0" smtClean="0"/>
              <a:t>Theming added for the grid components</a:t>
            </a:r>
          </a:p>
          <a:p>
            <a:pPr>
              <a:defRPr/>
            </a:pPr>
            <a:r>
              <a:rPr lang="pl-PL" dirty="0" smtClean="0"/>
              <a:t>New I/O utility classes in IOUtils.pas</a:t>
            </a:r>
          </a:p>
          <a:p>
            <a:pPr>
              <a:defRPr/>
            </a:pPr>
            <a:r>
              <a:rPr lang="pl-PL" dirty="0" smtClean="0"/>
              <a:t>New custom message </a:t>
            </a:r>
            <a:r>
              <a:rPr lang="en-US" dirty="0" smtClean="0"/>
              <a:t>CM_INPUTLANGCHANGE</a:t>
            </a:r>
            <a:r>
              <a:rPr lang="pl-PL" dirty="0" smtClean="0"/>
              <a:t> added to notify controls when the language is changed</a:t>
            </a:r>
          </a:p>
          <a:p>
            <a:pPr>
              <a:defRPr/>
            </a:pPr>
            <a:r>
              <a:rPr lang="en-US" dirty="0" smtClean="0"/>
              <a:t>Icons can be assigned to Bitmaps using </a:t>
            </a:r>
            <a:r>
              <a:rPr lang="en-US" dirty="0" err="1" smtClean="0"/>
              <a:t>TIcon.AssignTo</a:t>
            </a:r>
            <a:endParaRPr lang="pl-PL" dirty="0" smtClean="0"/>
          </a:p>
          <a:p>
            <a:pPr>
              <a:defRPr/>
            </a:pPr>
            <a:r>
              <a:rPr lang="pl-PL" dirty="0" smtClean="0"/>
              <a:t>New custom </a:t>
            </a:r>
            <a:r>
              <a:rPr lang="en-US" dirty="0" smtClean="0"/>
              <a:t>drop down Month Calendar box to choose a Date property from the Object Inspector</a:t>
            </a:r>
            <a:endParaRPr lang="pl-PL" dirty="0" smtClean="0"/>
          </a:p>
          <a:p>
            <a:pPr>
              <a:defRPr/>
            </a:pPr>
            <a:r>
              <a:rPr lang="en-US" dirty="0" smtClean="0"/>
              <a:t>New </a:t>
            </a:r>
            <a:r>
              <a:rPr lang="en-US" dirty="0" err="1" smtClean="0"/>
              <a:t>inplace</a:t>
            </a:r>
            <a:r>
              <a:rPr lang="en-US" dirty="0" smtClean="0"/>
              <a:t> rename functionality in the </a:t>
            </a:r>
            <a:r>
              <a:rPr lang="en-US" dirty="0" err="1" smtClean="0"/>
              <a:t>TCategoryButtons</a:t>
            </a:r>
            <a:r>
              <a:rPr lang="en-US" dirty="0" smtClean="0"/>
              <a:t> control</a:t>
            </a:r>
            <a:endParaRPr lang="pl-PL" dirty="0" smtClean="0"/>
          </a:p>
          <a:p>
            <a:pPr>
              <a:defRPr/>
            </a:pPr>
            <a:r>
              <a:rPr lang="en-US" dirty="0" err="1" smtClean="0"/>
              <a:t>TCheckListBox</a:t>
            </a:r>
            <a:r>
              <a:rPr lang="en-US" dirty="0" smtClean="0"/>
              <a:t> has a new method: </a:t>
            </a:r>
            <a:r>
              <a:rPr lang="en-US" dirty="0" err="1" smtClean="0"/>
              <a:t>CheckAll</a:t>
            </a:r>
            <a:r>
              <a:rPr lang="en-US" dirty="0" smtClean="0"/>
              <a:t>(</a:t>
            </a:r>
            <a:r>
              <a:rPr lang="en-US" dirty="0" err="1" smtClean="0"/>
              <a:t>cbUnchecked</a:t>
            </a:r>
            <a:r>
              <a:rPr lang="en-US" dirty="0" smtClean="0"/>
              <a:t>, True, True)</a:t>
            </a:r>
            <a:endParaRPr lang="pl-PL" dirty="0" smtClean="0"/>
          </a:p>
          <a:p>
            <a:pPr>
              <a:defRPr/>
            </a:pPr>
            <a:r>
              <a:rPr lang="pl-PL" dirty="0" smtClean="0"/>
              <a:t>PtInCircle function added to „Types” unit (similar to „PtInRect”)</a:t>
            </a:r>
          </a:p>
          <a:p>
            <a:pPr>
              <a:defRPr/>
            </a:pPr>
            <a:r>
              <a:rPr lang="en-US" dirty="0" smtClean="0"/>
              <a:t>The </a:t>
            </a:r>
            <a:r>
              <a:rPr lang="en-US" dirty="0" err="1" smtClean="0"/>
              <a:t>TRichEdit</a:t>
            </a:r>
            <a:r>
              <a:rPr lang="en-US" dirty="0" smtClean="0"/>
              <a:t> control has an </a:t>
            </a:r>
            <a:r>
              <a:rPr lang="en-US" dirty="0" err="1" smtClean="0"/>
              <a:t>ActiveLineNo</a:t>
            </a:r>
            <a:r>
              <a:rPr lang="en-US" dirty="0" smtClean="0"/>
              <a:t> property which returns the correct location of the cursor</a:t>
            </a:r>
            <a:endParaRPr lang="pl-PL" dirty="0" smtClean="0"/>
          </a:p>
          <a:p>
            <a:pPr>
              <a:defRPr/>
            </a:pPr>
            <a:r>
              <a:rPr lang="en-US" dirty="0" smtClean="0"/>
              <a:t>A default Property Editor has been added to the Object Inspector that allows users to use a checkbox to set Boolean properties.</a:t>
            </a:r>
            <a:endParaRPr lang="pl-PL" dirty="0" smtClean="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1313" name="Title 1"/>
          <p:cNvSpPr>
            <a:spLocks noGrp="1"/>
          </p:cNvSpPr>
          <p:nvPr>
            <p:ph type="title"/>
          </p:nvPr>
        </p:nvSpPr>
        <p:spPr/>
        <p:txBody>
          <a:bodyPr/>
          <a:lstStyle/>
          <a:p>
            <a:r>
              <a:rPr lang="pl-PL" smtClean="0"/>
              <a:t>Demo: VCL</a:t>
            </a:r>
            <a:endParaRPr lang="en-US" smtClean="0"/>
          </a:p>
        </p:txBody>
      </p:sp>
      <p:sp>
        <p:nvSpPr>
          <p:cNvPr id="141314" name="Content Placeholder 2"/>
          <p:cNvSpPr>
            <a:spLocks noGrp="1"/>
          </p:cNvSpPr>
          <p:nvPr>
            <p:ph idx="1"/>
          </p:nvPr>
        </p:nvSpPr>
        <p:spPr/>
        <p:txBody>
          <a:bodyPr/>
          <a:lstStyle/>
          <a:p>
            <a:r>
              <a:rPr lang="pl-PL" smtClean="0"/>
              <a:t>New IOUtils.pas</a:t>
            </a:r>
            <a:endParaRPr lang="en-US" smtClean="0"/>
          </a:p>
        </p:txBody>
      </p:sp>
    </p:spTree>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endParaRPr lang="en-GB" dirty="0">
              <a:solidFill>
                <a:schemeClr val="bg1">
                  <a:lumMod val="75000"/>
                </a:schemeClr>
              </a:solidFill>
            </a:endParaRPr>
          </a:p>
        </p:txBody>
      </p:sp>
      <p:sp>
        <p:nvSpPr>
          <p:cNvPr id="143362" name="Text Placeholder 2"/>
          <p:cNvSpPr>
            <a:spLocks noGrp="1"/>
          </p:cNvSpPr>
          <p:nvPr>
            <p:ph type="body" idx="1"/>
          </p:nvPr>
        </p:nvSpPr>
        <p:spPr/>
        <p:txBody>
          <a:bodyPr/>
          <a:lstStyle/>
          <a:p>
            <a:pPr algn="r"/>
            <a:r>
              <a:rPr lang="pl-PL" sz="4000" smtClean="0"/>
              <a:t>Database</a:t>
            </a:r>
            <a:endParaRPr lang="en-GB" sz="4000" smtClean="0"/>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09" name="Title 1"/>
          <p:cNvSpPr>
            <a:spLocks noGrp="1"/>
          </p:cNvSpPr>
          <p:nvPr>
            <p:ph type="title"/>
          </p:nvPr>
        </p:nvSpPr>
        <p:spPr/>
        <p:txBody>
          <a:bodyPr/>
          <a:lstStyle/>
          <a:p>
            <a:r>
              <a:rPr lang="pl-PL" smtClean="0"/>
              <a:t>Database</a:t>
            </a:r>
            <a:endParaRPr lang="en-US" smtClean="0"/>
          </a:p>
        </p:txBody>
      </p:sp>
      <p:sp>
        <p:nvSpPr>
          <p:cNvPr id="145410" name="Content Placeholder 2"/>
          <p:cNvSpPr>
            <a:spLocks noGrp="1"/>
          </p:cNvSpPr>
          <p:nvPr>
            <p:ph idx="1"/>
          </p:nvPr>
        </p:nvSpPr>
        <p:spPr>
          <a:xfrm>
            <a:off x="228600" y="1143000"/>
            <a:ext cx="6248400" cy="5000625"/>
          </a:xfrm>
        </p:spPr>
        <p:txBody>
          <a:bodyPr/>
          <a:lstStyle/>
          <a:p>
            <a:r>
              <a:rPr lang="pl-PL" sz="1800" smtClean="0"/>
              <a:t>New dbExpress Firebird driver for 2.1.1 and 1.5</a:t>
            </a:r>
          </a:p>
          <a:p>
            <a:r>
              <a:rPr lang="pl-PL" sz="1800" smtClean="0"/>
              <a:t>dbExpress drivers support:</a:t>
            </a:r>
          </a:p>
          <a:p>
            <a:pPr lvl="1"/>
            <a:r>
              <a:rPr lang="pl-PL" sz="1200" smtClean="0"/>
              <a:t>InterBase 2009</a:t>
            </a:r>
          </a:p>
          <a:p>
            <a:pPr lvl="1"/>
            <a:r>
              <a:rPr lang="pl-PL" sz="1200" smtClean="0"/>
              <a:t>MSSQL Server 2008</a:t>
            </a:r>
          </a:p>
          <a:p>
            <a:pPr lvl="1"/>
            <a:r>
              <a:rPr lang="pl-PL" sz="1200" smtClean="0"/>
              <a:t>Oracle 11g</a:t>
            </a:r>
          </a:p>
          <a:p>
            <a:pPr lvl="1"/>
            <a:r>
              <a:rPr lang="pl-PL" sz="1200" smtClean="0"/>
              <a:t>MySQL 5.1</a:t>
            </a:r>
          </a:p>
          <a:p>
            <a:r>
              <a:rPr lang="pl-PL" sz="1800" smtClean="0"/>
              <a:t>Additional DBX driver for </a:t>
            </a:r>
            <a:r>
              <a:rPr lang="en-US" sz="1800" smtClean="0"/>
              <a:t>SQL Native Client 2005 </a:t>
            </a:r>
            <a:r>
              <a:rPr lang="pl-PL" sz="1800" smtClean="0"/>
              <a:t>that works with Windows 2000 and supports </a:t>
            </a:r>
            <a:r>
              <a:rPr lang="en-US" sz="1800" smtClean="0"/>
              <a:t>Multiple Active Results Sets (MARS</a:t>
            </a:r>
            <a:r>
              <a:rPr lang="pl-PL" sz="1800" smtClean="0"/>
              <a:t>)</a:t>
            </a:r>
          </a:p>
          <a:p>
            <a:r>
              <a:rPr lang="pl-PL" sz="1800" smtClean="0"/>
              <a:t>dbExpress date/time functions now support:</a:t>
            </a:r>
          </a:p>
          <a:p>
            <a:pPr lvl="1"/>
            <a:r>
              <a:rPr lang="pl-PL" sz="1200" smtClean="0"/>
              <a:t>Locale dependant string formatting</a:t>
            </a:r>
          </a:p>
          <a:p>
            <a:pPr lvl="1"/>
            <a:r>
              <a:rPr lang="en-US" sz="1200" smtClean="0"/>
              <a:t>Timestamp offset based on locale</a:t>
            </a:r>
            <a:endParaRPr lang="pl-PL" sz="1200" smtClean="0"/>
          </a:p>
          <a:p>
            <a:r>
              <a:rPr lang="pl-PL" sz="1800" smtClean="0"/>
              <a:t>MIDAS.DLL source code</a:t>
            </a:r>
          </a:p>
          <a:p>
            <a:r>
              <a:rPr lang="pl-PL" sz="1800" smtClean="0"/>
              <a:t>Web Service SOAP 1.2 client support</a:t>
            </a:r>
            <a:endParaRPr lang="pl-PL" sz="1200" smtClean="0"/>
          </a:p>
          <a:p>
            <a:pPr lvl="1"/>
            <a:endParaRPr lang="pl-PL" sz="1200" smtClean="0"/>
          </a:p>
          <a:p>
            <a:pPr lvl="1">
              <a:buFontTx/>
              <a:buNone/>
            </a:pPr>
            <a:endParaRPr lang="pl-PL" sz="1200" smtClean="0"/>
          </a:p>
          <a:p>
            <a:endParaRPr lang="en-US" sz="1800" smtClean="0"/>
          </a:p>
        </p:txBody>
      </p:sp>
      <p:pic>
        <p:nvPicPr>
          <p:cNvPr id="145411" name="Picture 3" descr="DataExplorer.PNG"/>
          <p:cNvPicPr>
            <a:picLocks noChangeAspect="1"/>
          </p:cNvPicPr>
          <p:nvPr/>
        </p:nvPicPr>
        <p:blipFill>
          <a:blip r:embed="rId3" cstate="print"/>
          <a:srcRect/>
          <a:stretch>
            <a:fillRect/>
          </a:stretch>
        </p:blipFill>
        <p:spPr bwMode="auto">
          <a:xfrm>
            <a:off x="6172200" y="1295400"/>
            <a:ext cx="2362200" cy="3981450"/>
          </a:xfrm>
          <a:prstGeom prst="rect">
            <a:avLst/>
          </a:prstGeom>
          <a:noFill/>
          <a:ln w="9525">
            <a:noFill/>
            <a:miter lim="800000"/>
            <a:headEnd/>
            <a:tailEnd/>
          </a:ln>
        </p:spPr>
      </p:pic>
      <p:pic>
        <p:nvPicPr>
          <p:cNvPr id="145412" name="Picture 4" descr="Firebird Logo.gif"/>
          <p:cNvPicPr>
            <a:picLocks noChangeAspect="1"/>
          </p:cNvPicPr>
          <p:nvPr/>
        </p:nvPicPr>
        <p:blipFill>
          <a:blip r:embed="rId4" cstate="print"/>
          <a:srcRect/>
          <a:stretch>
            <a:fillRect/>
          </a:stretch>
        </p:blipFill>
        <p:spPr bwMode="auto">
          <a:xfrm>
            <a:off x="8001000" y="2819400"/>
            <a:ext cx="857250" cy="8572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7" name="Title 1"/>
          <p:cNvSpPr>
            <a:spLocks noGrp="1"/>
          </p:cNvSpPr>
          <p:nvPr>
            <p:ph type="title"/>
          </p:nvPr>
        </p:nvSpPr>
        <p:spPr/>
        <p:txBody>
          <a:bodyPr/>
          <a:lstStyle/>
          <a:p>
            <a:r>
              <a:rPr lang="pl-PL" smtClean="0"/>
              <a:t>Demo: Database</a:t>
            </a:r>
            <a:endParaRPr lang="en-US" smtClean="0"/>
          </a:p>
        </p:txBody>
      </p:sp>
      <p:sp>
        <p:nvSpPr>
          <p:cNvPr id="147458" name="Content Placeholder 2"/>
          <p:cNvSpPr>
            <a:spLocks noGrp="1"/>
          </p:cNvSpPr>
          <p:nvPr>
            <p:ph idx="1"/>
          </p:nvPr>
        </p:nvSpPr>
        <p:spPr/>
        <p:txBody>
          <a:bodyPr/>
          <a:lstStyle/>
          <a:p>
            <a:r>
              <a:rPr lang="pl-PL" smtClean="0"/>
              <a:t>Firebird support</a:t>
            </a:r>
          </a:p>
          <a:p>
            <a:r>
              <a:rPr lang="pl-PL" smtClean="0"/>
              <a:t>MIDAS.DLL source code</a:t>
            </a:r>
          </a:p>
        </p:txBody>
      </p:sp>
    </p:spTree>
  </p:cSld>
  <p:clrMapOvr>
    <a:masterClrMapping/>
  </p:clrMapOvr>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endParaRPr lang="en-GB" dirty="0">
              <a:solidFill>
                <a:schemeClr val="bg1">
                  <a:lumMod val="75000"/>
                </a:schemeClr>
              </a:solidFill>
            </a:endParaRPr>
          </a:p>
        </p:txBody>
      </p:sp>
      <p:sp>
        <p:nvSpPr>
          <p:cNvPr id="149506" name="Text Placeholder 2"/>
          <p:cNvSpPr>
            <a:spLocks noGrp="1"/>
          </p:cNvSpPr>
          <p:nvPr>
            <p:ph type="body" idx="1"/>
          </p:nvPr>
        </p:nvSpPr>
        <p:spPr/>
        <p:txBody>
          <a:bodyPr/>
          <a:lstStyle/>
          <a:p>
            <a:pPr algn="r"/>
            <a:r>
              <a:rPr lang="pl-PL" sz="4000" smtClean="0"/>
              <a:t>Datasnap</a:t>
            </a:r>
            <a:endParaRPr lang="en-GB" sz="4000" smtClean="0"/>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3" name="Title 1"/>
          <p:cNvSpPr>
            <a:spLocks noGrp="1"/>
          </p:cNvSpPr>
          <p:nvPr>
            <p:ph type="title"/>
          </p:nvPr>
        </p:nvSpPr>
        <p:spPr/>
        <p:txBody>
          <a:bodyPr/>
          <a:lstStyle/>
          <a:p>
            <a:r>
              <a:rPr lang="pl-PL" smtClean="0"/>
              <a:t>DataSnap Highlights</a:t>
            </a:r>
            <a:endParaRPr lang="en-US" smtClean="0"/>
          </a:p>
        </p:txBody>
      </p:sp>
      <p:sp>
        <p:nvSpPr>
          <p:cNvPr id="151554" name="Content Placeholder 2"/>
          <p:cNvSpPr>
            <a:spLocks noGrp="1"/>
          </p:cNvSpPr>
          <p:nvPr>
            <p:ph idx="1"/>
          </p:nvPr>
        </p:nvSpPr>
        <p:spPr>
          <a:xfrm>
            <a:off x="152400" y="1104900"/>
            <a:ext cx="8763000" cy="5000625"/>
          </a:xfrm>
        </p:spPr>
        <p:txBody>
          <a:bodyPr/>
          <a:lstStyle/>
          <a:p>
            <a:r>
              <a:rPr lang="pl-PL" smtClean="0"/>
              <a:t>„New DataSnap Server” and „New DataSnap WebBroker App” wizards</a:t>
            </a:r>
          </a:p>
          <a:p>
            <a:r>
              <a:rPr lang="pl-PL" smtClean="0"/>
              <a:t>New support for HTTP communication and in-process connectivity</a:t>
            </a:r>
          </a:p>
          <a:p>
            <a:r>
              <a:rPr lang="pl-PL" smtClean="0"/>
              <a:t>New HTTP tunneling support for clients outside firewall</a:t>
            </a:r>
          </a:p>
          <a:p>
            <a:r>
              <a:rPr lang="pl-PL" smtClean="0"/>
              <a:t>REST support for DataSnap HTTP requests</a:t>
            </a:r>
          </a:p>
          <a:p>
            <a:r>
              <a:rPr lang="pl-PL" smtClean="0"/>
              <a:t>Filters for processing communication stream</a:t>
            </a:r>
          </a:p>
          <a:p>
            <a:pPr lvl="1"/>
            <a:r>
              <a:rPr lang="pl-PL" sz="1600" smtClean="0"/>
              <a:t>New DataSnap API for filtering</a:t>
            </a:r>
          </a:p>
          <a:p>
            <a:pPr lvl="1"/>
            <a:r>
              <a:rPr lang="pl-PL" sz="1600" smtClean="0"/>
              <a:t>Compression filter provided</a:t>
            </a:r>
          </a:p>
          <a:p>
            <a:r>
              <a:rPr lang="pl-PL" smtClean="0"/>
              <a:t>Callbacks and JSON</a:t>
            </a:r>
          </a:p>
          <a:p>
            <a:pPr lvl="1"/>
            <a:r>
              <a:rPr lang="pl-PL" sz="1600" smtClean="0"/>
              <a:t>Server methods accept TJSONValue and descendants</a:t>
            </a:r>
          </a:p>
          <a:p>
            <a:r>
              <a:rPr lang="pl-PL" smtClean="0"/>
              <a:t>Hosting DataSnap servers in Web Server Applications</a:t>
            </a:r>
          </a:p>
          <a:p>
            <a:r>
              <a:rPr lang="en-US" smtClean="0"/>
              <a:t>.NET Proxy generation</a:t>
            </a:r>
            <a:endParaRPr lang="pl-PL" smtClean="0"/>
          </a:p>
          <a:p>
            <a:pPr>
              <a:buFontTx/>
              <a:buNone/>
            </a:pPr>
            <a:endParaRPr lang="pl-PL" smtClean="0"/>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1" name="Title 1"/>
          <p:cNvSpPr>
            <a:spLocks noGrp="1"/>
          </p:cNvSpPr>
          <p:nvPr>
            <p:ph type="title"/>
          </p:nvPr>
        </p:nvSpPr>
        <p:spPr/>
        <p:txBody>
          <a:bodyPr/>
          <a:lstStyle/>
          <a:p>
            <a:r>
              <a:rPr lang="pl-PL" smtClean="0"/>
              <a:t>New Wizards</a:t>
            </a:r>
            <a:endParaRPr lang="en-US" smtClean="0"/>
          </a:p>
        </p:txBody>
      </p:sp>
      <p:sp>
        <p:nvSpPr>
          <p:cNvPr id="153602" name="Content Placeholder 2"/>
          <p:cNvSpPr>
            <a:spLocks noGrp="1"/>
          </p:cNvSpPr>
          <p:nvPr>
            <p:ph idx="1"/>
          </p:nvPr>
        </p:nvSpPr>
        <p:spPr/>
        <p:txBody>
          <a:bodyPr/>
          <a:lstStyle/>
          <a:p>
            <a:r>
              <a:rPr lang="pl-PL" sz="2400" smtClean="0"/>
              <a:t>New DataSnap Project Wizards in „New Items”</a:t>
            </a:r>
          </a:p>
          <a:p>
            <a:pPr lvl="1"/>
            <a:r>
              <a:rPr lang="pl-PL" sz="1600" smtClean="0"/>
              <a:t>„New DataSnap Server”</a:t>
            </a:r>
          </a:p>
          <a:p>
            <a:pPr lvl="1"/>
            <a:r>
              <a:rPr lang="pl-PL" sz="1600" smtClean="0"/>
              <a:t>„New DataSnap WebBroker Application”</a:t>
            </a:r>
          </a:p>
        </p:txBody>
      </p:sp>
      <p:pic>
        <p:nvPicPr>
          <p:cNvPr id="153603" name="Picture 3" descr="NewDataSnapServer_Wiz.PNG"/>
          <p:cNvPicPr>
            <a:picLocks noChangeAspect="1"/>
          </p:cNvPicPr>
          <p:nvPr/>
        </p:nvPicPr>
        <p:blipFill>
          <a:blip r:embed="rId3" cstate="print"/>
          <a:srcRect/>
          <a:stretch>
            <a:fillRect/>
          </a:stretch>
        </p:blipFill>
        <p:spPr bwMode="auto">
          <a:xfrm>
            <a:off x="4800600" y="2362200"/>
            <a:ext cx="2919413" cy="3533775"/>
          </a:xfrm>
          <a:prstGeom prst="rect">
            <a:avLst/>
          </a:prstGeom>
          <a:noFill/>
          <a:ln w="9525">
            <a:noFill/>
            <a:miter lim="800000"/>
            <a:headEnd/>
            <a:tailEnd/>
          </a:ln>
        </p:spPr>
      </p:pic>
      <p:pic>
        <p:nvPicPr>
          <p:cNvPr id="153604" name="Picture 4" descr="NewDataSnapWebBrokerApp_Wiz.PNG"/>
          <p:cNvPicPr>
            <a:picLocks noChangeAspect="1"/>
          </p:cNvPicPr>
          <p:nvPr/>
        </p:nvPicPr>
        <p:blipFill>
          <a:blip r:embed="rId4" cstate="print"/>
          <a:srcRect/>
          <a:stretch>
            <a:fillRect/>
          </a:stretch>
        </p:blipFill>
        <p:spPr bwMode="auto">
          <a:xfrm>
            <a:off x="1600200" y="2895600"/>
            <a:ext cx="2525713" cy="30384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49" name="Title 1"/>
          <p:cNvSpPr>
            <a:spLocks noGrp="1"/>
          </p:cNvSpPr>
          <p:nvPr>
            <p:ph type="title"/>
          </p:nvPr>
        </p:nvSpPr>
        <p:spPr>
          <a:xfrm>
            <a:off x="190500" y="190500"/>
            <a:ext cx="6210300" cy="457200"/>
          </a:xfrm>
        </p:spPr>
        <p:txBody>
          <a:bodyPr/>
          <a:lstStyle/>
          <a:p>
            <a:r>
              <a:rPr lang="pl-PL" smtClean="0"/>
              <a:t>Transports and Web Server Hosting</a:t>
            </a:r>
            <a:endParaRPr lang="en-US" smtClean="0"/>
          </a:p>
        </p:txBody>
      </p:sp>
      <p:sp>
        <p:nvSpPr>
          <p:cNvPr id="155650" name="Content Placeholder 2"/>
          <p:cNvSpPr>
            <a:spLocks noGrp="1"/>
          </p:cNvSpPr>
          <p:nvPr>
            <p:ph idx="1"/>
          </p:nvPr>
        </p:nvSpPr>
        <p:spPr>
          <a:xfrm>
            <a:off x="228600" y="1143000"/>
            <a:ext cx="8077200" cy="3276600"/>
          </a:xfrm>
        </p:spPr>
        <p:txBody>
          <a:bodyPr/>
          <a:lstStyle/>
          <a:p>
            <a:r>
              <a:rPr lang="pl-PL" smtClean="0"/>
              <a:t>New DataSnap Transports</a:t>
            </a:r>
          </a:p>
          <a:p>
            <a:pPr lvl="1"/>
            <a:r>
              <a:rPr lang="pl-PL" sz="1800" smtClean="0"/>
              <a:t>HTTP</a:t>
            </a:r>
          </a:p>
          <a:p>
            <a:pPr lvl="1"/>
            <a:r>
              <a:rPr lang="pl-PL" sz="1800" smtClean="0"/>
              <a:t>In-Process</a:t>
            </a:r>
          </a:p>
          <a:p>
            <a:r>
              <a:rPr lang="pl-PL" smtClean="0"/>
              <a:t>Hosting DataSnap Servers in WebBroker Applications</a:t>
            </a:r>
          </a:p>
          <a:p>
            <a:r>
              <a:rPr lang="pl-PL" smtClean="0"/>
              <a:t>New HTTP tunneling support for clients outside firewall</a:t>
            </a:r>
          </a:p>
          <a:p>
            <a:pPr>
              <a:buFontTx/>
              <a:buNone/>
            </a:pPr>
            <a:endParaRPr lang="pl-PL" sz="2400" smtClean="0"/>
          </a:p>
        </p:txBody>
      </p:sp>
      <p:pic>
        <p:nvPicPr>
          <p:cNvPr id="155651" name="Picture 6" descr="DataSnapServerComponents.PNG"/>
          <p:cNvPicPr>
            <a:picLocks noChangeAspect="1"/>
          </p:cNvPicPr>
          <p:nvPr/>
        </p:nvPicPr>
        <p:blipFill>
          <a:blip r:embed="rId3" cstate="print"/>
          <a:srcRect/>
          <a:stretch>
            <a:fillRect/>
          </a:stretch>
        </p:blipFill>
        <p:spPr bwMode="auto">
          <a:xfrm>
            <a:off x="2590800" y="3657600"/>
            <a:ext cx="3484563" cy="219233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7" name="Title 1"/>
          <p:cNvSpPr>
            <a:spLocks noGrp="1"/>
          </p:cNvSpPr>
          <p:nvPr>
            <p:ph type="title"/>
          </p:nvPr>
        </p:nvSpPr>
        <p:spPr/>
        <p:txBody>
          <a:bodyPr/>
          <a:lstStyle/>
          <a:p>
            <a:r>
              <a:rPr lang="pl-PL" smtClean="0"/>
              <a:t>DataSnap Filters</a:t>
            </a:r>
            <a:endParaRPr lang="en-US" smtClean="0"/>
          </a:p>
        </p:txBody>
      </p:sp>
      <p:sp>
        <p:nvSpPr>
          <p:cNvPr id="157698" name="Content Placeholder 2"/>
          <p:cNvSpPr>
            <a:spLocks noGrp="1"/>
          </p:cNvSpPr>
          <p:nvPr>
            <p:ph idx="1"/>
          </p:nvPr>
        </p:nvSpPr>
        <p:spPr>
          <a:xfrm>
            <a:off x="152400" y="1104900"/>
            <a:ext cx="8839200" cy="5000625"/>
          </a:xfrm>
        </p:spPr>
        <p:txBody>
          <a:bodyPr/>
          <a:lstStyle/>
          <a:p>
            <a:r>
              <a:rPr lang="pl-PL" sz="2400" smtClean="0"/>
              <a:t>Filters for processing communication stream</a:t>
            </a:r>
          </a:p>
          <a:p>
            <a:pPr lvl="1"/>
            <a:r>
              <a:rPr lang="pl-PL" sz="1600" smtClean="0"/>
              <a:t>New DataSnap API for filtering</a:t>
            </a:r>
          </a:p>
          <a:p>
            <a:pPr lvl="1"/>
            <a:r>
              <a:rPr lang="pl-PL" sz="1600" smtClean="0"/>
              <a:t>Compression filter provided</a:t>
            </a:r>
          </a:p>
          <a:p>
            <a:pPr lvl="1"/>
            <a:r>
              <a:rPr lang="pl-PL" sz="1600" smtClean="0"/>
              <a:t>Intercept the communication byte stream</a:t>
            </a:r>
          </a:p>
          <a:p>
            <a:pPr lvl="1"/>
            <a:r>
              <a:rPr lang="pl-PL" sz="1600" smtClean="0"/>
              <a:t>Chain of filter</a:t>
            </a:r>
          </a:p>
          <a:p>
            <a:pPr lvl="1"/>
            <a:r>
              <a:rPr lang="pl-PL" sz="1600" smtClean="0"/>
              <a:t>Ease of use</a:t>
            </a:r>
          </a:p>
          <a:p>
            <a:pPr>
              <a:buFontTx/>
              <a:buNone/>
            </a:pPr>
            <a:endParaRPr lang="en-US" smtClean="0"/>
          </a:p>
        </p:txBody>
      </p:sp>
      <p:pic>
        <p:nvPicPr>
          <p:cNvPr id="157699" name="Picture 5" descr="FiltersPrjGrp.PNG"/>
          <p:cNvPicPr>
            <a:picLocks noChangeAspect="1"/>
          </p:cNvPicPr>
          <p:nvPr/>
        </p:nvPicPr>
        <p:blipFill>
          <a:blip r:embed="rId3" cstate="print"/>
          <a:srcRect/>
          <a:stretch>
            <a:fillRect/>
          </a:stretch>
        </p:blipFill>
        <p:spPr bwMode="auto">
          <a:xfrm>
            <a:off x="5105400" y="3276600"/>
            <a:ext cx="3317875" cy="268446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endParaRPr lang="en-GB" dirty="0">
              <a:solidFill>
                <a:schemeClr val="bg1">
                  <a:lumMod val="75000"/>
                </a:schemeClr>
              </a:solidFill>
            </a:endParaRPr>
          </a:p>
        </p:txBody>
      </p:sp>
      <p:sp>
        <p:nvSpPr>
          <p:cNvPr id="30722" name="Text Placeholder 2"/>
          <p:cNvSpPr>
            <a:spLocks noGrp="1"/>
          </p:cNvSpPr>
          <p:nvPr>
            <p:ph type="body" idx="1"/>
          </p:nvPr>
        </p:nvSpPr>
        <p:spPr/>
        <p:txBody>
          <a:bodyPr/>
          <a:lstStyle/>
          <a:p>
            <a:pPr algn="r"/>
            <a:r>
              <a:rPr lang="en-GB" sz="4000" smtClean="0"/>
              <a:t>Embarcadero Update</a:t>
            </a: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5" name="Title 1"/>
          <p:cNvSpPr>
            <a:spLocks noGrp="1"/>
          </p:cNvSpPr>
          <p:nvPr>
            <p:ph type="title"/>
          </p:nvPr>
        </p:nvSpPr>
        <p:spPr/>
        <p:txBody>
          <a:bodyPr/>
          <a:lstStyle/>
          <a:p>
            <a:r>
              <a:rPr lang="pl-PL" smtClean="0"/>
              <a:t>DataSnap Callbacks</a:t>
            </a:r>
            <a:endParaRPr lang="en-US" smtClean="0"/>
          </a:p>
        </p:txBody>
      </p:sp>
      <p:sp>
        <p:nvSpPr>
          <p:cNvPr id="159746" name="Content Placeholder 2"/>
          <p:cNvSpPr>
            <a:spLocks noGrp="1"/>
          </p:cNvSpPr>
          <p:nvPr>
            <p:ph idx="1"/>
          </p:nvPr>
        </p:nvSpPr>
        <p:spPr/>
        <p:txBody>
          <a:bodyPr/>
          <a:lstStyle/>
          <a:p>
            <a:r>
              <a:rPr lang="pl-PL" smtClean="0"/>
              <a:t>Server calling back to client</a:t>
            </a:r>
          </a:p>
          <a:p>
            <a:r>
              <a:rPr lang="pl-PL" smtClean="0"/>
              <a:t>Feedback from long running server operations</a:t>
            </a:r>
          </a:p>
          <a:p>
            <a:r>
              <a:rPr lang="pl-PL" smtClean="0"/>
              <a:t>New DBXJSON unit</a:t>
            </a:r>
          </a:p>
          <a:p>
            <a:r>
              <a:rPr lang="pl-PL" smtClean="0"/>
              <a:t>Just pass TDBXCallback descendant as a parameter to a server method that will call its </a:t>
            </a:r>
            <a:r>
              <a:rPr lang="pl-PL" sz="1800" smtClean="0">
                <a:latin typeface="Courier New" pitchFamily="49" charset="0"/>
                <a:cs typeface="Courier New" pitchFamily="49" charset="0"/>
              </a:rPr>
              <a:t>Execute(const Arg: TJSONValue): TJSONValue;</a:t>
            </a:r>
            <a:r>
              <a:rPr lang="pl-PL" smtClean="0"/>
              <a:t> method during this method call</a:t>
            </a:r>
          </a:p>
          <a:p>
            <a:pPr>
              <a:buFontTx/>
              <a:buNone/>
            </a:pPr>
            <a:endParaRPr lang="pl-PL" smtClean="0"/>
          </a:p>
          <a:p>
            <a:pPr>
              <a:buFontTx/>
              <a:buNone/>
            </a:pPr>
            <a:endParaRPr lang="pl-PL" sz="900" smtClean="0"/>
          </a:p>
          <a:p>
            <a:pPr>
              <a:buFontTx/>
              <a:buNone/>
            </a:pPr>
            <a:endParaRPr lang="en-US" smtClean="0"/>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3" name="Title 1"/>
          <p:cNvSpPr>
            <a:spLocks noGrp="1"/>
          </p:cNvSpPr>
          <p:nvPr>
            <p:ph type="title"/>
          </p:nvPr>
        </p:nvSpPr>
        <p:spPr/>
        <p:txBody>
          <a:bodyPr/>
          <a:lstStyle/>
          <a:p>
            <a:r>
              <a:rPr lang="pl-PL" smtClean="0"/>
              <a:t>Tun</a:t>
            </a:r>
            <a:r>
              <a:rPr lang="en-GB" smtClean="0"/>
              <a:t>n</a:t>
            </a:r>
            <a:r>
              <a:rPr lang="pl-PL" smtClean="0"/>
              <a:t>elling</a:t>
            </a:r>
            <a:endParaRPr lang="en-US" smtClean="0"/>
          </a:p>
        </p:txBody>
      </p:sp>
      <p:sp>
        <p:nvSpPr>
          <p:cNvPr id="161794" name="Content Placeholder 2"/>
          <p:cNvSpPr>
            <a:spLocks noGrp="1"/>
          </p:cNvSpPr>
          <p:nvPr>
            <p:ph idx="1"/>
          </p:nvPr>
        </p:nvSpPr>
        <p:spPr/>
        <p:txBody>
          <a:bodyPr/>
          <a:lstStyle/>
          <a:p>
            <a:r>
              <a:rPr lang="en-US" smtClean="0"/>
              <a:t>Tunnel emits events with the actual byte</a:t>
            </a:r>
            <a:r>
              <a:rPr lang="pl-PL" smtClean="0"/>
              <a:t> </a:t>
            </a:r>
            <a:r>
              <a:rPr lang="en-US" smtClean="0"/>
              <a:t>stream being handled</a:t>
            </a:r>
          </a:p>
          <a:p>
            <a:r>
              <a:rPr lang="en-US" smtClean="0"/>
              <a:t>They cover the tunnel session life-cycle</a:t>
            </a:r>
          </a:p>
          <a:p>
            <a:pPr lvl="1"/>
            <a:r>
              <a:rPr lang="en-US" sz="1600" smtClean="0"/>
              <a:t>OnOpenSession, OnErrorOpenSession,</a:t>
            </a:r>
          </a:p>
          <a:p>
            <a:pPr lvl="1"/>
            <a:r>
              <a:rPr lang="en-US" sz="1600" smtClean="0"/>
              <a:t>OnCloseSession</a:t>
            </a:r>
          </a:p>
          <a:p>
            <a:pPr lvl="1"/>
            <a:r>
              <a:rPr lang="en-US" sz="1600" smtClean="0"/>
              <a:t>OnWriteSession, OnErrorWriteSession</a:t>
            </a:r>
          </a:p>
          <a:p>
            <a:pPr lvl="1"/>
            <a:r>
              <a:rPr lang="en-US" sz="1600" smtClean="0"/>
              <a:t>OnReadSession, OnErrorReadSession</a:t>
            </a:r>
          </a:p>
          <a:p>
            <a:pPr lvl="1"/>
            <a:endParaRPr lang="pl-PL" smtClean="0"/>
          </a:p>
          <a:p>
            <a:r>
              <a:rPr lang="en-US" smtClean="0"/>
              <a:t>Intercepting those events can help with</a:t>
            </a:r>
            <a:r>
              <a:rPr lang="pl-PL" smtClean="0"/>
              <a:t> </a:t>
            </a:r>
          </a:p>
          <a:p>
            <a:pPr lvl="1"/>
            <a:r>
              <a:rPr lang="en-US" sz="1600" smtClean="0"/>
              <a:t>Failover</a:t>
            </a:r>
            <a:endParaRPr lang="pl-PL" sz="1600" smtClean="0"/>
          </a:p>
          <a:p>
            <a:pPr lvl="1"/>
            <a:r>
              <a:rPr lang="pl-PL" sz="1600" smtClean="0"/>
              <a:t>R</a:t>
            </a:r>
            <a:r>
              <a:rPr lang="en-US" sz="1600" smtClean="0"/>
              <a:t>eplication</a:t>
            </a:r>
            <a:endParaRPr lang="pl-PL" sz="1600" smtClean="0"/>
          </a:p>
          <a:p>
            <a:pPr lvl="1"/>
            <a:r>
              <a:rPr lang="pl-PL" sz="1600" smtClean="0"/>
              <a:t>L</a:t>
            </a:r>
            <a:r>
              <a:rPr lang="en-US" sz="1600" smtClean="0"/>
              <a:t>oad-balancing</a:t>
            </a: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1" name="Title 1"/>
          <p:cNvSpPr>
            <a:spLocks noGrp="1"/>
          </p:cNvSpPr>
          <p:nvPr>
            <p:ph type="title"/>
          </p:nvPr>
        </p:nvSpPr>
        <p:spPr/>
        <p:txBody>
          <a:bodyPr/>
          <a:lstStyle/>
          <a:p>
            <a:r>
              <a:rPr lang="pl-PL" smtClean="0"/>
              <a:t>REST interfaces</a:t>
            </a:r>
            <a:endParaRPr lang="en-US" smtClean="0"/>
          </a:p>
        </p:txBody>
      </p:sp>
      <p:sp>
        <p:nvSpPr>
          <p:cNvPr id="163842" name="Content Placeholder 2"/>
          <p:cNvSpPr>
            <a:spLocks noGrp="1"/>
          </p:cNvSpPr>
          <p:nvPr>
            <p:ph idx="1"/>
          </p:nvPr>
        </p:nvSpPr>
        <p:spPr>
          <a:xfrm>
            <a:off x="152400" y="1104900"/>
            <a:ext cx="7467600" cy="5000625"/>
          </a:xfrm>
        </p:spPr>
        <p:txBody>
          <a:bodyPr/>
          <a:lstStyle/>
          <a:p>
            <a:r>
              <a:rPr lang="pl-PL" smtClean="0"/>
              <a:t>REST support for DataSnap HTTP requests</a:t>
            </a:r>
          </a:p>
          <a:p>
            <a:r>
              <a:rPr lang="pl-PL" smtClean="0"/>
              <a:t>Server methods accept </a:t>
            </a:r>
            <a:r>
              <a:rPr lang="pl-PL" i="1" smtClean="0"/>
              <a:t>TJSONValue</a:t>
            </a:r>
            <a:r>
              <a:rPr lang="pl-PL" smtClean="0"/>
              <a:t> and descendants</a:t>
            </a:r>
          </a:p>
          <a:p>
            <a:r>
              <a:rPr lang="pl-PL" smtClean="0"/>
              <a:t>New </a:t>
            </a:r>
            <a:r>
              <a:rPr lang="pl-PL" i="1" smtClean="0"/>
              <a:t>DSService</a:t>
            </a:r>
            <a:r>
              <a:rPr lang="pl-PL" smtClean="0"/>
              <a:t> unit with </a:t>
            </a:r>
            <a:r>
              <a:rPr lang="pl-PL" i="1" smtClean="0"/>
              <a:t>TDSService</a:t>
            </a:r>
            <a:r>
              <a:rPr lang="pl-PL" smtClean="0"/>
              <a:t> and </a:t>
            </a:r>
            <a:r>
              <a:rPr lang="pl-PL" i="1" smtClean="0"/>
              <a:t>TDSRESTService</a:t>
            </a:r>
            <a:r>
              <a:rPr lang="pl-PL" smtClean="0"/>
              <a:t> base classes</a:t>
            </a:r>
          </a:p>
          <a:p>
            <a:r>
              <a:rPr lang="en-US" smtClean="0"/>
              <a:t>Invocation through REST</a:t>
            </a:r>
          </a:p>
          <a:p>
            <a:pPr lvl="1"/>
            <a:r>
              <a:rPr lang="en-US" b="1" smtClean="0"/>
              <a:t>http://www.xyz.com/datasnap/rest/&lt;class&gt;/&lt;method&gt;/&lt;paramers(s)&gt;</a:t>
            </a:r>
          </a:p>
          <a:p>
            <a:r>
              <a:rPr lang="en-US" smtClean="0"/>
              <a:t>calls</a:t>
            </a:r>
          </a:p>
          <a:p>
            <a:pPr lvl="1"/>
            <a:r>
              <a:rPr lang="en-US" sz="1600" b="1" smtClean="0"/>
              <a:t>&lt;class&gt;.[prefix]&lt;method&gt;(&lt;parameters(s)&gt;)</a:t>
            </a:r>
          </a:p>
          <a:p>
            <a:r>
              <a:rPr lang="en-US" smtClean="0"/>
              <a:t>where prefix is an action based on PUT,</a:t>
            </a:r>
            <a:r>
              <a:rPr lang="pl-PL" smtClean="0"/>
              <a:t> </a:t>
            </a:r>
            <a:r>
              <a:rPr lang="en-US" smtClean="0"/>
              <a:t>POST, GET, DELETE http methods.</a:t>
            </a:r>
            <a:endParaRPr lang="pl-PL" smtClean="0"/>
          </a:p>
          <a:p>
            <a:pPr>
              <a:buFontTx/>
              <a:buNone/>
            </a:pPr>
            <a:endParaRPr lang="en-US" smtClean="0"/>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89" name="Title 1"/>
          <p:cNvSpPr>
            <a:spLocks noGrp="1"/>
          </p:cNvSpPr>
          <p:nvPr>
            <p:ph type="title"/>
          </p:nvPr>
        </p:nvSpPr>
        <p:spPr/>
        <p:txBody>
          <a:bodyPr/>
          <a:lstStyle/>
          <a:p>
            <a:r>
              <a:rPr lang="pl-PL" smtClean="0"/>
              <a:t>JSON Support</a:t>
            </a:r>
            <a:endParaRPr lang="en-US" smtClean="0"/>
          </a:p>
        </p:txBody>
      </p:sp>
      <p:sp>
        <p:nvSpPr>
          <p:cNvPr id="165890" name="Content Placeholder 2"/>
          <p:cNvSpPr>
            <a:spLocks noGrp="1"/>
          </p:cNvSpPr>
          <p:nvPr>
            <p:ph idx="1"/>
          </p:nvPr>
        </p:nvSpPr>
        <p:spPr/>
        <p:txBody>
          <a:bodyPr/>
          <a:lstStyle/>
          <a:p>
            <a:r>
              <a:rPr lang="en-US" smtClean="0"/>
              <a:t>Pass an object (or a tree of objects) through its</a:t>
            </a:r>
            <a:r>
              <a:rPr lang="pl-PL" smtClean="0"/>
              <a:t> </a:t>
            </a:r>
            <a:r>
              <a:rPr lang="en-US" smtClean="0"/>
              <a:t>JSON notation</a:t>
            </a:r>
          </a:p>
          <a:p>
            <a:pPr>
              <a:buFontTx/>
              <a:buNone/>
            </a:pPr>
            <a:endParaRPr lang="pl-PL" sz="1600" b="1" smtClean="0">
              <a:latin typeface="Courier New" pitchFamily="49" charset="0"/>
              <a:cs typeface="Courier New" pitchFamily="49" charset="0"/>
            </a:endParaRPr>
          </a:p>
          <a:p>
            <a:pPr>
              <a:buFontTx/>
              <a:buNone/>
            </a:pPr>
            <a:r>
              <a:rPr lang="en-US" sz="1600" b="1" smtClean="0">
                <a:latin typeface="Courier New" pitchFamily="49" charset="0"/>
                <a:cs typeface="Courier New" pitchFamily="49" charset="0"/>
              </a:rPr>
              <a:t>{</a:t>
            </a:r>
            <a:endParaRPr lang="pl-PL" sz="1600" b="1" smtClean="0">
              <a:latin typeface="Courier New" pitchFamily="49" charset="0"/>
              <a:cs typeface="Courier New" pitchFamily="49" charset="0"/>
            </a:endParaRPr>
          </a:p>
          <a:p>
            <a:pPr>
              <a:buFontTx/>
              <a:buNone/>
            </a:pPr>
            <a:r>
              <a:rPr lang="pl-PL" sz="1600" b="1" smtClean="0">
                <a:latin typeface="Courier New" pitchFamily="49" charset="0"/>
                <a:cs typeface="Courier New" pitchFamily="49" charset="0"/>
              </a:rPr>
              <a:t>	</a:t>
            </a:r>
            <a:r>
              <a:rPr lang="en-US" sz="1600" b="1" smtClean="0">
                <a:latin typeface="Courier New" pitchFamily="49" charset="0"/>
                <a:cs typeface="Courier New" pitchFamily="49" charset="0"/>
              </a:rPr>
              <a:t>"firstName": "John",</a:t>
            </a:r>
          </a:p>
          <a:p>
            <a:pPr>
              <a:buFontTx/>
              <a:buNone/>
            </a:pPr>
            <a:r>
              <a:rPr lang="pl-PL" sz="1600" b="1" smtClean="0">
                <a:latin typeface="Courier New" pitchFamily="49" charset="0"/>
                <a:cs typeface="Courier New" pitchFamily="49" charset="0"/>
              </a:rPr>
              <a:t>	</a:t>
            </a:r>
            <a:r>
              <a:rPr lang="en-US" sz="1600" b="1" smtClean="0">
                <a:latin typeface="Courier New" pitchFamily="49" charset="0"/>
                <a:cs typeface="Courier New" pitchFamily="49" charset="0"/>
              </a:rPr>
              <a:t>"lastName": "Smith",</a:t>
            </a:r>
          </a:p>
          <a:p>
            <a:pPr>
              <a:buFontTx/>
              <a:buNone/>
            </a:pPr>
            <a:r>
              <a:rPr lang="pl-PL" sz="1600" b="1" smtClean="0">
                <a:latin typeface="Courier New" pitchFamily="49" charset="0"/>
                <a:cs typeface="Courier New" pitchFamily="49" charset="0"/>
              </a:rPr>
              <a:t>	</a:t>
            </a:r>
            <a:r>
              <a:rPr lang="en-US" sz="1600" b="1" smtClean="0">
                <a:latin typeface="Courier New" pitchFamily="49" charset="0"/>
                <a:cs typeface="Courier New" pitchFamily="49" charset="0"/>
              </a:rPr>
              <a:t>"address": {</a:t>
            </a:r>
          </a:p>
          <a:p>
            <a:pPr>
              <a:buFontTx/>
              <a:buNone/>
            </a:pPr>
            <a:r>
              <a:rPr lang="pl-PL" sz="1600" b="1" smtClean="0">
                <a:latin typeface="Courier New" pitchFamily="49" charset="0"/>
                <a:cs typeface="Courier New" pitchFamily="49" charset="0"/>
              </a:rPr>
              <a:t>		</a:t>
            </a:r>
            <a:r>
              <a:rPr lang="en-US" sz="1600" b="1" smtClean="0">
                <a:latin typeface="Courier New" pitchFamily="49" charset="0"/>
                <a:cs typeface="Courier New" pitchFamily="49" charset="0"/>
              </a:rPr>
              <a:t>"streetAddress": "21 2</a:t>
            </a:r>
            <a:r>
              <a:rPr lang="pl-PL" sz="1600" b="1" baseline="30000" smtClean="0">
                <a:latin typeface="Courier New" pitchFamily="49" charset="0"/>
                <a:cs typeface="Courier New" pitchFamily="49" charset="0"/>
              </a:rPr>
              <a:t>nd</a:t>
            </a:r>
            <a:r>
              <a:rPr lang="pl-PL" sz="1600" b="1" smtClean="0">
                <a:latin typeface="Courier New" pitchFamily="49" charset="0"/>
                <a:cs typeface="Courier New" pitchFamily="49" charset="0"/>
              </a:rPr>
              <a:t> </a:t>
            </a:r>
            <a:r>
              <a:rPr lang="en-US" sz="1600" b="1" smtClean="0">
                <a:latin typeface="Courier New" pitchFamily="49" charset="0"/>
                <a:cs typeface="Courier New" pitchFamily="49" charset="0"/>
              </a:rPr>
              <a:t>Street",</a:t>
            </a:r>
          </a:p>
          <a:p>
            <a:pPr>
              <a:buFontTx/>
              <a:buNone/>
            </a:pPr>
            <a:r>
              <a:rPr lang="pl-PL" sz="1600" b="1" smtClean="0">
                <a:latin typeface="Courier New" pitchFamily="49" charset="0"/>
                <a:cs typeface="Courier New" pitchFamily="49" charset="0"/>
              </a:rPr>
              <a:t>		</a:t>
            </a:r>
            <a:r>
              <a:rPr lang="en-US" sz="1600" b="1" smtClean="0">
                <a:latin typeface="Courier New" pitchFamily="49" charset="0"/>
                <a:cs typeface="Courier New" pitchFamily="49" charset="0"/>
              </a:rPr>
              <a:t>"city": "New York"</a:t>
            </a:r>
          </a:p>
          <a:p>
            <a:pPr>
              <a:buFontTx/>
              <a:buNone/>
            </a:pPr>
            <a:r>
              <a:rPr lang="pl-PL" sz="1600" b="1" smtClean="0">
                <a:latin typeface="Courier New" pitchFamily="49" charset="0"/>
                <a:cs typeface="Courier New" pitchFamily="49" charset="0"/>
              </a:rPr>
              <a:t>	</a:t>
            </a:r>
            <a:r>
              <a:rPr lang="en-US" sz="1600" b="1" smtClean="0">
                <a:latin typeface="Courier New" pitchFamily="49" charset="0"/>
                <a:cs typeface="Courier New" pitchFamily="49" charset="0"/>
              </a:rPr>
              <a:t>}</a:t>
            </a:r>
            <a:r>
              <a:rPr lang="pl-PL" sz="1600" b="1" smtClean="0">
                <a:latin typeface="Courier New" pitchFamily="49" charset="0"/>
                <a:cs typeface="Courier New" pitchFamily="49" charset="0"/>
              </a:rPr>
              <a:t>	</a:t>
            </a:r>
          </a:p>
          <a:p>
            <a:pPr>
              <a:buFontTx/>
              <a:buNone/>
            </a:pPr>
            <a:r>
              <a:rPr lang="pl-PL" sz="1600" b="1" smtClean="0">
                <a:latin typeface="Courier New" pitchFamily="49" charset="0"/>
                <a:cs typeface="Courier New" pitchFamily="49" charset="0"/>
              </a:rPr>
              <a:t>}</a:t>
            </a:r>
            <a:endParaRPr lang="en-US" sz="1600" b="1" smtClean="0">
              <a:latin typeface="Courier New" pitchFamily="49" charset="0"/>
              <a:cs typeface="Courier New" pitchFamily="49" charset="0"/>
            </a:endParaRPr>
          </a:p>
        </p:txBody>
      </p:sp>
      <p:pic>
        <p:nvPicPr>
          <p:cNvPr id="165891" name="Picture 3" descr="json160.gif"/>
          <p:cNvPicPr>
            <a:picLocks noChangeAspect="1"/>
          </p:cNvPicPr>
          <p:nvPr/>
        </p:nvPicPr>
        <p:blipFill>
          <a:blip r:embed="rId3" cstate="print"/>
          <a:srcRect/>
          <a:stretch>
            <a:fillRect/>
          </a:stretch>
        </p:blipFill>
        <p:spPr bwMode="auto">
          <a:xfrm>
            <a:off x="7620000" y="1143000"/>
            <a:ext cx="1066800" cy="1066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67937" name="Title 1"/>
          <p:cNvSpPr>
            <a:spLocks noGrp="1"/>
          </p:cNvSpPr>
          <p:nvPr>
            <p:ph type="title"/>
          </p:nvPr>
        </p:nvSpPr>
        <p:spPr/>
        <p:txBody>
          <a:bodyPr/>
          <a:lstStyle/>
          <a:p>
            <a:r>
              <a:rPr lang="pl-PL" smtClean="0"/>
              <a:t>Demo: DataSnap</a:t>
            </a:r>
            <a:endParaRPr lang="en-US" smtClean="0"/>
          </a:p>
        </p:txBody>
      </p:sp>
      <p:sp>
        <p:nvSpPr>
          <p:cNvPr id="167938" name="Content Placeholder 2"/>
          <p:cNvSpPr>
            <a:spLocks noGrp="1"/>
          </p:cNvSpPr>
          <p:nvPr>
            <p:ph idx="1"/>
          </p:nvPr>
        </p:nvSpPr>
        <p:spPr/>
        <p:txBody>
          <a:bodyPr/>
          <a:lstStyle/>
          <a:p>
            <a:r>
              <a:rPr lang="pl-PL" smtClean="0"/>
              <a:t>New DataSnap Server Wizard</a:t>
            </a:r>
          </a:p>
          <a:p>
            <a:r>
              <a:rPr lang="pl-PL" smtClean="0"/>
              <a:t>HTTP Transport</a:t>
            </a:r>
          </a:p>
          <a:p>
            <a:r>
              <a:rPr lang="pl-PL" smtClean="0"/>
              <a:t>Filters</a:t>
            </a:r>
          </a:p>
          <a:p>
            <a:r>
              <a:rPr lang="pl-PL" smtClean="0"/>
              <a:t>Callbacks</a:t>
            </a:r>
          </a:p>
          <a:p>
            <a:r>
              <a:rPr lang="pl-PL" smtClean="0"/>
              <a:t>JSON</a:t>
            </a:r>
          </a:p>
          <a:p>
            <a:r>
              <a:rPr lang="pl-PL" smtClean="0"/>
              <a:t>New DataSnap Server Web Broker Application Wizard</a:t>
            </a:r>
          </a:p>
          <a:p>
            <a:r>
              <a:rPr lang="pl-PL" smtClean="0"/>
              <a:t>REST interfaces</a:t>
            </a:r>
          </a:p>
          <a:p>
            <a:r>
              <a:rPr lang="pl-PL" smtClean="0"/>
              <a:t>Tunneling</a:t>
            </a:r>
            <a:endParaRPr lang="en-US" smtClean="0"/>
          </a:p>
        </p:txBody>
      </p:sp>
    </p:spTree>
  </p:cSld>
  <p:clrMapOvr>
    <a:masterClrMapping/>
  </p:clrMapOvr>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endParaRPr lang="en-GB" dirty="0">
              <a:solidFill>
                <a:schemeClr val="bg1">
                  <a:lumMod val="75000"/>
                </a:schemeClr>
              </a:solidFill>
            </a:endParaRPr>
          </a:p>
        </p:txBody>
      </p:sp>
      <p:sp>
        <p:nvSpPr>
          <p:cNvPr id="169986" name="Text Placeholder 2"/>
          <p:cNvSpPr>
            <a:spLocks noGrp="1"/>
          </p:cNvSpPr>
          <p:nvPr>
            <p:ph type="body" idx="1"/>
          </p:nvPr>
        </p:nvSpPr>
        <p:spPr/>
        <p:txBody>
          <a:bodyPr/>
          <a:lstStyle/>
          <a:p>
            <a:pPr algn="r"/>
            <a:r>
              <a:rPr lang="en-GB" sz="4000" smtClean="0"/>
              <a:t>Summary</a:t>
            </a:r>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2033" name="Rectangle 4"/>
          <p:cNvSpPr>
            <a:spLocks noGrp="1" noChangeArrowheads="1"/>
          </p:cNvSpPr>
          <p:nvPr>
            <p:ph type="ctrTitle" idx="4294967295"/>
          </p:nvPr>
        </p:nvSpPr>
        <p:spPr>
          <a:xfrm>
            <a:off x="1017588" y="5257800"/>
            <a:ext cx="7935912" cy="371475"/>
          </a:xfrm>
        </p:spPr>
        <p:txBody>
          <a:bodyPr/>
          <a:lstStyle/>
          <a:p>
            <a:pPr algn="r" eaLnBrk="1" hangingPunct="1"/>
            <a:r>
              <a:rPr lang="en-US" smtClean="0">
                <a:solidFill>
                  <a:srgbClr val="565A5C"/>
                </a:solidFill>
              </a:rPr>
              <a:t>InterBase Roadmap</a:t>
            </a:r>
            <a:br>
              <a:rPr lang="en-US" smtClean="0">
                <a:solidFill>
                  <a:srgbClr val="565A5C"/>
                </a:solidFill>
              </a:rPr>
            </a:br>
            <a:r>
              <a:rPr lang="en-US" smtClean="0">
                <a:solidFill>
                  <a:srgbClr val="565A5C"/>
                </a:solidFill>
              </a:rPr>
              <a:t>October, 2009</a:t>
            </a:r>
            <a:endParaRPr lang="en-US" sz="1800" smtClean="0">
              <a:solidFill>
                <a:srgbClr val="565A5C"/>
              </a:solidFill>
            </a:endParaRPr>
          </a:p>
        </p:txBody>
      </p:sp>
    </p:spTree>
  </p:cSld>
  <p:clrMapOvr>
    <a:masterClrMapping/>
  </p:clrMapOvr>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4081" name="Title 1"/>
          <p:cNvSpPr>
            <a:spLocks noGrp="1"/>
          </p:cNvSpPr>
          <p:nvPr>
            <p:ph type="title" idx="4294967295"/>
          </p:nvPr>
        </p:nvSpPr>
        <p:spPr/>
        <p:txBody>
          <a:bodyPr/>
          <a:lstStyle/>
          <a:p>
            <a:r>
              <a:rPr lang="en-US" smtClean="0"/>
              <a:t>Statement of Use</a:t>
            </a:r>
          </a:p>
        </p:txBody>
      </p:sp>
      <p:sp>
        <p:nvSpPr>
          <p:cNvPr id="174082" name="Slide Number Placeholder 3"/>
          <p:cNvSpPr txBox="1">
            <a:spLocks noGrp="1"/>
          </p:cNvSpPr>
          <p:nvPr/>
        </p:nvSpPr>
        <p:spPr bwMode="auto">
          <a:xfrm>
            <a:off x="7562850" y="6553200"/>
            <a:ext cx="1371600" cy="74613"/>
          </a:xfrm>
          <a:prstGeom prst="rect">
            <a:avLst/>
          </a:prstGeom>
          <a:noFill/>
          <a:ln w="9525">
            <a:noFill/>
            <a:miter lim="800000"/>
            <a:headEnd/>
            <a:tailEnd/>
          </a:ln>
        </p:spPr>
        <p:txBody>
          <a:bodyPr/>
          <a:lstStyle/>
          <a:p>
            <a:pPr algn="r"/>
            <a:fld id="{860527C0-DCD4-4C86-9C01-EE707E6D8DC4}" type="slidenum">
              <a:rPr lang="en-US" sz="1200">
                <a:solidFill>
                  <a:srgbClr val="565A5C"/>
                </a:solidFill>
              </a:rPr>
              <a:pPr algn="r"/>
              <a:t>77</a:t>
            </a:fld>
            <a:endParaRPr lang="en-US" sz="1200">
              <a:solidFill>
                <a:srgbClr val="565A5C"/>
              </a:solidFill>
            </a:endParaRPr>
          </a:p>
        </p:txBody>
      </p:sp>
      <p:sp>
        <p:nvSpPr>
          <p:cNvPr id="174083" name="Content Placeholder 4"/>
          <p:cNvSpPr>
            <a:spLocks noGrp="1"/>
          </p:cNvSpPr>
          <p:nvPr>
            <p:ph idx="4294967295"/>
          </p:nvPr>
        </p:nvSpPr>
        <p:spPr/>
        <p:txBody>
          <a:bodyPr/>
          <a:lstStyle/>
          <a:p>
            <a:r>
              <a:rPr lang="en-US" smtClean="0"/>
              <a:t>This document contains forward-looking statements based on current expectations, forecasts and assumptions of Embarcadero that involve risks and uncertainties. Forward looking statements are subject to risks and uncertainties associated with the Embarcadero's business that could cause actual results to vary materially from those stated or implied by such forward-looking statements.</a:t>
            </a:r>
          </a:p>
        </p:txBody>
      </p:sp>
    </p:spTree>
  </p:cSld>
  <p:clrMapOvr>
    <a:masterClrMapping/>
  </p:clrMapOvr>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6129" name="Rectangle 2"/>
          <p:cNvSpPr>
            <a:spLocks noGrp="1" noChangeArrowheads="1"/>
          </p:cNvSpPr>
          <p:nvPr>
            <p:ph type="title" idx="4294967295"/>
          </p:nvPr>
        </p:nvSpPr>
        <p:spPr/>
        <p:txBody>
          <a:bodyPr/>
          <a:lstStyle/>
          <a:p>
            <a:r>
              <a:rPr lang="en-US" smtClean="0"/>
              <a:t>InterBase SMP</a:t>
            </a:r>
          </a:p>
        </p:txBody>
      </p:sp>
      <p:sp>
        <p:nvSpPr>
          <p:cNvPr id="176130" name="Rectangle 3"/>
          <p:cNvSpPr>
            <a:spLocks noGrp="1" noChangeArrowheads="1"/>
          </p:cNvSpPr>
          <p:nvPr>
            <p:ph type="body" idx="4294967295"/>
          </p:nvPr>
        </p:nvSpPr>
        <p:spPr/>
        <p:txBody>
          <a:bodyPr/>
          <a:lstStyle/>
          <a:p>
            <a:r>
              <a:rPr lang="en-US" smtClean="0"/>
              <a:t>InterBase SMP combines a multi-generational architecture with simple installation, low administration and deployment costs, automatic crash recovery, and a self-tuning engine that makes it well-suited for small enterprise, desktop, and embedded applications.</a:t>
            </a:r>
          </a:p>
          <a:p>
            <a:pPr lvl="1"/>
            <a:r>
              <a:rPr lang="en-US" smtClean="0"/>
              <a:t>High-performance and scalability, with built-in support for Symmetric Multi-Processing (SMP) for multi-core CPUs </a:t>
            </a:r>
          </a:p>
          <a:p>
            <a:pPr lvl="1"/>
            <a:r>
              <a:rPr lang="en-US" smtClean="0"/>
              <a:t>Simple installation </a:t>
            </a:r>
          </a:p>
          <a:p>
            <a:pPr lvl="1"/>
            <a:r>
              <a:rPr lang="en-US" smtClean="0"/>
              <a:t>Near zero maintenance and low deployment costs </a:t>
            </a:r>
          </a:p>
          <a:p>
            <a:pPr lvl="1"/>
            <a:r>
              <a:rPr lang="en-US" smtClean="0"/>
              <a:t>Automatic crash recovery </a:t>
            </a:r>
          </a:p>
          <a:p>
            <a:pPr lvl="1"/>
            <a:r>
              <a:rPr lang="en-US" smtClean="0"/>
              <a:t>Strong encryption(AES), journaling, and other data protection and security features </a:t>
            </a:r>
          </a:p>
          <a:p>
            <a:pPr lvl="1"/>
            <a:r>
              <a:rPr lang="en-US" smtClean="0"/>
              <a:t>A small memory footprint </a:t>
            </a:r>
          </a:p>
          <a:p>
            <a:pPr lvl="1"/>
            <a:r>
              <a:rPr lang="en-US" smtClean="0"/>
              <a:t>A self-tuning engine that helps maximize database performance and availability for server, desktop, and embedded applications </a:t>
            </a:r>
            <a:endParaRPr lang="de-DE" sz="1000" smtClean="0"/>
          </a:p>
        </p:txBody>
      </p:sp>
    </p:spTree>
  </p:cSld>
  <p:clrMapOvr>
    <a:masterClrMapping/>
  </p:clrMapOvr>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8177" name="Title 1"/>
          <p:cNvSpPr>
            <a:spLocks noGrp="1"/>
          </p:cNvSpPr>
          <p:nvPr>
            <p:ph type="title" idx="4294967295"/>
          </p:nvPr>
        </p:nvSpPr>
        <p:spPr/>
        <p:txBody>
          <a:bodyPr/>
          <a:lstStyle/>
          <a:p>
            <a:r>
              <a:rPr lang="en-US" smtClean="0"/>
              <a:t>Roadmap</a:t>
            </a:r>
          </a:p>
        </p:txBody>
      </p:sp>
      <p:sp>
        <p:nvSpPr>
          <p:cNvPr id="178178" name="Slide Number Placeholder 3"/>
          <p:cNvSpPr txBox="1">
            <a:spLocks noGrp="1"/>
          </p:cNvSpPr>
          <p:nvPr/>
        </p:nvSpPr>
        <p:spPr bwMode="auto">
          <a:xfrm>
            <a:off x="7562850" y="6553200"/>
            <a:ext cx="1371600" cy="74613"/>
          </a:xfrm>
          <a:prstGeom prst="rect">
            <a:avLst/>
          </a:prstGeom>
          <a:noFill/>
          <a:ln w="9525">
            <a:noFill/>
            <a:miter lim="800000"/>
            <a:headEnd/>
            <a:tailEnd/>
          </a:ln>
        </p:spPr>
        <p:txBody>
          <a:bodyPr/>
          <a:lstStyle/>
          <a:p>
            <a:pPr algn="r"/>
            <a:fld id="{7A0C7382-53CA-43C0-8499-022DC121E33C}" type="slidenum">
              <a:rPr lang="en-US" sz="1200">
                <a:solidFill>
                  <a:srgbClr val="565A5C"/>
                </a:solidFill>
              </a:rPr>
              <a:pPr algn="r"/>
              <a:t>79</a:t>
            </a:fld>
            <a:endParaRPr lang="en-US" sz="1200">
              <a:solidFill>
                <a:srgbClr val="565A5C"/>
              </a:solidFill>
            </a:endParaRPr>
          </a:p>
        </p:txBody>
      </p:sp>
      <p:sp>
        <p:nvSpPr>
          <p:cNvPr id="12" name="Rectangle 11"/>
          <p:cNvSpPr/>
          <p:nvPr/>
        </p:nvSpPr>
        <p:spPr bwMode="auto">
          <a:xfrm>
            <a:off x="774700" y="4140200"/>
            <a:ext cx="2324100" cy="774700"/>
          </a:xfrm>
          <a:prstGeom prst="rect">
            <a:avLst/>
          </a:prstGeom>
          <a:solidFill>
            <a:schemeClr val="accent1">
              <a:lumMod val="25000"/>
            </a:schemeClr>
          </a:solidFill>
          <a:ln w="9525" cap="flat" cmpd="sng" algn="ctr">
            <a:solidFill>
              <a:srgbClr val="C0C0C0"/>
            </a:solidFill>
            <a:prstDash val="solid"/>
            <a:round/>
            <a:headEnd type="none" w="med" len="med"/>
            <a:tailEnd type="none" w="med" len="med"/>
          </a:ln>
          <a:effectLst/>
        </p:spPr>
        <p:txBody>
          <a:bodyPr/>
          <a:lstStyle/>
          <a:p>
            <a:pPr algn="r">
              <a:defRPr/>
            </a:pPr>
            <a:r>
              <a:rPr lang="en-US" sz="2000" b="1" dirty="0">
                <a:solidFill>
                  <a:schemeClr val="bg1"/>
                </a:solidFill>
                <a:effectLst>
                  <a:outerShdw blurRad="38100" dist="38100" dir="2700000" algn="tl">
                    <a:srgbClr val="000000">
                      <a:alpha val="43137"/>
                    </a:srgbClr>
                  </a:outerShdw>
                </a:effectLst>
                <a:cs typeface="+mn-cs"/>
              </a:rPr>
              <a:t>CY 2009</a:t>
            </a:r>
          </a:p>
        </p:txBody>
      </p:sp>
      <p:sp>
        <p:nvSpPr>
          <p:cNvPr id="15" name="Right Arrow 14"/>
          <p:cNvSpPr/>
          <p:nvPr/>
        </p:nvSpPr>
        <p:spPr bwMode="auto">
          <a:xfrm>
            <a:off x="7724775" y="3752850"/>
            <a:ext cx="1419225" cy="1544638"/>
          </a:xfrm>
          <a:prstGeom prst="rightArrow">
            <a:avLst>
              <a:gd name="adj1" fmla="val 50000"/>
              <a:gd name="adj2" fmla="val 50000"/>
            </a:avLst>
          </a:prstGeom>
          <a:solidFill>
            <a:schemeClr val="accent1">
              <a:lumMod val="25000"/>
            </a:schemeClr>
          </a:solidFill>
          <a:ln w="9525" cap="flat" cmpd="sng" algn="ctr">
            <a:solidFill>
              <a:srgbClr val="C0C0C0"/>
            </a:solidFill>
            <a:prstDash val="solid"/>
            <a:round/>
            <a:headEnd type="none" w="med" len="med"/>
            <a:tailEnd type="none" w="med" len="med"/>
          </a:ln>
          <a:effectLst/>
        </p:spPr>
        <p:txBody>
          <a:bodyPr/>
          <a:lstStyle/>
          <a:p>
            <a:pPr algn="r">
              <a:defRPr/>
            </a:pPr>
            <a:endParaRPr lang="en-US" sz="2000" b="1">
              <a:effectLst>
                <a:outerShdw blurRad="38100" dist="38100" dir="2700000" algn="tl">
                  <a:srgbClr val="000000">
                    <a:alpha val="43137"/>
                  </a:srgbClr>
                </a:outerShdw>
              </a:effectLst>
              <a:cs typeface="+mn-cs"/>
            </a:endParaRPr>
          </a:p>
        </p:txBody>
      </p:sp>
      <p:sp>
        <p:nvSpPr>
          <p:cNvPr id="17" name="Rectangle 16"/>
          <p:cNvSpPr/>
          <p:nvPr/>
        </p:nvSpPr>
        <p:spPr bwMode="auto">
          <a:xfrm>
            <a:off x="901700" y="2082800"/>
            <a:ext cx="2070100" cy="1574800"/>
          </a:xfrm>
          <a:prstGeom prst="rect">
            <a:avLst/>
          </a:prstGeom>
          <a:solidFill>
            <a:schemeClr val="accent5"/>
          </a:solidFill>
          <a:ln w="9525" cap="flat" cmpd="sng" algn="ctr">
            <a:solidFill>
              <a:schemeClr val="tx1"/>
            </a:solidFill>
            <a:prstDash val="solid"/>
            <a:round/>
            <a:headEnd type="none" w="med" len="med"/>
            <a:tailEnd type="none" w="med" len="med"/>
          </a:ln>
          <a:effectLst/>
        </p:spPr>
        <p:txBody>
          <a:bodyPr/>
          <a:lstStyle/>
          <a:p>
            <a:pPr>
              <a:buFont typeface="Arial" pitchFamily="34" charset="0"/>
              <a:buChar char="•"/>
              <a:defRPr/>
            </a:pPr>
            <a:r>
              <a:rPr lang="en-US" sz="1050" b="1" dirty="0">
                <a:latin typeface="Arial" pitchFamily="34" charset="0"/>
                <a:cs typeface="+mn-cs"/>
              </a:rPr>
              <a:t> Column and Database Level Encryption </a:t>
            </a:r>
          </a:p>
          <a:p>
            <a:pPr>
              <a:buFont typeface="Arial" pitchFamily="34" charset="0"/>
              <a:buChar char="•"/>
              <a:defRPr/>
            </a:pPr>
            <a:r>
              <a:rPr lang="en-US" sz="1050" b="1" dirty="0">
                <a:latin typeface="Arial" pitchFamily="34" charset="0"/>
                <a:cs typeface="+mn-cs"/>
              </a:rPr>
              <a:t> Over-the-Wire (OTW) Network Encryption </a:t>
            </a:r>
          </a:p>
          <a:p>
            <a:pPr>
              <a:buFont typeface="Arial" pitchFamily="34" charset="0"/>
              <a:buChar char="•"/>
              <a:defRPr/>
            </a:pPr>
            <a:r>
              <a:rPr lang="en-US" sz="1050" b="1" dirty="0">
                <a:latin typeface="Arial" pitchFamily="34" charset="0"/>
                <a:cs typeface="+mn-cs"/>
              </a:rPr>
              <a:t>Encryption of Backup Files</a:t>
            </a:r>
          </a:p>
          <a:p>
            <a:pPr>
              <a:buFont typeface="Arial" pitchFamily="34" charset="0"/>
              <a:buChar char="•"/>
              <a:defRPr/>
            </a:pPr>
            <a:r>
              <a:rPr lang="en-US" sz="1050" b="1" dirty="0">
                <a:latin typeface="Arial" pitchFamily="34" charset="0"/>
                <a:cs typeface="+mn-cs"/>
              </a:rPr>
              <a:t> InterBase SMP 2009 To-Go Edition</a:t>
            </a:r>
            <a:endParaRPr lang="en-US" sz="1050" b="1" dirty="0">
              <a:effectLst>
                <a:outerShdw blurRad="38100" dist="38100" dir="2700000" algn="tl">
                  <a:srgbClr val="000000">
                    <a:alpha val="43137"/>
                  </a:srgbClr>
                </a:outerShdw>
              </a:effectLst>
              <a:cs typeface="+mn-cs"/>
            </a:endParaRPr>
          </a:p>
        </p:txBody>
      </p:sp>
      <p:sp>
        <p:nvSpPr>
          <p:cNvPr id="22" name="Rectangle 21"/>
          <p:cNvSpPr/>
          <p:nvPr/>
        </p:nvSpPr>
        <p:spPr bwMode="auto">
          <a:xfrm>
            <a:off x="3251200" y="2095500"/>
            <a:ext cx="2044700" cy="1562100"/>
          </a:xfrm>
          <a:prstGeom prst="rect">
            <a:avLst/>
          </a:prstGeom>
          <a:solidFill>
            <a:schemeClr val="accent5"/>
          </a:solidFill>
          <a:ln w="9525" cap="flat" cmpd="sng" algn="ctr">
            <a:solidFill>
              <a:schemeClr val="tx1"/>
            </a:solidFill>
            <a:prstDash val="solid"/>
            <a:round/>
            <a:headEnd type="none" w="med" len="med"/>
            <a:tailEnd type="none" w="med" len="med"/>
          </a:ln>
          <a:effectLst/>
        </p:spPr>
        <p:txBody>
          <a:bodyPr/>
          <a:lstStyle/>
          <a:p>
            <a:pPr fontAlgn="auto">
              <a:spcBef>
                <a:spcPts val="0"/>
              </a:spcBef>
              <a:spcAft>
                <a:spcPts val="0"/>
              </a:spcAft>
              <a:buFont typeface="Arial" pitchFamily="34" charset="0"/>
              <a:buChar char="•"/>
              <a:defRPr/>
            </a:pPr>
            <a:r>
              <a:rPr lang="en-US" sz="1050" b="1" dirty="0">
                <a:solidFill>
                  <a:srgbClr val="000000"/>
                </a:solidFill>
                <a:latin typeface="Arial" pitchFamily="34" charset="0"/>
                <a:ea typeface="Times New Roman"/>
                <a:cs typeface="+mn-cs"/>
              </a:rPr>
              <a:t> 64-bit InterBase on Windows </a:t>
            </a:r>
            <a:endParaRPr lang="en-US" sz="1050" b="1" dirty="0">
              <a:solidFill>
                <a:srgbClr val="000000"/>
              </a:solidFill>
              <a:latin typeface="Arial" pitchFamily="34" charset="0"/>
              <a:cs typeface="+mn-cs"/>
            </a:endParaRPr>
          </a:p>
          <a:p>
            <a:pPr>
              <a:buFont typeface="Arial" pitchFamily="34" charset="0"/>
              <a:buChar char="•"/>
              <a:defRPr/>
            </a:pPr>
            <a:r>
              <a:rPr lang="en-US" sz="1050" b="1" dirty="0">
                <a:solidFill>
                  <a:srgbClr val="000000"/>
                </a:solidFill>
                <a:latin typeface="Arial" pitchFamily="34" charset="0"/>
                <a:cs typeface="+mn-cs"/>
              </a:rPr>
              <a:t>Cloud deployment</a:t>
            </a:r>
            <a:endParaRPr lang="en-US" sz="1050" b="1" dirty="0">
              <a:latin typeface="Arial" pitchFamily="34" charset="0"/>
              <a:cs typeface="+mn-cs"/>
            </a:endParaRPr>
          </a:p>
          <a:p>
            <a:pPr>
              <a:buFont typeface="Arial" pitchFamily="34" charset="0"/>
              <a:buChar char="•"/>
              <a:defRPr/>
            </a:pPr>
            <a:r>
              <a:rPr lang="en-US" sz="1050" b="1" dirty="0">
                <a:cs typeface="+mn-cs"/>
              </a:rPr>
              <a:t> </a:t>
            </a:r>
            <a:r>
              <a:rPr lang="en-US" sz="1050" b="1" dirty="0">
                <a:solidFill>
                  <a:srgbClr val="000000"/>
                </a:solidFill>
                <a:latin typeface="Arial" pitchFamily="34" charset="0"/>
                <a:ea typeface="Times New Roman"/>
                <a:cs typeface="+mn-cs"/>
              </a:rPr>
              <a:t>Extended Password encryption</a:t>
            </a:r>
          </a:p>
          <a:p>
            <a:pPr>
              <a:defRPr/>
            </a:pPr>
            <a:endParaRPr lang="en-US" sz="1050" b="1" dirty="0">
              <a:latin typeface="Arial" pitchFamily="34" charset="0"/>
              <a:cs typeface="+mn-cs"/>
            </a:endParaRPr>
          </a:p>
          <a:p>
            <a:pPr>
              <a:defRPr/>
            </a:pPr>
            <a:endParaRPr lang="en-US" sz="1050" b="1" dirty="0">
              <a:cs typeface="+mn-cs"/>
            </a:endParaRPr>
          </a:p>
        </p:txBody>
      </p:sp>
      <p:sp>
        <p:nvSpPr>
          <p:cNvPr id="34" name="Rectangle 33"/>
          <p:cNvSpPr/>
          <p:nvPr/>
        </p:nvSpPr>
        <p:spPr bwMode="auto">
          <a:xfrm>
            <a:off x="5397500" y="4140200"/>
            <a:ext cx="2324100" cy="774700"/>
          </a:xfrm>
          <a:prstGeom prst="rect">
            <a:avLst/>
          </a:prstGeom>
          <a:solidFill>
            <a:schemeClr val="accent1">
              <a:lumMod val="25000"/>
            </a:schemeClr>
          </a:solidFill>
          <a:ln w="9525" cap="flat" cmpd="sng" algn="ctr">
            <a:solidFill>
              <a:srgbClr val="B2B2B2"/>
            </a:solidFill>
            <a:prstDash val="solid"/>
            <a:round/>
            <a:headEnd type="none" w="med" len="med"/>
            <a:tailEnd type="none" w="med" len="med"/>
          </a:ln>
          <a:effectLst/>
        </p:spPr>
        <p:txBody>
          <a:bodyPr/>
          <a:lstStyle/>
          <a:p>
            <a:pPr algn="r">
              <a:defRPr/>
            </a:pPr>
            <a:r>
              <a:rPr lang="en-US" sz="2000" b="1" dirty="0">
                <a:solidFill>
                  <a:schemeClr val="bg1"/>
                </a:solidFill>
                <a:effectLst>
                  <a:outerShdw blurRad="38100" dist="38100" dir="2700000" algn="tl">
                    <a:srgbClr val="000000">
                      <a:alpha val="43137"/>
                    </a:srgbClr>
                  </a:outerShdw>
                </a:effectLst>
                <a:cs typeface="+mn-cs"/>
              </a:rPr>
              <a:t>CY 2011</a:t>
            </a:r>
          </a:p>
        </p:txBody>
      </p:sp>
      <p:sp>
        <p:nvSpPr>
          <p:cNvPr id="43" name="Rectangle 42"/>
          <p:cNvSpPr/>
          <p:nvPr/>
        </p:nvSpPr>
        <p:spPr bwMode="auto">
          <a:xfrm>
            <a:off x="5537200" y="2082800"/>
            <a:ext cx="2044700" cy="1562100"/>
          </a:xfrm>
          <a:prstGeom prst="rect">
            <a:avLst/>
          </a:prstGeom>
          <a:solidFill>
            <a:schemeClr val="accent5"/>
          </a:solidFill>
          <a:ln w="9525" cap="flat" cmpd="sng" algn="ctr">
            <a:solidFill>
              <a:schemeClr val="tx1"/>
            </a:solidFill>
            <a:prstDash val="solid"/>
            <a:round/>
            <a:headEnd type="none" w="med" len="med"/>
            <a:tailEnd type="none" w="med" len="med"/>
          </a:ln>
          <a:effectLst/>
        </p:spPr>
        <p:txBody>
          <a:bodyPr/>
          <a:lstStyle/>
          <a:p>
            <a:pPr>
              <a:buFont typeface="Arial" pitchFamily="34" charset="0"/>
              <a:buChar char="•"/>
              <a:defRPr/>
            </a:pPr>
            <a:r>
              <a:rPr lang="en-US" sz="1050" dirty="0">
                <a:cs typeface="+mn-cs"/>
              </a:rPr>
              <a:t> </a:t>
            </a:r>
            <a:r>
              <a:rPr lang="en-US" sz="1050" b="1" dirty="0">
                <a:cs typeface="+mn-cs"/>
              </a:rPr>
              <a:t>Stored procedure debugging</a:t>
            </a:r>
          </a:p>
          <a:p>
            <a:pPr>
              <a:buFont typeface="Arial" pitchFamily="34" charset="0"/>
              <a:buChar char="•"/>
              <a:defRPr/>
            </a:pPr>
            <a:r>
              <a:rPr lang="en-US" sz="1050" b="1" dirty="0">
                <a:cs typeface="+mn-cs"/>
              </a:rPr>
              <a:t>Universal triggers</a:t>
            </a:r>
          </a:p>
          <a:p>
            <a:pPr>
              <a:buFont typeface="Arial" pitchFamily="34" charset="0"/>
              <a:buChar char="•"/>
              <a:defRPr/>
            </a:pPr>
            <a:r>
              <a:rPr lang="en-US" sz="1050" b="1" dirty="0">
                <a:cs typeface="+mn-cs"/>
              </a:rPr>
              <a:t> SQL hints</a:t>
            </a:r>
          </a:p>
          <a:p>
            <a:pPr>
              <a:buFont typeface="Arial" pitchFamily="34" charset="0"/>
              <a:buChar char="•"/>
              <a:defRPr/>
            </a:pPr>
            <a:r>
              <a:rPr lang="en-US" sz="1050" b="1" dirty="0">
                <a:cs typeface="+mn-cs"/>
              </a:rPr>
              <a:t> Larger index keys</a:t>
            </a:r>
          </a:p>
          <a:p>
            <a:pPr>
              <a:buFont typeface="Arial" pitchFamily="34" charset="0"/>
              <a:buChar char="•"/>
              <a:defRPr/>
            </a:pPr>
            <a:r>
              <a:rPr lang="en-US" sz="1050" b="1" dirty="0">
                <a:cs typeface="+mn-cs"/>
              </a:rPr>
              <a:t> C/S protocol optimization</a:t>
            </a:r>
          </a:p>
        </p:txBody>
      </p:sp>
      <p:cxnSp>
        <p:nvCxnSpPr>
          <p:cNvPr id="178185" name="Straight Connector 45"/>
          <p:cNvCxnSpPr>
            <a:cxnSpLocks noChangeShapeType="1"/>
            <a:stCxn id="17" idx="2"/>
            <a:endCxn id="12" idx="0"/>
          </p:cNvCxnSpPr>
          <p:nvPr/>
        </p:nvCxnSpPr>
        <p:spPr bwMode="auto">
          <a:xfrm rot="5400000">
            <a:off x="1695451" y="3898900"/>
            <a:ext cx="482600" cy="3175"/>
          </a:xfrm>
          <a:prstGeom prst="line">
            <a:avLst/>
          </a:prstGeom>
          <a:noFill/>
          <a:ln w="9525" algn="ctr">
            <a:solidFill>
              <a:schemeClr val="tx1"/>
            </a:solidFill>
            <a:round/>
            <a:headEnd/>
            <a:tailEnd/>
          </a:ln>
        </p:spPr>
      </p:cxnSp>
      <p:cxnSp>
        <p:nvCxnSpPr>
          <p:cNvPr id="178186" name="Straight Connector 48"/>
          <p:cNvCxnSpPr>
            <a:cxnSpLocks noChangeShapeType="1"/>
            <a:stCxn id="33" idx="0"/>
            <a:endCxn id="22" idx="2"/>
          </p:cNvCxnSpPr>
          <p:nvPr/>
        </p:nvCxnSpPr>
        <p:spPr bwMode="auto">
          <a:xfrm rot="5400000" flipH="1" flipV="1">
            <a:off x="4019550" y="3886200"/>
            <a:ext cx="482600" cy="25400"/>
          </a:xfrm>
          <a:prstGeom prst="line">
            <a:avLst/>
          </a:prstGeom>
          <a:noFill/>
          <a:ln w="9525" algn="ctr">
            <a:solidFill>
              <a:schemeClr val="tx1"/>
            </a:solidFill>
            <a:round/>
            <a:headEnd/>
            <a:tailEnd/>
          </a:ln>
        </p:spPr>
      </p:cxnSp>
      <p:cxnSp>
        <p:nvCxnSpPr>
          <p:cNvPr id="178187" name="Straight Connector 52"/>
          <p:cNvCxnSpPr>
            <a:cxnSpLocks noChangeShapeType="1"/>
            <a:stCxn id="34" idx="0"/>
            <a:endCxn id="43" idx="2"/>
          </p:cNvCxnSpPr>
          <p:nvPr/>
        </p:nvCxnSpPr>
        <p:spPr bwMode="auto">
          <a:xfrm rot="5400000" flipH="1" flipV="1">
            <a:off x="6311901" y="3892550"/>
            <a:ext cx="495300" cy="3175"/>
          </a:xfrm>
          <a:prstGeom prst="line">
            <a:avLst/>
          </a:prstGeom>
          <a:noFill/>
          <a:ln w="9525" algn="ctr">
            <a:solidFill>
              <a:schemeClr val="tx1"/>
            </a:solidFill>
            <a:round/>
            <a:headEnd/>
            <a:tailEnd/>
          </a:ln>
        </p:spPr>
      </p:cxnSp>
      <p:sp>
        <p:nvSpPr>
          <p:cNvPr id="54" name="Rectangle 53"/>
          <p:cNvSpPr/>
          <p:nvPr/>
        </p:nvSpPr>
        <p:spPr bwMode="auto">
          <a:xfrm>
            <a:off x="927100" y="1625600"/>
            <a:ext cx="2044700" cy="317500"/>
          </a:xfrm>
          <a:prstGeom prst="rect">
            <a:avLst/>
          </a:prstGeom>
          <a:solidFill>
            <a:schemeClr val="accent5"/>
          </a:solidFill>
          <a:ln w="9525" cap="flat" cmpd="sng" algn="ctr">
            <a:solidFill>
              <a:schemeClr val="tx1"/>
            </a:solidFill>
            <a:prstDash val="solid"/>
            <a:round/>
            <a:headEnd type="none" w="med" len="med"/>
            <a:tailEnd type="none" w="med" len="med"/>
          </a:ln>
          <a:effectLst/>
        </p:spPr>
        <p:txBody>
          <a:bodyPr/>
          <a:lstStyle/>
          <a:p>
            <a:pPr algn="ctr">
              <a:defRPr/>
            </a:pPr>
            <a:r>
              <a:rPr lang="en-US" sz="1400" b="1" dirty="0">
                <a:effectLst>
                  <a:outerShdw blurRad="38100" dist="38100" dir="2700000" algn="tl">
                    <a:srgbClr val="000000">
                      <a:alpha val="43137"/>
                    </a:srgbClr>
                  </a:outerShdw>
                </a:effectLst>
                <a:cs typeface="+mn-cs"/>
              </a:rPr>
              <a:t>Security &amp; Encryption</a:t>
            </a:r>
          </a:p>
        </p:txBody>
      </p:sp>
      <p:sp>
        <p:nvSpPr>
          <p:cNvPr id="55" name="Rectangle 54"/>
          <p:cNvSpPr/>
          <p:nvPr/>
        </p:nvSpPr>
        <p:spPr bwMode="auto">
          <a:xfrm>
            <a:off x="3238500" y="1625600"/>
            <a:ext cx="2044700" cy="317500"/>
          </a:xfrm>
          <a:prstGeom prst="rect">
            <a:avLst/>
          </a:prstGeom>
          <a:solidFill>
            <a:schemeClr val="accent5"/>
          </a:solidFill>
          <a:ln w="9525" cap="flat" cmpd="sng" algn="ctr">
            <a:solidFill>
              <a:schemeClr val="tx1"/>
            </a:solidFill>
            <a:prstDash val="solid"/>
            <a:round/>
            <a:headEnd type="none" w="med" len="med"/>
            <a:tailEnd type="none" w="med" len="med"/>
          </a:ln>
          <a:effectLst/>
        </p:spPr>
        <p:txBody>
          <a:bodyPr/>
          <a:lstStyle/>
          <a:p>
            <a:pPr algn="ctr">
              <a:defRPr/>
            </a:pPr>
            <a:r>
              <a:rPr lang="en-US" sz="1400" b="1" dirty="0">
                <a:effectLst>
                  <a:outerShdw blurRad="38100" dist="38100" dir="2700000" algn="tl">
                    <a:srgbClr val="000000">
                      <a:alpha val="43137"/>
                    </a:srgbClr>
                  </a:outerShdw>
                </a:effectLst>
                <a:cs typeface="+mn-cs"/>
              </a:rPr>
              <a:t>Native 64 Bit  Support</a:t>
            </a:r>
          </a:p>
        </p:txBody>
      </p:sp>
      <p:sp>
        <p:nvSpPr>
          <p:cNvPr id="56" name="Rectangle 55"/>
          <p:cNvSpPr/>
          <p:nvPr/>
        </p:nvSpPr>
        <p:spPr bwMode="auto">
          <a:xfrm>
            <a:off x="5511800" y="1625600"/>
            <a:ext cx="2044700" cy="317500"/>
          </a:xfrm>
          <a:prstGeom prst="rect">
            <a:avLst/>
          </a:prstGeom>
          <a:solidFill>
            <a:schemeClr val="accent5"/>
          </a:solidFill>
          <a:ln w="9525" cap="flat" cmpd="sng" algn="ctr">
            <a:solidFill>
              <a:schemeClr val="tx1"/>
            </a:solidFill>
            <a:prstDash val="solid"/>
            <a:round/>
            <a:headEnd type="none" w="med" len="med"/>
            <a:tailEnd type="none" w="med" len="med"/>
          </a:ln>
          <a:effectLst/>
        </p:spPr>
        <p:txBody>
          <a:bodyPr/>
          <a:lstStyle/>
          <a:p>
            <a:pPr algn="ctr">
              <a:defRPr/>
            </a:pPr>
            <a:r>
              <a:rPr lang="en-US" sz="1400" b="1" dirty="0">
                <a:effectLst>
                  <a:outerShdw blurRad="38100" dist="38100" dir="2700000" algn="tl">
                    <a:srgbClr val="000000">
                      <a:alpha val="43137"/>
                    </a:srgbClr>
                  </a:outerShdw>
                </a:effectLst>
                <a:cs typeface="+mn-cs"/>
              </a:rPr>
              <a:t>Productivity</a:t>
            </a:r>
          </a:p>
        </p:txBody>
      </p:sp>
      <p:sp>
        <p:nvSpPr>
          <p:cNvPr id="64" name="Rectangle 63"/>
          <p:cNvSpPr/>
          <p:nvPr/>
        </p:nvSpPr>
        <p:spPr bwMode="auto">
          <a:xfrm>
            <a:off x="0" y="4138613"/>
            <a:ext cx="838200" cy="776287"/>
          </a:xfrm>
          <a:prstGeom prst="rect">
            <a:avLst/>
          </a:prstGeom>
          <a:solidFill>
            <a:schemeClr val="accent1">
              <a:lumMod val="25000"/>
            </a:schemeClr>
          </a:solidFill>
          <a:ln w="9525" cap="flat" cmpd="sng" algn="ctr">
            <a:solidFill>
              <a:schemeClr val="bg1">
                <a:lumMod val="75000"/>
              </a:schemeClr>
            </a:solidFill>
            <a:prstDash val="solid"/>
            <a:round/>
            <a:headEnd type="none" w="med" len="med"/>
            <a:tailEnd type="none" w="med" len="med"/>
          </a:ln>
          <a:effectLst/>
        </p:spPr>
        <p:txBody>
          <a:bodyPr/>
          <a:lstStyle/>
          <a:p>
            <a:pPr algn="r">
              <a:defRPr/>
            </a:pPr>
            <a:endParaRPr lang="en-US" sz="2000" b="1" dirty="0">
              <a:solidFill>
                <a:schemeClr val="bg1"/>
              </a:solidFill>
              <a:effectLst>
                <a:outerShdw blurRad="38100" dist="38100" dir="2700000" algn="tl">
                  <a:srgbClr val="000000">
                    <a:alpha val="43137"/>
                  </a:srgbClr>
                </a:outerShdw>
              </a:effectLst>
              <a:cs typeface="+mn-cs"/>
            </a:endParaRPr>
          </a:p>
        </p:txBody>
      </p:sp>
      <p:sp>
        <p:nvSpPr>
          <p:cNvPr id="33" name="Rectangle 32"/>
          <p:cNvSpPr/>
          <p:nvPr/>
        </p:nvSpPr>
        <p:spPr bwMode="auto">
          <a:xfrm>
            <a:off x="3086100" y="4140200"/>
            <a:ext cx="2324100" cy="774700"/>
          </a:xfrm>
          <a:prstGeom prst="rect">
            <a:avLst/>
          </a:prstGeom>
          <a:solidFill>
            <a:schemeClr val="accent1">
              <a:lumMod val="25000"/>
            </a:schemeClr>
          </a:solidFill>
          <a:ln w="9525" cap="flat" cmpd="sng" algn="ctr">
            <a:solidFill>
              <a:schemeClr val="bg2">
                <a:lumMod val="20000"/>
                <a:lumOff val="80000"/>
              </a:schemeClr>
            </a:solidFill>
            <a:prstDash val="solid"/>
            <a:round/>
            <a:headEnd type="none" w="med" len="med"/>
            <a:tailEnd type="none" w="med" len="med"/>
          </a:ln>
          <a:effectLst/>
        </p:spPr>
        <p:txBody>
          <a:bodyPr/>
          <a:lstStyle/>
          <a:p>
            <a:pPr algn="r">
              <a:defRPr/>
            </a:pPr>
            <a:r>
              <a:rPr lang="en-US" sz="2000" b="1" dirty="0">
                <a:solidFill>
                  <a:schemeClr val="bg1"/>
                </a:solidFill>
                <a:effectLst>
                  <a:outerShdw blurRad="38100" dist="38100" dir="2700000" algn="tl">
                    <a:srgbClr val="000000">
                      <a:alpha val="43137"/>
                    </a:srgbClr>
                  </a:outerShdw>
                </a:effectLst>
                <a:cs typeface="+mn-cs"/>
              </a:rPr>
              <a:t>CY 2010</a:t>
            </a:r>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2"/>
          <p:cNvSpPr>
            <a:spLocks noGrp="1" noChangeArrowheads="1"/>
          </p:cNvSpPr>
          <p:nvPr>
            <p:ph type="title"/>
          </p:nvPr>
        </p:nvSpPr>
        <p:spPr/>
        <p:txBody>
          <a:bodyPr/>
          <a:lstStyle/>
          <a:p>
            <a:r>
              <a:rPr lang="en-US" smtClean="0"/>
              <a:t>Who Is Embarcadero? </a:t>
            </a:r>
          </a:p>
        </p:txBody>
      </p:sp>
      <p:sp>
        <p:nvSpPr>
          <p:cNvPr id="32770" name="Content Placeholder 2"/>
          <p:cNvSpPr>
            <a:spLocks noGrp="1"/>
          </p:cNvSpPr>
          <p:nvPr>
            <p:ph idx="4294967295"/>
          </p:nvPr>
        </p:nvSpPr>
        <p:spPr>
          <a:xfrm>
            <a:off x="180975" y="933450"/>
            <a:ext cx="8782050" cy="2095500"/>
          </a:xfrm>
        </p:spPr>
        <p:txBody>
          <a:bodyPr lIns="0" tIns="0" rIns="0" bIns="0" anchor="ctr" anchorCtr="1">
            <a:spAutoFit/>
          </a:bodyPr>
          <a:lstStyle/>
          <a:p>
            <a:pPr algn="ctr" eaLnBrk="1" hangingPunct="1">
              <a:spcBef>
                <a:spcPct val="0"/>
              </a:spcBef>
              <a:buFontTx/>
              <a:buNone/>
            </a:pPr>
            <a:r>
              <a:rPr lang="en-US" sz="2200" b="1" smtClean="0">
                <a:solidFill>
                  <a:srgbClr val="404040"/>
                </a:solidFill>
              </a:rPr>
              <a:t>	Embarcadero Technologies provides</a:t>
            </a:r>
          </a:p>
          <a:p>
            <a:pPr algn="ctr" eaLnBrk="1" hangingPunct="1">
              <a:spcBef>
                <a:spcPct val="0"/>
              </a:spcBef>
              <a:buFontTx/>
              <a:buNone/>
            </a:pPr>
            <a:r>
              <a:rPr lang="en-US" sz="2200" b="1" smtClean="0">
                <a:solidFill>
                  <a:srgbClr val="404040"/>
                </a:solidFill>
              </a:rPr>
              <a:t>database professionals and application developers</a:t>
            </a:r>
            <a:br>
              <a:rPr lang="en-US" sz="2200" b="1" smtClean="0">
                <a:solidFill>
                  <a:srgbClr val="404040"/>
                </a:solidFill>
              </a:rPr>
            </a:br>
            <a:r>
              <a:rPr lang="en-US" sz="2200" b="1" smtClean="0">
                <a:solidFill>
                  <a:srgbClr val="404040"/>
                </a:solidFill>
              </a:rPr>
              <a:t>with award-winning, multi-platform tools</a:t>
            </a:r>
            <a:br>
              <a:rPr lang="en-US" sz="2200" b="1" smtClean="0">
                <a:solidFill>
                  <a:srgbClr val="404040"/>
                </a:solidFill>
              </a:rPr>
            </a:br>
            <a:r>
              <a:rPr lang="en-US" sz="2200" b="1" smtClean="0">
                <a:solidFill>
                  <a:srgbClr val="404040"/>
                </a:solidFill>
              </a:rPr>
              <a:t>to design, build, and run their </a:t>
            </a:r>
          </a:p>
          <a:p>
            <a:pPr algn="ctr" eaLnBrk="1" hangingPunct="1">
              <a:spcBef>
                <a:spcPct val="0"/>
              </a:spcBef>
              <a:buFontTx/>
              <a:buNone/>
            </a:pPr>
            <a:r>
              <a:rPr lang="en-US" sz="2200" b="1" smtClean="0">
                <a:solidFill>
                  <a:srgbClr val="404040"/>
                </a:solidFill>
              </a:rPr>
              <a:t>software applications and database systems</a:t>
            </a:r>
          </a:p>
        </p:txBody>
      </p:sp>
      <p:pic>
        <p:nvPicPr>
          <p:cNvPr id="32771" name="Picture 4" descr="c++builder"/>
          <p:cNvPicPr>
            <a:picLocks noChangeAspect="1" noChangeArrowheads="1"/>
          </p:cNvPicPr>
          <p:nvPr/>
        </p:nvPicPr>
        <p:blipFill>
          <a:blip r:embed="rId3" cstate="print"/>
          <a:srcRect/>
          <a:stretch>
            <a:fillRect/>
          </a:stretch>
        </p:blipFill>
        <p:spPr bwMode="auto">
          <a:xfrm>
            <a:off x="123825" y="3908425"/>
            <a:ext cx="503238" cy="503238"/>
          </a:xfrm>
          <a:prstGeom prst="rect">
            <a:avLst/>
          </a:prstGeom>
          <a:noFill/>
          <a:ln w="9525">
            <a:noFill/>
            <a:miter lim="800000"/>
            <a:headEnd/>
            <a:tailEnd/>
          </a:ln>
        </p:spPr>
      </p:pic>
      <p:pic>
        <p:nvPicPr>
          <p:cNvPr id="32772" name="Picture 5" descr="radstudio"/>
          <p:cNvPicPr>
            <a:picLocks noChangeAspect="1" noChangeArrowheads="1"/>
          </p:cNvPicPr>
          <p:nvPr/>
        </p:nvPicPr>
        <p:blipFill>
          <a:blip r:embed="rId4" cstate="print"/>
          <a:srcRect/>
          <a:stretch>
            <a:fillRect/>
          </a:stretch>
        </p:blipFill>
        <p:spPr bwMode="auto">
          <a:xfrm>
            <a:off x="123825" y="5081588"/>
            <a:ext cx="503238" cy="503237"/>
          </a:xfrm>
          <a:prstGeom prst="rect">
            <a:avLst/>
          </a:prstGeom>
          <a:noFill/>
          <a:ln w="9525">
            <a:noFill/>
            <a:miter lim="800000"/>
            <a:headEnd/>
            <a:tailEnd/>
          </a:ln>
        </p:spPr>
      </p:pic>
      <p:pic>
        <p:nvPicPr>
          <p:cNvPr id="32773" name="Picture 6" descr="delphi"/>
          <p:cNvPicPr>
            <a:picLocks noChangeAspect="1" noChangeArrowheads="1"/>
          </p:cNvPicPr>
          <p:nvPr/>
        </p:nvPicPr>
        <p:blipFill>
          <a:blip r:embed="rId5" cstate="print"/>
          <a:srcRect/>
          <a:stretch>
            <a:fillRect/>
          </a:stretch>
        </p:blipFill>
        <p:spPr bwMode="auto">
          <a:xfrm>
            <a:off x="123825" y="3319463"/>
            <a:ext cx="503238" cy="503237"/>
          </a:xfrm>
          <a:prstGeom prst="rect">
            <a:avLst/>
          </a:prstGeom>
          <a:noFill/>
          <a:ln w="9525">
            <a:noFill/>
            <a:miter lim="800000"/>
            <a:headEnd/>
            <a:tailEnd/>
          </a:ln>
        </p:spPr>
      </p:pic>
      <p:pic>
        <p:nvPicPr>
          <p:cNvPr id="32774" name="Picture 7" descr="delphiprism"/>
          <p:cNvPicPr>
            <a:picLocks noChangeAspect="1" noChangeArrowheads="1"/>
          </p:cNvPicPr>
          <p:nvPr/>
        </p:nvPicPr>
        <p:blipFill>
          <a:blip r:embed="rId6" cstate="print"/>
          <a:srcRect/>
          <a:stretch>
            <a:fillRect/>
          </a:stretch>
        </p:blipFill>
        <p:spPr bwMode="auto">
          <a:xfrm>
            <a:off x="123825" y="4519613"/>
            <a:ext cx="503238" cy="503237"/>
          </a:xfrm>
          <a:prstGeom prst="rect">
            <a:avLst/>
          </a:prstGeom>
          <a:noFill/>
          <a:ln w="9525">
            <a:noFill/>
            <a:miter lim="800000"/>
            <a:headEnd/>
            <a:tailEnd/>
          </a:ln>
        </p:spPr>
      </p:pic>
      <p:pic>
        <p:nvPicPr>
          <p:cNvPr id="32775" name="Picture 8" descr="truboruby"/>
          <p:cNvPicPr>
            <a:picLocks noChangeAspect="1" noChangeArrowheads="1"/>
          </p:cNvPicPr>
          <p:nvPr/>
        </p:nvPicPr>
        <p:blipFill>
          <a:blip r:embed="rId7" cstate="print"/>
          <a:srcRect/>
          <a:stretch>
            <a:fillRect/>
          </a:stretch>
        </p:blipFill>
        <p:spPr bwMode="auto">
          <a:xfrm>
            <a:off x="3265488" y="4518025"/>
            <a:ext cx="484187" cy="504825"/>
          </a:xfrm>
          <a:prstGeom prst="rect">
            <a:avLst/>
          </a:prstGeom>
          <a:noFill/>
          <a:ln w="9525">
            <a:noFill/>
            <a:miter lim="800000"/>
            <a:headEnd/>
            <a:tailEnd/>
          </a:ln>
        </p:spPr>
      </p:pic>
      <p:pic>
        <p:nvPicPr>
          <p:cNvPr id="32776" name="Picture 9" descr="delphiphp"/>
          <p:cNvPicPr>
            <a:picLocks noChangeAspect="1" noChangeArrowheads="1"/>
          </p:cNvPicPr>
          <p:nvPr/>
        </p:nvPicPr>
        <p:blipFill>
          <a:blip r:embed="rId8" cstate="print"/>
          <a:srcRect/>
          <a:stretch>
            <a:fillRect/>
          </a:stretch>
        </p:blipFill>
        <p:spPr bwMode="auto">
          <a:xfrm>
            <a:off x="1647825" y="5081588"/>
            <a:ext cx="503238" cy="503237"/>
          </a:xfrm>
          <a:prstGeom prst="rect">
            <a:avLst/>
          </a:prstGeom>
          <a:noFill/>
          <a:ln w="9525">
            <a:noFill/>
            <a:miter lim="800000"/>
            <a:headEnd/>
            <a:tailEnd/>
          </a:ln>
        </p:spPr>
      </p:pic>
      <p:pic>
        <p:nvPicPr>
          <p:cNvPr id="32777" name="Picture 10" descr="jbuilder"/>
          <p:cNvPicPr>
            <a:picLocks noChangeAspect="1" noChangeArrowheads="1"/>
          </p:cNvPicPr>
          <p:nvPr/>
        </p:nvPicPr>
        <p:blipFill>
          <a:blip r:embed="rId9" cstate="print"/>
          <a:srcRect/>
          <a:stretch>
            <a:fillRect/>
          </a:stretch>
        </p:blipFill>
        <p:spPr bwMode="auto">
          <a:xfrm>
            <a:off x="1647825" y="3319463"/>
            <a:ext cx="503238" cy="503237"/>
          </a:xfrm>
          <a:prstGeom prst="rect">
            <a:avLst/>
          </a:prstGeom>
          <a:noFill/>
          <a:ln w="9525">
            <a:noFill/>
            <a:miter lim="800000"/>
            <a:headEnd/>
            <a:tailEnd/>
          </a:ln>
        </p:spPr>
      </p:pic>
      <p:pic>
        <p:nvPicPr>
          <p:cNvPr id="32778" name="Picture 11" descr="blackfish"/>
          <p:cNvPicPr>
            <a:picLocks noChangeAspect="1" noChangeArrowheads="1"/>
          </p:cNvPicPr>
          <p:nvPr/>
        </p:nvPicPr>
        <p:blipFill>
          <a:blip r:embed="rId10" cstate="print"/>
          <a:srcRect/>
          <a:stretch>
            <a:fillRect/>
          </a:stretch>
        </p:blipFill>
        <p:spPr bwMode="auto">
          <a:xfrm>
            <a:off x="3255963" y="3908425"/>
            <a:ext cx="503237" cy="503238"/>
          </a:xfrm>
          <a:prstGeom prst="rect">
            <a:avLst/>
          </a:prstGeom>
          <a:noFill/>
          <a:ln w="9525">
            <a:noFill/>
            <a:miter lim="800000"/>
            <a:headEnd/>
            <a:tailEnd/>
          </a:ln>
        </p:spPr>
      </p:pic>
      <p:pic>
        <p:nvPicPr>
          <p:cNvPr id="32779" name="Picture 12" descr="3rdrail"/>
          <p:cNvPicPr>
            <a:picLocks noChangeAspect="1" noChangeArrowheads="1"/>
          </p:cNvPicPr>
          <p:nvPr/>
        </p:nvPicPr>
        <p:blipFill>
          <a:blip r:embed="rId11" cstate="print"/>
          <a:srcRect/>
          <a:stretch>
            <a:fillRect/>
          </a:stretch>
        </p:blipFill>
        <p:spPr bwMode="auto">
          <a:xfrm>
            <a:off x="1647825" y="4519613"/>
            <a:ext cx="503238" cy="503237"/>
          </a:xfrm>
          <a:prstGeom prst="rect">
            <a:avLst/>
          </a:prstGeom>
          <a:noFill/>
          <a:ln w="9525">
            <a:noFill/>
            <a:miter lim="800000"/>
            <a:headEnd/>
            <a:tailEnd/>
          </a:ln>
        </p:spPr>
      </p:pic>
      <p:pic>
        <p:nvPicPr>
          <p:cNvPr id="32780" name="Picture 13" descr="joptimizer"/>
          <p:cNvPicPr>
            <a:picLocks noChangeAspect="1" noChangeArrowheads="1"/>
          </p:cNvPicPr>
          <p:nvPr/>
        </p:nvPicPr>
        <p:blipFill>
          <a:blip r:embed="rId12" cstate="print"/>
          <a:srcRect/>
          <a:stretch>
            <a:fillRect/>
          </a:stretch>
        </p:blipFill>
        <p:spPr bwMode="auto">
          <a:xfrm>
            <a:off x="1647825" y="3908425"/>
            <a:ext cx="503238" cy="503238"/>
          </a:xfrm>
          <a:prstGeom prst="rect">
            <a:avLst/>
          </a:prstGeom>
          <a:noFill/>
          <a:ln w="9525">
            <a:noFill/>
            <a:miter lim="800000"/>
            <a:headEnd/>
            <a:tailEnd/>
          </a:ln>
        </p:spPr>
      </p:pic>
      <p:pic>
        <p:nvPicPr>
          <p:cNvPr id="32781" name="Picture 14" descr="interbase"/>
          <p:cNvPicPr>
            <a:picLocks noChangeAspect="1" noChangeArrowheads="1"/>
          </p:cNvPicPr>
          <p:nvPr/>
        </p:nvPicPr>
        <p:blipFill>
          <a:blip r:embed="rId13" cstate="print"/>
          <a:srcRect/>
          <a:stretch>
            <a:fillRect/>
          </a:stretch>
        </p:blipFill>
        <p:spPr bwMode="auto">
          <a:xfrm>
            <a:off x="3255963" y="3319463"/>
            <a:ext cx="503237" cy="503237"/>
          </a:xfrm>
          <a:prstGeom prst="rect">
            <a:avLst/>
          </a:prstGeom>
          <a:noFill/>
          <a:ln w="9525">
            <a:noFill/>
            <a:miter lim="800000"/>
            <a:headEnd/>
            <a:tailEnd/>
          </a:ln>
        </p:spPr>
      </p:pic>
      <p:pic>
        <p:nvPicPr>
          <p:cNvPr id="32782" name="Picture 15" descr="changemanager"/>
          <p:cNvPicPr>
            <a:picLocks noChangeAspect="1" noChangeArrowheads="1"/>
          </p:cNvPicPr>
          <p:nvPr/>
        </p:nvPicPr>
        <p:blipFill>
          <a:blip r:embed="rId14" cstate="print"/>
          <a:srcRect/>
          <a:stretch>
            <a:fillRect/>
          </a:stretch>
        </p:blipFill>
        <p:spPr bwMode="auto">
          <a:xfrm>
            <a:off x="5105400" y="5629275"/>
            <a:ext cx="503238" cy="493713"/>
          </a:xfrm>
          <a:prstGeom prst="rect">
            <a:avLst/>
          </a:prstGeom>
          <a:noFill/>
          <a:ln w="9525">
            <a:noFill/>
            <a:miter lim="800000"/>
            <a:headEnd/>
            <a:tailEnd/>
          </a:ln>
        </p:spPr>
      </p:pic>
      <p:pic>
        <p:nvPicPr>
          <p:cNvPr id="32783" name="Picture 16" descr="dbartisan"/>
          <p:cNvPicPr>
            <a:picLocks noChangeAspect="1" noChangeArrowheads="1"/>
          </p:cNvPicPr>
          <p:nvPr/>
        </p:nvPicPr>
        <p:blipFill>
          <a:blip r:embed="rId15" cstate="print"/>
          <a:srcRect/>
          <a:stretch>
            <a:fillRect/>
          </a:stretch>
        </p:blipFill>
        <p:spPr bwMode="auto">
          <a:xfrm>
            <a:off x="6978650" y="3908425"/>
            <a:ext cx="503238" cy="503238"/>
          </a:xfrm>
          <a:prstGeom prst="rect">
            <a:avLst/>
          </a:prstGeom>
          <a:noFill/>
          <a:ln w="9525">
            <a:noFill/>
            <a:miter lim="800000"/>
            <a:headEnd/>
            <a:tailEnd/>
          </a:ln>
        </p:spPr>
      </p:pic>
      <p:pic>
        <p:nvPicPr>
          <p:cNvPr id="32784" name="Picture 17" descr="dboptimizer"/>
          <p:cNvPicPr>
            <a:picLocks noChangeAspect="1" noChangeArrowheads="1"/>
          </p:cNvPicPr>
          <p:nvPr/>
        </p:nvPicPr>
        <p:blipFill>
          <a:blip r:embed="rId16" cstate="print"/>
          <a:srcRect/>
          <a:stretch>
            <a:fillRect/>
          </a:stretch>
        </p:blipFill>
        <p:spPr bwMode="auto">
          <a:xfrm>
            <a:off x="6978650" y="3317875"/>
            <a:ext cx="503238" cy="503238"/>
          </a:xfrm>
          <a:prstGeom prst="rect">
            <a:avLst/>
          </a:prstGeom>
          <a:noFill/>
          <a:ln w="9525">
            <a:noFill/>
            <a:miter lim="800000"/>
            <a:headEnd/>
            <a:tailEnd/>
          </a:ln>
        </p:spPr>
      </p:pic>
      <p:pic>
        <p:nvPicPr>
          <p:cNvPr id="32785" name="Picture 18" descr="eastudio"/>
          <p:cNvPicPr>
            <a:picLocks noChangeAspect="1" noChangeArrowheads="1"/>
          </p:cNvPicPr>
          <p:nvPr/>
        </p:nvPicPr>
        <p:blipFill>
          <a:blip r:embed="rId17" cstate="print"/>
          <a:srcRect/>
          <a:stretch>
            <a:fillRect/>
          </a:stretch>
        </p:blipFill>
        <p:spPr bwMode="auto">
          <a:xfrm>
            <a:off x="5106988" y="3908425"/>
            <a:ext cx="503237" cy="503238"/>
          </a:xfrm>
          <a:prstGeom prst="rect">
            <a:avLst/>
          </a:prstGeom>
          <a:noFill/>
          <a:ln w="9525">
            <a:noFill/>
            <a:miter lim="800000"/>
            <a:headEnd/>
            <a:tailEnd/>
          </a:ln>
        </p:spPr>
      </p:pic>
      <p:pic>
        <p:nvPicPr>
          <p:cNvPr id="32786" name="Picture 19" descr="er_studio"/>
          <p:cNvPicPr>
            <a:picLocks noChangeAspect="1" noChangeArrowheads="1"/>
          </p:cNvPicPr>
          <p:nvPr/>
        </p:nvPicPr>
        <p:blipFill>
          <a:blip r:embed="rId18" cstate="print"/>
          <a:srcRect/>
          <a:stretch>
            <a:fillRect/>
          </a:stretch>
        </p:blipFill>
        <p:spPr bwMode="auto">
          <a:xfrm>
            <a:off x="5106988" y="3317875"/>
            <a:ext cx="503237" cy="503238"/>
          </a:xfrm>
          <a:prstGeom prst="rect">
            <a:avLst/>
          </a:prstGeom>
          <a:noFill/>
          <a:ln w="9525">
            <a:noFill/>
            <a:miter lim="800000"/>
            <a:headEnd/>
            <a:tailEnd/>
          </a:ln>
        </p:spPr>
      </p:pic>
      <p:pic>
        <p:nvPicPr>
          <p:cNvPr id="32787" name="Picture 20" descr="erportal"/>
          <p:cNvPicPr>
            <a:picLocks noChangeAspect="1" noChangeArrowheads="1"/>
          </p:cNvPicPr>
          <p:nvPr/>
        </p:nvPicPr>
        <p:blipFill>
          <a:blip r:embed="rId19" cstate="print"/>
          <a:srcRect/>
          <a:stretch>
            <a:fillRect/>
          </a:stretch>
        </p:blipFill>
        <p:spPr bwMode="auto">
          <a:xfrm>
            <a:off x="5106988" y="4518025"/>
            <a:ext cx="503237" cy="503238"/>
          </a:xfrm>
          <a:prstGeom prst="rect">
            <a:avLst/>
          </a:prstGeom>
          <a:noFill/>
          <a:ln w="9525">
            <a:noFill/>
            <a:miter lim="800000"/>
            <a:headEnd/>
            <a:tailEnd/>
          </a:ln>
        </p:spPr>
      </p:pic>
      <p:pic>
        <p:nvPicPr>
          <p:cNvPr id="32788" name="Picture 21" descr="perfcenter"/>
          <p:cNvPicPr>
            <a:picLocks noChangeAspect="1" noChangeArrowheads="1"/>
          </p:cNvPicPr>
          <p:nvPr/>
        </p:nvPicPr>
        <p:blipFill>
          <a:blip r:embed="rId20" cstate="print"/>
          <a:srcRect/>
          <a:stretch>
            <a:fillRect/>
          </a:stretch>
        </p:blipFill>
        <p:spPr bwMode="auto">
          <a:xfrm>
            <a:off x="6978650" y="4518025"/>
            <a:ext cx="503238" cy="503238"/>
          </a:xfrm>
          <a:prstGeom prst="rect">
            <a:avLst/>
          </a:prstGeom>
          <a:noFill/>
          <a:ln w="9525">
            <a:noFill/>
            <a:miter lim="800000"/>
            <a:headEnd/>
            <a:tailEnd/>
          </a:ln>
        </p:spPr>
      </p:pic>
      <p:pic>
        <p:nvPicPr>
          <p:cNvPr id="32789" name="Picture 22" descr="rapidsql"/>
          <p:cNvPicPr>
            <a:picLocks noChangeAspect="1" noChangeArrowheads="1"/>
          </p:cNvPicPr>
          <p:nvPr/>
        </p:nvPicPr>
        <p:blipFill>
          <a:blip r:embed="rId21" cstate="print"/>
          <a:srcRect/>
          <a:stretch>
            <a:fillRect/>
          </a:stretch>
        </p:blipFill>
        <p:spPr bwMode="auto">
          <a:xfrm>
            <a:off x="5108575" y="5081588"/>
            <a:ext cx="503238" cy="503237"/>
          </a:xfrm>
          <a:prstGeom prst="rect">
            <a:avLst/>
          </a:prstGeom>
          <a:noFill/>
          <a:ln w="9525">
            <a:noFill/>
            <a:miter lim="800000"/>
            <a:headEnd/>
            <a:tailEnd/>
          </a:ln>
        </p:spPr>
      </p:pic>
      <p:pic>
        <p:nvPicPr>
          <p:cNvPr id="32790" name="Picture 23" descr="schema"/>
          <p:cNvPicPr>
            <a:picLocks noChangeAspect="1" noChangeArrowheads="1"/>
          </p:cNvPicPr>
          <p:nvPr/>
        </p:nvPicPr>
        <p:blipFill>
          <a:blip r:embed="rId22" cstate="print"/>
          <a:srcRect/>
          <a:stretch>
            <a:fillRect/>
          </a:stretch>
        </p:blipFill>
        <p:spPr bwMode="auto">
          <a:xfrm>
            <a:off x="6980238" y="5081588"/>
            <a:ext cx="503237" cy="503237"/>
          </a:xfrm>
          <a:prstGeom prst="rect">
            <a:avLst/>
          </a:prstGeom>
          <a:noFill/>
          <a:ln w="9525">
            <a:noFill/>
            <a:miter lim="800000"/>
            <a:headEnd/>
            <a:tailEnd/>
          </a:ln>
        </p:spPr>
      </p:pic>
      <p:sp>
        <p:nvSpPr>
          <p:cNvPr id="32791" name="Text Box 24"/>
          <p:cNvSpPr txBox="1">
            <a:spLocks noChangeArrowheads="1"/>
          </p:cNvSpPr>
          <p:nvPr/>
        </p:nvSpPr>
        <p:spPr bwMode="auto">
          <a:xfrm>
            <a:off x="635000" y="3479800"/>
            <a:ext cx="428625" cy="182563"/>
          </a:xfrm>
          <a:prstGeom prst="rect">
            <a:avLst/>
          </a:prstGeom>
          <a:noFill/>
          <a:ln w="9525">
            <a:noFill/>
            <a:miter lim="800000"/>
            <a:headEnd/>
            <a:tailEnd/>
          </a:ln>
        </p:spPr>
        <p:txBody>
          <a:bodyPr wrap="none" lIns="0" tIns="0" rIns="0" bIns="0" anchor="ctr" anchorCtr="1">
            <a:spAutoFit/>
          </a:bodyPr>
          <a:lstStyle/>
          <a:p>
            <a:r>
              <a:rPr lang="en-US" sz="1200"/>
              <a:t>Delphi</a:t>
            </a:r>
          </a:p>
        </p:txBody>
      </p:sp>
      <p:sp>
        <p:nvSpPr>
          <p:cNvPr id="32792" name="Text Box 25"/>
          <p:cNvSpPr txBox="1">
            <a:spLocks noChangeArrowheads="1"/>
          </p:cNvSpPr>
          <p:nvPr/>
        </p:nvSpPr>
        <p:spPr bwMode="auto">
          <a:xfrm>
            <a:off x="635000" y="4068763"/>
            <a:ext cx="758825" cy="182562"/>
          </a:xfrm>
          <a:prstGeom prst="rect">
            <a:avLst/>
          </a:prstGeom>
          <a:noFill/>
          <a:ln w="9525">
            <a:noFill/>
            <a:miter lim="800000"/>
            <a:headEnd/>
            <a:tailEnd/>
          </a:ln>
        </p:spPr>
        <p:txBody>
          <a:bodyPr wrap="none" lIns="0" tIns="0" rIns="0" bIns="0" anchor="ctr" anchorCtr="1">
            <a:spAutoFit/>
          </a:bodyPr>
          <a:lstStyle/>
          <a:p>
            <a:r>
              <a:rPr lang="en-US" sz="1200"/>
              <a:t>C++Builder</a:t>
            </a:r>
          </a:p>
        </p:txBody>
      </p:sp>
      <p:sp>
        <p:nvSpPr>
          <p:cNvPr id="32793" name="Text Box 26"/>
          <p:cNvSpPr txBox="1">
            <a:spLocks noChangeArrowheads="1"/>
          </p:cNvSpPr>
          <p:nvPr/>
        </p:nvSpPr>
        <p:spPr bwMode="auto">
          <a:xfrm>
            <a:off x="635000" y="4679950"/>
            <a:ext cx="860425" cy="182563"/>
          </a:xfrm>
          <a:prstGeom prst="rect">
            <a:avLst/>
          </a:prstGeom>
          <a:noFill/>
          <a:ln w="9525">
            <a:noFill/>
            <a:miter lim="800000"/>
            <a:headEnd/>
            <a:tailEnd/>
          </a:ln>
        </p:spPr>
        <p:txBody>
          <a:bodyPr wrap="none" lIns="0" tIns="0" rIns="0" bIns="0" anchor="ctr" anchorCtr="1">
            <a:spAutoFit/>
          </a:bodyPr>
          <a:lstStyle/>
          <a:p>
            <a:r>
              <a:rPr lang="en-US" sz="1200"/>
              <a:t>Delphi Prism</a:t>
            </a:r>
          </a:p>
        </p:txBody>
      </p:sp>
      <p:sp>
        <p:nvSpPr>
          <p:cNvPr id="32794" name="Text Box 27"/>
          <p:cNvSpPr txBox="1">
            <a:spLocks noChangeArrowheads="1"/>
          </p:cNvSpPr>
          <p:nvPr/>
        </p:nvSpPr>
        <p:spPr bwMode="auto">
          <a:xfrm>
            <a:off x="635000" y="5241925"/>
            <a:ext cx="793750" cy="182563"/>
          </a:xfrm>
          <a:prstGeom prst="rect">
            <a:avLst/>
          </a:prstGeom>
          <a:noFill/>
          <a:ln w="9525">
            <a:noFill/>
            <a:miter lim="800000"/>
            <a:headEnd/>
            <a:tailEnd/>
          </a:ln>
        </p:spPr>
        <p:txBody>
          <a:bodyPr wrap="none" lIns="0" tIns="0" rIns="0" bIns="0" anchor="ctr" anchorCtr="1">
            <a:spAutoFit/>
          </a:bodyPr>
          <a:lstStyle/>
          <a:p>
            <a:r>
              <a:rPr lang="en-US" sz="1200"/>
              <a:t>RAD Studio</a:t>
            </a:r>
          </a:p>
        </p:txBody>
      </p:sp>
      <p:sp>
        <p:nvSpPr>
          <p:cNvPr id="32795" name="Text Box 28"/>
          <p:cNvSpPr txBox="1">
            <a:spLocks noChangeArrowheads="1"/>
          </p:cNvSpPr>
          <p:nvPr/>
        </p:nvSpPr>
        <p:spPr bwMode="auto">
          <a:xfrm>
            <a:off x="2155825" y="3479800"/>
            <a:ext cx="547688" cy="182563"/>
          </a:xfrm>
          <a:prstGeom prst="rect">
            <a:avLst/>
          </a:prstGeom>
          <a:noFill/>
          <a:ln w="9525">
            <a:noFill/>
            <a:miter lim="800000"/>
            <a:headEnd/>
            <a:tailEnd/>
          </a:ln>
        </p:spPr>
        <p:txBody>
          <a:bodyPr wrap="none" lIns="0" tIns="0" rIns="0" bIns="0" anchor="ctr" anchorCtr="1">
            <a:spAutoFit/>
          </a:bodyPr>
          <a:lstStyle/>
          <a:p>
            <a:r>
              <a:rPr lang="en-US" sz="1200"/>
              <a:t>JBuilder</a:t>
            </a:r>
          </a:p>
        </p:txBody>
      </p:sp>
      <p:sp>
        <p:nvSpPr>
          <p:cNvPr id="32796" name="Text Box 29"/>
          <p:cNvSpPr txBox="1">
            <a:spLocks noChangeArrowheads="1"/>
          </p:cNvSpPr>
          <p:nvPr/>
        </p:nvSpPr>
        <p:spPr bwMode="auto">
          <a:xfrm>
            <a:off x="2155825" y="4068763"/>
            <a:ext cx="769938" cy="182562"/>
          </a:xfrm>
          <a:prstGeom prst="rect">
            <a:avLst/>
          </a:prstGeom>
          <a:noFill/>
          <a:ln w="9525">
            <a:noFill/>
            <a:miter lim="800000"/>
            <a:headEnd/>
            <a:tailEnd/>
          </a:ln>
        </p:spPr>
        <p:txBody>
          <a:bodyPr wrap="none" lIns="0" tIns="0" rIns="0" bIns="0" anchor="ctr" anchorCtr="1">
            <a:spAutoFit/>
          </a:bodyPr>
          <a:lstStyle/>
          <a:p>
            <a:r>
              <a:rPr lang="en-US" sz="1200"/>
              <a:t>J Optimizer</a:t>
            </a:r>
          </a:p>
        </p:txBody>
      </p:sp>
      <p:sp>
        <p:nvSpPr>
          <p:cNvPr id="32797" name="Text Box 30"/>
          <p:cNvSpPr txBox="1">
            <a:spLocks noChangeArrowheads="1"/>
          </p:cNvSpPr>
          <p:nvPr/>
        </p:nvSpPr>
        <p:spPr bwMode="auto">
          <a:xfrm>
            <a:off x="2155825" y="4679950"/>
            <a:ext cx="479425" cy="182563"/>
          </a:xfrm>
          <a:prstGeom prst="rect">
            <a:avLst/>
          </a:prstGeom>
          <a:noFill/>
          <a:ln w="9525">
            <a:noFill/>
            <a:miter lim="800000"/>
            <a:headEnd/>
            <a:tailEnd/>
          </a:ln>
        </p:spPr>
        <p:txBody>
          <a:bodyPr wrap="none" lIns="0" tIns="0" rIns="0" bIns="0" anchor="ctr" anchorCtr="1">
            <a:spAutoFit/>
          </a:bodyPr>
          <a:lstStyle/>
          <a:p>
            <a:r>
              <a:rPr lang="en-US" sz="1200"/>
              <a:t>3rdRail</a:t>
            </a:r>
          </a:p>
        </p:txBody>
      </p:sp>
      <p:sp>
        <p:nvSpPr>
          <p:cNvPr id="32798" name="Text Box 31"/>
          <p:cNvSpPr txBox="1">
            <a:spLocks noChangeArrowheads="1"/>
          </p:cNvSpPr>
          <p:nvPr/>
        </p:nvSpPr>
        <p:spPr bwMode="auto">
          <a:xfrm>
            <a:off x="2155825" y="5241925"/>
            <a:ext cx="1004888" cy="182563"/>
          </a:xfrm>
          <a:prstGeom prst="rect">
            <a:avLst/>
          </a:prstGeom>
          <a:noFill/>
          <a:ln w="9525">
            <a:noFill/>
            <a:miter lim="800000"/>
            <a:headEnd/>
            <a:tailEnd/>
          </a:ln>
        </p:spPr>
        <p:txBody>
          <a:bodyPr wrap="none" lIns="0" tIns="0" rIns="0" bIns="0" anchor="ctr" anchorCtr="1">
            <a:spAutoFit/>
          </a:bodyPr>
          <a:lstStyle/>
          <a:p>
            <a:r>
              <a:rPr lang="en-US" sz="1200"/>
              <a:t>Delphi for PHP</a:t>
            </a:r>
          </a:p>
        </p:txBody>
      </p:sp>
      <p:sp>
        <p:nvSpPr>
          <p:cNvPr id="32799" name="Text Box 32"/>
          <p:cNvSpPr txBox="1">
            <a:spLocks noChangeArrowheads="1"/>
          </p:cNvSpPr>
          <p:nvPr/>
        </p:nvSpPr>
        <p:spPr bwMode="auto">
          <a:xfrm>
            <a:off x="7500938" y="5241925"/>
            <a:ext cx="1241425" cy="182563"/>
          </a:xfrm>
          <a:prstGeom prst="rect">
            <a:avLst/>
          </a:prstGeom>
          <a:noFill/>
          <a:ln w="9525">
            <a:noFill/>
            <a:miter lim="800000"/>
            <a:headEnd/>
            <a:tailEnd/>
          </a:ln>
        </p:spPr>
        <p:txBody>
          <a:bodyPr wrap="none" lIns="0" tIns="0" rIns="0" bIns="0" anchor="ctr" anchorCtr="1">
            <a:spAutoFit/>
          </a:bodyPr>
          <a:lstStyle/>
          <a:p>
            <a:r>
              <a:rPr lang="en-US" sz="1200"/>
              <a:t>Schema Examiner</a:t>
            </a:r>
          </a:p>
        </p:txBody>
      </p:sp>
      <p:sp>
        <p:nvSpPr>
          <p:cNvPr id="32800" name="Text Box 33"/>
          <p:cNvSpPr txBox="1">
            <a:spLocks noChangeArrowheads="1"/>
          </p:cNvSpPr>
          <p:nvPr/>
        </p:nvSpPr>
        <p:spPr bwMode="auto">
          <a:xfrm>
            <a:off x="3775075" y="4068763"/>
            <a:ext cx="955675" cy="182562"/>
          </a:xfrm>
          <a:prstGeom prst="rect">
            <a:avLst/>
          </a:prstGeom>
          <a:noFill/>
          <a:ln w="9525">
            <a:noFill/>
            <a:miter lim="800000"/>
            <a:headEnd/>
            <a:tailEnd/>
          </a:ln>
        </p:spPr>
        <p:txBody>
          <a:bodyPr wrap="none" lIns="0" tIns="0" rIns="0" bIns="0" anchor="ctr" anchorCtr="1">
            <a:spAutoFit/>
          </a:bodyPr>
          <a:lstStyle/>
          <a:p>
            <a:r>
              <a:rPr lang="en-US" sz="1200"/>
              <a:t>Blackfish SQL</a:t>
            </a:r>
          </a:p>
        </p:txBody>
      </p:sp>
      <p:sp>
        <p:nvSpPr>
          <p:cNvPr id="32801" name="Text Box 34"/>
          <p:cNvSpPr txBox="1">
            <a:spLocks noChangeArrowheads="1"/>
          </p:cNvSpPr>
          <p:nvPr/>
        </p:nvSpPr>
        <p:spPr bwMode="auto">
          <a:xfrm>
            <a:off x="5656263" y="5784850"/>
            <a:ext cx="1171575" cy="182563"/>
          </a:xfrm>
          <a:prstGeom prst="rect">
            <a:avLst/>
          </a:prstGeom>
          <a:noFill/>
          <a:ln w="9525">
            <a:noFill/>
            <a:miter lim="800000"/>
            <a:headEnd/>
            <a:tailEnd/>
          </a:ln>
        </p:spPr>
        <p:txBody>
          <a:bodyPr wrap="none" lIns="0" tIns="0" rIns="0" bIns="0" anchor="ctr" anchorCtr="1">
            <a:spAutoFit/>
          </a:bodyPr>
          <a:lstStyle/>
          <a:p>
            <a:r>
              <a:rPr lang="en-US" sz="1200"/>
              <a:t>Change Manager</a:t>
            </a:r>
          </a:p>
        </p:txBody>
      </p:sp>
      <p:sp>
        <p:nvSpPr>
          <p:cNvPr id="32802" name="Text Box 35"/>
          <p:cNvSpPr txBox="1">
            <a:spLocks noChangeArrowheads="1"/>
          </p:cNvSpPr>
          <p:nvPr/>
        </p:nvSpPr>
        <p:spPr bwMode="auto">
          <a:xfrm>
            <a:off x="7500938" y="4068763"/>
            <a:ext cx="684212" cy="182562"/>
          </a:xfrm>
          <a:prstGeom prst="rect">
            <a:avLst/>
          </a:prstGeom>
          <a:noFill/>
          <a:ln w="9525">
            <a:noFill/>
            <a:miter lim="800000"/>
            <a:headEnd/>
            <a:tailEnd/>
          </a:ln>
        </p:spPr>
        <p:txBody>
          <a:bodyPr wrap="none" lIns="0" tIns="0" rIns="0" bIns="0" anchor="ctr" anchorCtr="1">
            <a:spAutoFit/>
          </a:bodyPr>
          <a:lstStyle/>
          <a:p>
            <a:r>
              <a:rPr lang="en-US" sz="1200"/>
              <a:t>DBArtisan</a:t>
            </a:r>
          </a:p>
        </p:txBody>
      </p:sp>
      <p:sp>
        <p:nvSpPr>
          <p:cNvPr id="32803" name="Text Box 36"/>
          <p:cNvSpPr txBox="1">
            <a:spLocks noChangeArrowheads="1"/>
          </p:cNvSpPr>
          <p:nvPr/>
        </p:nvSpPr>
        <p:spPr bwMode="auto">
          <a:xfrm>
            <a:off x="7500938" y="3478213"/>
            <a:ext cx="904875" cy="182562"/>
          </a:xfrm>
          <a:prstGeom prst="rect">
            <a:avLst/>
          </a:prstGeom>
          <a:noFill/>
          <a:ln w="9525">
            <a:noFill/>
            <a:miter lim="800000"/>
            <a:headEnd/>
            <a:tailEnd/>
          </a:ln>
        </p:spPr>
        <p:txBody>
          <a:bodyPr wrap="none" lIns="0" tIns="0" rIns="0" bIns="0" anchor="ctr" anchorCtr="1">
            <a:spAutoFit/>
          </a:bodyPr>
          <a:lstStyle/>
          <a:p>
            <a:r>
              <a:rPr lang="en-US" sz="1200"/>
              <a:t>DB Optimizer</a:t>
            </a:r>
          </a:p>
        </p:txBody>
      </p:sp>
      <p:pic>
        <p:nvPicPr>
          <p:cNvPr id="32804" name="Picture 37" descr="delphi400"/>
          <p:cNvPicPr>
            <a:picLocks noChangeAspect="1" noChangeArrowheads="1"/>
          </p:cNvPicPr>
          <p:nvPr/>
        </p:nvPicPr>
        <p:blipFill>
          <a:blip r:embed="rId23" cstate="print"/>
          <a:srcRect/>
          <a:stretch>
            <a:fillRect/>
          </a:stretch>
        </p:blipFill>
        <p:spPr bwMode="auto">
          <a:xfrm>
            <a:off x="3257550" y="5083175"/>
            <a:ext cx="501650" cy="501650"/>
          </a:xfrm>
          <a:prstGeom prst="rect">
            <a:avLst/>
          </a:prstGeom>
          <a:noFill/>
          <a:ln w="9525">
            <a:noFill/>
            <a:miter lim="800000"/>
            <a:headEnd/>
            <a:tailEnd/>
          </a:ln>
        </p:spPr>
      </p:pic>
      <p:sp>
        <p:nvSpPr>
          <p:cNvPr id="32805" name="Text Box 38"/>
          <p:cNvSpPr txBox="1">
            <a:spLocks noChangeArrowheads="1"/>
          </p:cNvSpPr>
          <p:nvPr/>
        </p:nvSpPr>
        <p:spPr bwMode="auto">
          <a:xfrm>
            <a:off x="3775075" y="5241925"/>
            <a:ext cx="1190625" cy="182563"/>
          </a:xfrm>
          <a:prstGeom prst="rect">
            <a:avLst/>
          </a:prstGeom>
          <a:noFill/>
          <a:ln w="9525">
            <a:noFill/>
            <a:miter lim="800000"/>
            <a:headEnd/>
            <a:tailEnd/>
          </a:ln>
        </p:spPr>
        <p:txBody>
          <a:bodyPr wrap="none" lIns="0" tIns="0" rIns="0" bIns="0" anchor="ctr" anchorCtr="1">
            <a:spAutoFit/>
          </a:bodyPr>
          <a:lstStyle/>
          <a:p>
            <a:r>
              <a:rPr lang="en-US" sz="1200"/>
              <a:t>Delphi for AS/400</a:t>
            </a:r>
          </a:p>
        </p:txBody>
      </p:sp>
      <p:sp>
        <p:nvSpPr>
          <p:cNvPr id="32806" name="Text Box 39"/>
          <p:cNvSpPr txBox="1">
            <a:spLocks noChangeArrowheads="1"/>
          </p:cNvSpPr>
          <p:nvPr/>
        </p:nvSpPr>
        <p:spPr bwMode="auto">
          <a:xfrm>
            <a:off x="5656263" y="4068763"/>
            <a:ext cx="676275" cy="182562"/>
          </a:xfrm>
          <a:prstGeom prst="rect">
            <a:avLst/>
          </a:prstGeom>
          <a:noFill/>
          <a:ln w="9525">
            <a:noFill/>
            <a:miter lim="800000"/>
            <a:headEnd/>
            <a:tailEnd/>
          </a:ln>
        </p:spPr>
        <p:txBody>
          <a:bodyPr wrap="none" lIns="0" tIns="0" rIns="0" bIns="0" anchor="ctr" anchorCtr="1">
            <a:spAutoFit/>
          </a:bodyPr>
          <a:lstStyle/>
          <a:p>
            <a:r>
              <a:rPr lang="en-US" sz="1200"/>
              <a:t>EA/Studio</a:t>
            </a:r>
          </a:p>
        </p:txBody>
      </p:sp>
      <p:sp>
        <p:nvSpPr>
          <p:cNvPr id="32807" name="Text Box 40"/>
          <p:cNvSpPr txBox="1">
            <a:spLocks noChangeArrowheads="1"/>
          </p:cNvSpPr>
          <p:nvPr/>
        </p:nvSpPr>
        <p:spPr bwMode="auto">
          <a:xfrm>
            <a:off x="5656263" y="3478213"/>
            <a:ext cx="684212" cy="182562"/>
          </a:xfrm>
          <a:prstGeom prst="rect">
            <a:avLst/>
          </a:prstGeom>
          <a:noFill/>
          <a:ln w="9525">
            <a:noFill/>
            <a:miter lim="800000"/>
            <a:headEnd/>
            <a:tailEnd/>
          </a:ln>
        </p:spPr>
        <p:txBody>
          <a:bodyPr wrap="none" lIns="0" tIns="0" rIns="0" bIns="0" anchor="ctr" anchorCtr="1">
            <a:spAutoFit/>
          </a:bodyPr>
          <a:lstStyle/>
          <a:p>
            <a:r>
              <a:rPr lang="en-US" sz="1200"/>
              <a:t>ER/Studio</a:t>
            </a:r>
          </a:p>
        </p:txBody>
      </p:sp>
      <p:sp>
        <p:nvSpPr>
          <p:cNvPr id="32808" name="Text Box 41"/>
          <p:cNvSpPr txBox="1">
            <a:spLocks noChangeArrowheads="1"/>
          </p:cNvSpPr>
          <p:nvPr/>
        </p:nvSpPr>
        <p:spPr bwMode="auto">
          <a:xfrm>
            <a:off x="5656263" y="4587875"/>
            <a:ext cx="946150" cy="365125"/>
          </a:xfrm>
          <a:prstGeom prst="rect">
            <a:avLst/>
          </a:prstGeom>
          <a:noFill/>
          <a:ln w="9525">
            <a:noFill/>
            <a:miter lim="800000"/>
            <a:headEnd/>
            <a:tailEnd/>
          </a:ln>
        </p:spPr>
        <p:txBody>
          <a:bodyPr wrap="none" lIns="0" tIns="0" rIns="0" bIns="0" anchor="ctr" anchorCtr="1">
            <a:spAutoFit/>
          </a:bodyPr>
          <a:lstStyle/>
          <a:p>
            <a:r>
              <a:rPr lang="en-US" sz="1200"/>
              <a:t>ER Enterprise</a:t>
            </a:r>
          </a:p>
          <a:p>
            <a:r>
              <a:rPr lang="en-US" sz="1200"/>
              <a:t>Portal</a:t>
            </a:r>
          </a:p>
        </p:txBody>
      </p:sp>
      <p:sp>
        <p:nvSpPr>
          <p:cNvPr id="32809" name="Text Box 42"/>
          <p:cNvSpPr txBox="1">
            <a:spLocks noChangeArrowheads="1"/>
          </p:cNvSpPr>
          <p:nvPr/>
        </p:nvSpPr>
        <p:spPr bwMode="auto">
          <a:xfrm>
            <a:off x="7500938" y="4587875"/>
            <a:ext cx="869950" cy="365125"/>
          </a:xfrm>
          <a:prstGeom prst="rect">
            <a:avLst/>
          </a:prstGeom>
          <a:noFill/>
          <a:ln w="9525">
            <a:noFill/>
            <a:miter lim="800000"/>
            <a:headEnd/>
            <a:tailEnd/>
          </a:ln>
        </p:spPr>
        <p:txBody>
          <a:bodyPr wrap="none" lIns="0" tIns="0" rIns="0" bIns="0" anchor="ctr" anchorCtr="1">
            <a:spAutoFit/>
          </a:bodyPr>
          <a:lstStyle/>
          <a:p>
            <a:r>
              <a:rPr lang="en-US" sz="1200"/>
              <a:t>Performance</a:t>
            </a:r>
          </a:p>
          <a:p>
            <a:r>
              <a:rPr lang="en-US" sz="1200"/>
              <a:t>Center</a:t>
            </a:r>
          </a:p>
        </p:txBody>
      </p:sp>
      <p:sp>
        <p:nvSpPr>
          <p:cNvPr id="32810" name="Text Box 43"/>
          <p:cNvSpPr txBox="1">
            <a:spLocks noChangeArrowheads="1"/>
          </p:cNvSpPr>
          <p:nvPr/>
        </p:nvSpPr>
        <p:spPr bwMode="auto">
          <a:xfrm>
            <a:off x="5656263" y="5241925"/>
            <a:ext cx="742950" cy="182563"/>
          </a:xfrm>
          <a:prstGeom prst="rect">
            <a:avLst/>
          </a:prstGeom>
          <a:noFill/>
          <a:ln w="9525">
            <a:noFill/>
            <a:miter lim="800000"/>
            <a:headEnd/>
            <a:tailEnd/>
          </a:ln>
        </p:spPr>
        <p:txBody>
          <a:bodyPr wrap="none" lIns="0" tIns="0" rIns="0" bIns="0" anchor="ctr" anchorCtr="1">
            <a:spAutoFit/>
          </a:bodyPr>
          <a:lstStyle/>
          <a:p>
            <a:r>
              <a:rPr lang="en-US" sz="1200"/>
              <a:t>Rapid SQL</a:t>
            </a:r>
          </a:p>
        </p:txBody>
      </p:sp>
      <p:sp>
        <p:nvSpPr>
          <p:cNvPr id="32811" name="Text Box 44"/>
          <p:cNvSpPr txBox="1">
            <a:spLocks noChangeArrowheads="1"/>
          </p:cNvSpPr>
          <p:nvPr/>
        </p:nvSpPr>
        <p:spPr bwMode="auto">
          <a:xfrm>
            <a:off x="3775075" y="3479800"/>
            <a:ext cx="1023938" cy="182563"/>
          </a:xfrm>
          <a:prstGeom prst="rect">
            <a:avLst/>
          </a:prstGeom>
          <a:noFill/>
          <a:ln w="9525">
            <a:noFill/>
            <a:miter lim="800000"/>
            <a:headEnd/>
            <a:tailEnd/>
          </a:ln>
        </p:spPr>
        <p:txBody>
          <a:bodyPr wrap="none" lIns="0" tIns="0" rIns="0" bIns="0" anchor="ctr" anchorCtr="1">
            <a:spAutoFit/>
          </a:bodyPr>
          <a:lstStyle/>
          <a:p>
            <a:r>
              <a:rPr lang="en-US" sz="1200"/>
              <a:t>InterBase SMP</a:t>
            </a:r>
          </a:p>
        </p:txBody>
      </p:sp>
      <p:sp>
        <p:nvSpPr>
          <p:cNvPr id="32812" name="Text Box 45"/>
          <p:cNvSpPr txBox="1">
            <a:spLocks noChangeArrowheads="1"/>
          </p:cNvSpPr>
          <p:nvPr/>
        </p:nvSpPr>
        <p:spPr bwMode="auto">
          <a:xfrm>
            <a:off x="3775075" y="4679950"/>
            <a:ext cx="793750" cy="182563"/>
          </a:xfrm>
          <a:prstGeom prst="rect">
            <a:avLst/>
          </a:prstGeom>
          <a:noFill/>
          <a:ln w="9525">
            <a:noFill/>
            <a:miter lim="800000"/>
            <a:headEnd/>
            <a:tailEnd/>
          </a:ln>
        </p:spPr>
        <p:txBody>
          <a:bodyPr wrap="none" lIns="0" tIns="0" rIns="0" bIns="0" anchor="ctr" anchorCtr="1">
            <a:spAutoFit/>
          </a:bodyPr>
          <a:lstStyle/>
          <a:p>
            <a:r>
              <a:rPr lang="en-US" sz="1200"/>
              <a:t>Turbo Ruby</a:t>
            </a:r>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80225" name="Title 1"/>
          <p:cNvSpPr>
            <a:spLocks noGrp="1"/>
          </p:cNvSpPr>
          <p:nvPr>
            <p:ph type="title" idx="4294967295"/>
          </p:nvPr>
        </p:nvSpPr>
        <p:spPr/>
        <p:txBody>
          <a:bodyPr/>
          <a:lstStyle/>
          <a:p>
            <a:r>
              <a:rPr lang="en-US" smtClean="0"/>
              <a:t>New InterBase SMP 2009</a:t>
            </a:r>
          </a:p>
        </p:txBody>
      </p:sp>
      <p:sp>
        <p:nvSpPr>
          <p:cNvPr id="180226" name="Content Placeholder 2"/>
          <p:cNvSpPr>
            <a:spLocks noGrp="1"/>
          </p:cNvSpPr>
          <p:nvPr>
            <p:ph idx="4294967295"/>
          </p:nvPr>
        </p:nvSpPr>
        <p:spPr/>
        <p:txBody>
          <a:bodyPr/>
          <a:lstStyle/>
          <a:p>
            <a:r>
              <a:rPr lang="en-US" sz="1400" b="1" smtClean="0"/>
              <a:t>Column and Database Level Encryption</a:t>
            </a:r>
            <a:r>
              <a:rPr lang="en-US" sz="1400" smtClean="0"/>
              <a:t/>
            </a:r>
            <a:br>
              <a:rPr lang="en-US" sz="1400" smtClean="0"/>
            </a:br>
            <a:r>
              <a:rPr lang="en-US" sz="1400" smtClean="0"/>
              <a:t>InterBase now supports the use of weak (DES) or strong (AES) encryption to encrypt a database and/or individual columns in a database table. </a:t>
            </a:r>
          </a:p>
          <a:p>
            <a:r>
              <a:rPr lang="en-US" sz="1400" b="1" smtClean="0"/>
              <a:t>Over-the-Wire (OTW) Network Encryption</a:t>
            </a:r>
            <a:r>
              <a:rPr lang="en-US" sz="1400" smtClean="0"/>
              <a:t/>
            </a:r>
            <a:br>
              <a:rPr lang="en-US" sz="1400" smtClean="0"/>
            </a:br>
            <a:r>
              <a:rPr lang="en-US" sz="1400" smtClean="0"/>
              <a:t>OTW encryption allows you to encrypt data as it is communicated over a network from a client to a server. If you use OTW encryption, you must encrypt network transmissions with the same strength as was used to encrypt the database or columns. You can use weak or strong encryption, though to use strong (AES) encryption, you must obtain a optional strong encryption license, available at no additional charge. </a:t>
            </a:r>
          </a:p>
          <a:p>
            <a:r>
              <a:rPr lang="en-US" sz="1400" b="1" smtClean="0"/>
              <a:t>Encryption of Backup Files</a:t>
            </a:r>
            <a:r>
              <a:rPr lang="en-US" sz="1400" smtClean="0"/>
              <a:t/>
            </a:r>
            <a:br>
              <a:rPr lang="en-US" sz="1400" smtClean="0"/>
            </a:br>
            <a:r>
              <a:rPr lang="en-US" sz="1400" smtClean="0"/>
              <a:t>If you encrypt a database and/or any of its columns, you must also encrypt the backup files for that database. You decrypt the backup files during the restore process. This adds an additional layer of protection to your data. </a:t>
            </a:r>
          </a:p>
          <a:p>
            <a:r>
              <a:rPr lang="en-US" sz="1400" b="1" smtClean="0"/>
              <a:t>InterBase SMP 2009 To-Go Edition</a:t>
            </a:r>
            <a:r>
              <a:rPr lang="en-US" sz="1400" smtClean="0"/>
              <a:t/>
            </a:r>
            <a:br>
              <a:rPr lang="en-US" sz="1400" smtClean="0"/>
            </a:br>
            <a:r>
              <a:rPr lang="en-US" sz="1400" smtClean="0"/>
              <a:t>The new InterBase To-Go Edition is a small, portable version of the Desktop Edition. Target applications for the To-Go Edition include small devices and public kiosks, as well as Value Added Reseller (VAR) applications that were built using InterBase. Used in the To-Go edition form, InterBase does not have to be installed on any server or end-user workstation. </a:t>
            </a:r>
          </a:p>
          <a:p>
            <a:endParaRPr lang="en-US" sz="1400" smtClean="0"/>
          </a:p>
        </p:txBody>
      </p:sp>
      <p:sp>
        <p:nvSpPr>
          <p:cNvPr id="180227" name="Slide Number Placeholder 3"/>
          <p:cNvSpPr txBox="1">
            <a:spLocks noGrp="1"/>
          </p:cNvSpPr>
          <p:nvPr/>
        </p:nvSpPr>
        <p:spPr bwMode="auto">
          <a:xfrm>
            <a:off x="7562850" y="6553200"/>
            <a:ext cx="1371600" cy="74613"/>
          </a:xfrm>
          <a:prstGeom prst="rect">
            <a:avLst/>
          </a:prstGeom>
          <a:noFill/>
          <a:ln w="9525">
            <a:noFill/>
            <a:miter lim="800000"/>
            <a:headEnd/>
            <a:tailEnd/>
          </a:ln>
        </p:spPr>
        <p:txBody>
          <a:bodyPr/>
          <a:lstStyle/>
          <a:p>
            <a:pPr algn="r"/>
            <a:fld id="{CF40FEA0-115F-4235-AB28-C263ADA81E2D}" type="slidenum">
              <a:rPr lang="en-US" sz="1200">
                <a:solidFill>
                  <a:srgbClr val="565A5C"/>
                </a:solidFill>
              </a:rPr>
              <a:pPr algn="r"/>
              <a:t>80</a:t>
            </a:fld>
            <a:endParaRPr lang="en-US" sz="1200">
              <a:solidFill>
                <a:srgbClr val="565A5C"/>
              </a:solidFill>
            </a:endParaRPr>
          </a:p>
        </p:txBody>
      </p:sp>
    </p:spTree>
  </p:cSld>
  <p:clrMapOvr>
    <a:masterClrMapping/>
  </p:clrMapOvr>
  <p:transition/>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82273" name="Title 1"/>
          <p:cNvSpPr>
            <a:spLocks noGrp="1"/>
          </p:cNvSpPr>
          <p:nvPr>
            <p:ph type="title" idx="4294967295"/>
          </p:nvPr>
        </p:nvSpPr>
        <p:spPr/>
        <p:txBody>
          <a:bodyPr/>
          <a:lstStyle/>
          <a:p>
            <a:r>
              <a:rPr lang="en-US" smtClean="0"/>
              <a:t>InterBase SMP 2011</a:t>
            </a:r>
          </a:p>
        </p:txBody>
      </p:sp>
      <p:sp>
        <p:nvSpPr>
          <p:cNvPr id="182274" name="Content Placeholder 2"/>
          <p:cNvSpPr>
            <a:spLocks noGrp="1"/>
          </p:cNvSpPr>
          <p:nvPr>
            <p:ph idx="4294967295"/>
          </p:nvPr>
        </p:nvSpPr>
        <p:spPr/>
        <p:txBody>
          <a:bodyPr/>
          <a:lstStyle/>
          <a:p>
            <a:pPr>
              <a:buFontTx/>
              <a:buNone/>
            </a:pPr>
            <a:r>
              <a:rPr lang="en-US" sz="1400" b="1" smtClean="0">
                <a:solidFill>
                  <a:srgbClr val="000000"/>
                </a:solidFill>
                <a:cs typeface="Times New Roman" pitchFamily="18" charset="0"/>
              </a:rPr>
              <a:t>Core Themes: Planned for September 2010 Release</a:t>
            </a:r>
          </a:p>
          <a:p>
            <a:r>
              <a:rPr lang="en-US" sz="1400" b="1" smtClean="0">
                <a:solidFill>
                  <a:srgbClr val="000000"/>
                </a:solidFill>
                <a:cs typeface="Times New Roman" pitchFamily="18" charset="0"/>
              </a:rPr>
              <a:t>64-bit InterBase on Windows </a:t>
            </a:r>
            <a:r>
              <a:rPr lang="en-US" sz="1400" smtClean="0">
                <a:solidFill>
                  <a:srgbClr val="000000"/>
                </a:solidFill>
                <a:cs typeface="Times New Roman" pitchFamily="18" charset="0"/>
              </a:rPr>
              <a:t/>
            </a:r>
            <a:br>
              <a:rPr lang="en-US" sz="1400" smtClean="0">
                <a:solidFill>
                  <a:srgbClr val="000000"/>
                </a:solidFill>
                <a:cs typeface="Times New Roman" pitchFamily="18" charset="0"/>
              </a:rPr>
            </a:br>
            <a:r>
              <a:rPr lang="en-US" sz="1400" smtClean="0">
                <a:solidFill>
                  <a:srgbClr val="000000"/>
                </a:solidFill>
                <a:cs typeface="Times New Roman" pitchFamily="18" charset="0"/>
              </a:rPr>
              <a:t> </a:t>
            </a:r>
            <a:r>
              <a:rPr lang="en-US" sz="1400" smtClean="0"/>
              <a:t>Greater memory and performance  benefits can be gained with 64-bit scalability </a:t>
            </a:r>
            <a:r>
              <a:rPr lang="en-US" sz="1400" smtClean="0">
                <a:solidFill>
                  <a:srgbClr val="000000"/>
                </a:solidFill>
                <a:cs typeface="Times New Roman" pitchFamily="18" charset="0"/>
              </a:rPr>
              <a:t>of InterBase semantics (transactions, DB page etc.)</a:t>
            </a:r>
            <a:endParaRPr lang="en-US" sz="1400" smtClean="0"/>
          </a:p>
          <a:p>
            <a:r>
              <a:rPr lang="en-US" sz="1400" b="1" smtClean="0">
                <a:solidFill>
                  <a:srgbClr val="000000"/>
                </a:solidFill>
                <a:cs typeface="Times New Roman" pitchFamily="18" charset="0"/>
              </a:rPr>
              <a:t>Cloud Deployment</a:t>
            </a:r>
            <a:br>
              <a:rPr lang="en-US" sz="1400" b="1" smtClean="0">
                <a:solidFill>
                  <a:srgbClr val="000000"/>
                </a:solidFill>
                <a:cs typeface="Times New Roman" pitchFamily="18" charset="0"/>
              </a:rPr>
            </a:br>
            <a:r>
              <a:rPr lang="en-US" sz="1400" smtClean="0"/>
              <a:t> Creating an instance of InterBase and making it available on the cloud that will allow customers to use InterBase in a flexible and scalable cloud environment</a:t>
            </a:r>
            <a:endParaRPr lang="en-US" sz="1400" b="1" smtClean="0"/>
          </a:p>
          <a:p>
            <a:r>
              <a:rPr lang="en-US" sz="1400" b="1" smtClean="0">
                <a:solidFill>
                  <a:srgbClr val="000000"/>
                </a:solidFill>
                <a:cs typeface="Times New Roman" pitchFamily="18" charset="0"/>
              </a:rPr>
              <a:t>Extended Password encryption</a:t>
            </a:r>
            <a:r>
              <a:rPr lang="en-US" sz="1400" b="1" smtClean="0"/>
              <a:t/>
            </a:r>
            <a:br>
              <a:rPr lang="en-US" sz="1400" b="1" smtClean="0"/>
            </a:br>
            <a:r>
              <a:rPr lang="en-US" sz="1400" smtClean="0"/>
              <a:t>Extended password encryption allows for stronger security </a:t>
            </a:r>
            <a:br>
              <a:rPr lang="en-US" sz="1400" smtClean="0"/>
            </a:br>
            <a:endParaRPr lang="en-US" sz="1400" smtClean="0"/>
          </a:p>
        </p:txBody>
      </p:sp>
      <p:sp>
        <p:nvSpPr>
          <p:cNvPr id="182275" name="Slide Number Placeholder 3"/>
          <p:cNvSpPr txBox="1">
            <a:spLocks noGrp="1"/>
          </p:cNvSpPr>
          <p:nvPr/>
        </p:nvSpPr>
        <p:spPr bwMode="auto">
          <a:xfrm>
            <a:off x="7562850" y="6553200"/>
            <a:ext cx="1371600" cy="74613"/>
          </a:xfrm>
          <a:prstGeom prst="rect">
            <a:avLst/>
          </a:prstGeom>
          <a:noFill/>
          <a:ln w="9525">
            <a:noFill/>
            <a:miter lim="800000"/>
            <a:headEnd/>
            <a:tailEnd/>
          </a:ln>
        </p:spPr>
        <p:txBody>
          <a:bodyPr/>
          <a:lstStyle/>
          <a:p>
            <a:pPr algn="r"/>
            <a:fld id="{F1C14B25-8227-4D89-A30D-A56C0889D493}" type="slidenum">
              <a:rPr lang="en-US" sz="1200">
                <a:solidFill>
                  <a:srgbClr val="565A5C"/>
                </a:solidFill>
              </a:rPr>
              <a:pPr algn="r"/>
              <a:t>81</a:t>
            </a:fld>
            <a:endParaRPr lang="en-US" sz="1200">
              <a:solidFill>
                <a:srgbClr val="565A5C"/>
              </a:solidFill>
            </a:endParaRPr>
          </a:p>
        </p:txBody>
      </p:sp>
    </p:spTree>
  </p:cSld>
  <p:clrMapOvr>
    <a:masterClrMapping/>
  </p:clrMapOvr>
  <p:transition/>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84321" name="Title 1"/>
          <p:cNvSpPr>
            <a:spLocks noGrp="1"/>
          </p:cNvSpPr>
          <p:nvPr>
            <p:ph type="title" idx="4294967295"/>
          </p:nvPr>
        </p:nvSpPr>
        <p:spPr>
          <a:xfrm>
            <a:off x="190500" y="190500"/>
            <a:ext cx="6346825" cy="457200"/>
          </a:xfrm>
        </p:spPr>
        <p:txBody>
          <a:bodyPr/>
          <a:lstStyle/>
          <a:p>
            <a:r>
              <a:rPr lang="en-US" smtClean="0"/>
              <a:t>InterBase SMP – Future Requirements</a:t>
            </a:r>
          </a:p>
        </p:txBody>
      </p:sp>
      <p:sp>
        <p:nvSpPr>
          <p:cNvPr id="184322" name="Content Placeholder 2"/>
          <p:cNvSpPr>
            <a:spLocks noGrp="1"/>
          </p:cNvSpPr>
          <p:nvPr>
            <p:ph idx="4294967295"/>
          </p:nvPr>
        </p:nvSpPr>
        <p:spPr/>
        <p:txBody>
          <a:bodyPr/>
          <a:lstStyle/>
          <a:p>
            <a:r>
              <a:rPr lang="en-US" sz="1400" b="1" smtClean="0"/>
              <a:t>Stored procedure debugging:  </a:t>
            </a:r>
            <a:r>
              <a:rPr lang="en-US" sz="1400" smtClean="0"/>
              <a:t>APIs to strengthen for debugging stored procedures into InterBase that can be plugged into DB development tools for debugging. </a:t>
            </a:r>
            <a:r>
              <a:rPr lang="en-US" sz="1400" b="1" smtClean="0"/>
              <a:t> </a:t>
            </a:r>
          </a:p>
          <a:p>
            <a:r>
              <a:rPr lang="en-US" sz="1400" b="1" smtClean="0"/>
              <a:t>Universal triggers: </a:t>
            </a:r>
            <a:r>
              <a:rPr lang="en-US" sz="1400" smtClean="0"/>
              <a:t>Consolidate trigger logic across multiple operations.</a:t>
            </a:r>
          </a:p>
          <a:p>
            <a:r>
              <a:rPr lang="en-US" sz="1400" b="1" smtClean="0"/>
              <a:t> SQL hints: </a:t>
            </a:r>
            <a:r>
              <a:rPr lang="en-US" sz="1400" smtClean="0"/>
              <a:t>More customized tuning of your SQL queries for better performance.</a:t>
            </a:r>
          </a:p>
          <a:p>
            <a:r>
              <a:rPr lang="en-US" sz="1400" b="1" smtClean="0"/>
              <a:t>Larger index keys: </a:t>
            </a:r>
            <a:r>
              <a:rPr lang="en-US" sz="1400" smtClean="0"/>
              <a:t>Index to accommodate larger index keys.</a:t>
            </a:r>
          </a:p>
          <a:p>
            <a:r>
              <a:rPr lang="en-US" sz="1400" b="1" smtClean="0"/>
              <a:t> C/S protocol optimization: </a:t>
            </a:r>
            <a:r>
              <a:rPr lang="en-US" sz="1400" smtClean="0"/>
              <a:t>Improving performance of client/server applications.</a:t>
            </a:r>
          </a:p>
          <a:p>
            <a:pPr>
              <a:buFontTx/>
              <a:buNone/>
            </a:pPr>
            <a:r>
              <a:rPr lang="en-US" sz="1400" smtClean="0"/>
              <a:t/>
            </a:r>
            <a:br>
              <a:rPr lang="en-US" sz="1400" smtClean="0"/>
            </a:br>
            <a:endParaRPr lang="en-US" sz="1400" smtClean="0"/>
          </a:p>
        </p:txBody>
      </p:sp>
      <p:sp>
        <p:nvSpPr>
          <p:cNvPr id="184323" name="Slide Number Placeholder 3"/>
          <p:cNvSpPr txBox="1">
            <a:spLocks noGrp="1"/>
          </p:cNvSpPr>
          <p:nvPr/>
        </p:nvSpPr>
        <p:spPr bwMode="auto">
          <a:xfrm>
            <a:off x="7562850" y="6553200"/>
            <a:ext cx="1371600" cy="74613"/>
          </a:xfrm>
          <a:prstGeom prst="rect">
            <a:avLst/>
          </a:prstGeom>
          <a:noFill/>
          <a:ln w="9525">
            <a:noFill/>
            <a:miter lim="800000"/>
            <a:headEnd/>
            <a:tailEnd/>
          </a:ln>
        </p:spPr>
        <p:txBody>
          <a:bodyPr/>
          <a:lstStyle/>
          <a:p>
            <a:pPr algn="r"/>
            <a:fld id="{FECABC1F-4B2C-4C56-92FE-B86D440EC47D}" type="slidenum">
              <a:rPr lang="en-US" sz="1200">
                <a:solidFill>
                  <a:srgbClr val="565A5C"/>
                </a:solidFill>
              </a:rPr>
              <a:pPr algn="r"/>
              <a:t>82</a:t>
            </a:fld>
            <a:endParaRPr lang="en-US" sz="1200">
              <a:solidFill>
                <a:srgbClr val="565A5C"/>
              </a:solidFill>
            </a:endParaRPr>
          </a:p>
        </p:txBody>
      </p:sp>
    </p:spTree>
  </p:cSld>
  <p:clrMapOvr>
    <a:masterClrMapping/>
  </p:clrMapOvr>
  <p:transition/>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86369" name="TextBox 2"/>
          <p:cNvSpPr txBox="1">
            <a:spLocks noChangeArrowheads="1"/>
          </p:cNvSpPr>
          <p:nvPr/>
        </p:nvSpPr>
        <p:spPr bwMode="auto">
          <a:xfrm>
            <a:off x="4191000" y="1981200"/>
            <a:ext cx="4376738" cy="2554288"/>
          </a:xfrm>
          <a:prstGeom prst="rect">
            <a:avLst/>
          </a:prstGeom>
          <a:noFill/>
          <a:ln w="9525">
            <a:noFill/>
            <a:miter lim="800000"/>
            <a:headEnd/>
            <a:tailEnd/>
          </a:ln>
        </p:spPr>
        <p:txBody>
          <a:bodyPr wrap="none">
            <a:spAutoFit/>
          </a:bodyPr>
          <a:lstStyle/>
          <a:p>
            <a:pPr algn="ctr"/>
            <a:r>
              <a:rPr lang="pl-PL" sz="4000"/>
              <a:t>RAD Studio 2010</a:t>
            </a:r>
          </a:p>
          <a:p>
            <a:pPr algn="ctr"/>
            <a:r>
              <a:rPr lang="en-US" sz="4000"/>
              <a:t>Delphi 20</a:t>
            </a:r>
            <a:r>
              <a:rPr lang="pl-PL" sz="4000"/>
              <a:t>1</a:t>
            </a:r>
            <a:r>
              <a:rPr lang="en-US" sz="4000"/>
              <a:t>0</a:t>
            </a:r>
          </a:p>
          <a:p>
            <a:pPr algn="ctr"/>
            <a:r>
              <a:rPr lang="en-US" sz="4000"/>
              <a:t>C++Builder 20</a:t>
            </a:r>
            <a:r>
              <a:rPr lang="pl-PL" sz="4000"/>
              <a:t>1</a:t>
            </a:r>
            <a:r>
              <a:rPr lang="en-US" sz="4000"/>
              <a:t>0</a:t>
            </a:r>
          </a:p>
          <a:p>
            <a:pPr algn="ctr"/>
            <a:r>
              <a:rPr lang="en-US" sz="4000"/>
              <a:t>Delphi Prism 20</a:t>
            </a:r>
            <a:r>
              <a:rPr lang="pl-PL" sz="4000"/>
              <a:t>1</a:t>
            </a:r>
            <a:r>
              <a:rPr lang="en-US" sz="4000"/>
              <a:t>0</a:t>
            </a:r>
            <a:endParaRPr lang="pl-PL" sz="4000"/>
          </a:p>
        </p:txBody>
      </p:sp>
      <p:pic>
        <p:nvPicPr>
          <p:cNvPr id="186370" name="Picture 4" descr="NewRadFire.jpg"/>
          <p:cNvPicPr>
            <a:picLocks noChangeAspect="1"/>
          </p:cNvPicPr>
          <p:nvPr/>
        </p:nvPicPr>
        <p:blipFill>
          <a:blip r:embed="rId3" cstate="print"/>
          <a:srcRect/>
          <a:stretch>
            <a:fillRect/>
          </a:stretch>
        </p:blipFill>
        <p:spPr bwMode="auto">
          <a:xfrm>
            <a:off x="228600" y="2209800"/>
            <a:ext cx="3556000" cy="266700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7" name="Title 1"/>
          <p:cNvSpPr>
            <a:spLocks noGrp="1"/>
          </p:cNvSpPr>
          <p:nvPr>
            <p:ph type="title"/>
          </p:nvPr>
        </p:nvSpPr>
        <p:spPr/>
        <p:txBody>
          <a:bodyPr/>
          <a:lstStyle/>
          <a:p>
            <a:r>
              <a:rPr lang="en-GB" smtClean="0"/>
              <a:t>RAD Studio 2010</a:t>
            </a:r>
          </a:p>
        </p:txBody>
      </p:sp>
      <p:sp>
        <p:nvSpPr>
          <p:cNvPr id="188418" name="Content Placeholder 2"/>
          <p:cNvSpPr>
            <a:spLocks noGrp="1"/>
          </p:cNvSpPr>
          <p:nvPr>
            <p:ph idx="1"/>
          </p:nvPr>
        </p:nvSpPr>
        <p:spPr/>
        <p:txBody>
          <a:bodyPr/>
          <a:lstStyle/>
          <a:p>
            <a:r>
              <a:rPr lang="pl-PL" smtClean="0"/>
              <a:t>Delphi 2010</a:t>
            </a:r>
          </a:p>
          <a:p>
            <a:r>
              <a:rPr lang="en-GB" smtClean="0"/>
              <a:t>C++Builder 2010</a:t>
            </a:r>
          </a:p>
          <a:p>
            <a:r>
              <a:rPr lang="en-GB" smtClean="0"/>
              <a:t>Delphi Prism 2010</a:t>
            </a:r>
            <a:endParaRPr lang="pl-PL" smtClean="0"/>
          </a:p>
          <a:p>
            <a:r>
              <a:rPr lang="pl-PL" smtClean="0"/>
              <a:t>ER/Studio 8.0.3 Developer Edition (in Architect)</a:t>
            </a:r>
          </a:p>
          <a:p>
            <a:r>
              <a:rPr lang="pl-PL" smtClean="0"/>
              <a:t>InterBase 2009 Developer Edition</a:t>
            </a:r>
          </a:p>
          <a:p>
            <a:r>
              <a:rPr lang="pl-PL" smtClean="0"/>
              <a:t>Blackfish SQL for .NET with Deployment Licenses</a:t>
            </a:r>
          </a:p>
          <a:p>
            <a:pPr>
              <a:buFontTx/>
              <a:buNone/>
            </a:pPr>
            <a:endParaRPr lang="pl-PL" smtClean="0"/>
          </a:p>
          <a:p>
            <a:pPr>
              <a:buFontTx/>
              <a:buNone/>
            </a:pPr>
            <a:endParaRPr lang="en-GB" smtClean="0"/>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5" name="Title 1"/>
          <p:cNvSpPr>
            <a:spLocks noGrp="1"/>
          </p:cNvSpPr>
          <p:nvPr>
            <p:ph type="title"/>
          </p:nvPr>
        </p:nvSpPr>
        <p:spPr/>
        <p:txBody>
          <a:bodyPr/>
          <a:lstStyle/>
          <a:p>
            <a:r>
              <a:rPr lang="pl-PL" smtClean="0"/>
              <a:t>Delphi 2010 Highlights</a:t>
            </a:r>
            <a:endParaRPr lang="en-US" smtClean="0"/>
          </a:p>
        </p:txBody>
      </p:sp>
      <p:sp>
        <p:nvSpPr>
          <p:cNvPr id="190466" name="Content Placeholder 2"/>
          <p:cNvSpPr>
            <a:spLocks noGrp="1"/>
          </p:cNvSpPr>
          <p:nvPr>
            <p:ph idx="1"/>
          </p:nvPr>
        </p:nvSpPr>
        <p:spPr>
          <a:xfrm>
            <a:off x="361950" y="1143000"/>
            <a:ext cx="8782050" cy="5000625"/>
          </a:xfrm>
        </p:spPr>
        <p:txBody>
          <a:bodyPr/>
          <a:lstStyle/>
          <a:p>
            <a:r>
              <a:rPr lang="pl-PL" sz="1800" smtClean="0"/>
              <a:t>All-Access InstantOn</a:t>
            </a:r>
            <a:r>
              <a:rPr lang="en-GB" sz="1800" smtClean="0"/>
              <a:t> </a:t>
            </a:r>
            <a:r>
              <a:rPr lang="pl-PL" sz="1800" smtClean="0"/>
              <a:t>for zero-install deployment</a:t>
            </a:r>
          </a:p>
          <a:p>
            <a:r>
              <a:rPr lang="pl-PL" sz="1800" smtClean="0"/>
              <a:t>Touch and Gesturing</a:t>
            </a:r>
          </a:p>
          <a:p>
            <a:r>
              <a:rPr lang="pl-PL" sz="1800" smtClean="0"/>
              <a:t>Direct2X and Windows 7 API</a:t>
            </a:r>
          </a:p>
          <a:p>
            <a:r>
              <a:rPr lang="pl-PL" sz="1800" smtClean="0"/>
              <a:t>IDE Insight</a:t>
            </a:r>
          </a:p>
          <a:p>
            <a:r>
              <a:rPr lang="pl-PL" sz="1800" smtClean="0"/>
              <a:t>Data Visualizers in Debuger</a:t>
            </a:r>
          </a:p>
          <a:p>
            <a:r>
              <a:rPr lang="pl-PL" sz="1800" smtClean="0"/>
              <a:t>Delphi and C++ Code Formatter</a:t>
            </a:r>
          </a:p>
          <a:p>
            <a:r>
              <a:rPr lang="pl-PL" sz="1800" smtClean="0"/>
              <a:t>Firebird support</a:t>
            </a:r>
          </a:p>
          <a:p>
            <a:r>
              <a:rPr lang="pl-PL" sz="1800" smtClean="0"/>
              <a:t>SOAP 1.2</a:t>
            </a:r>
          </a:p>
          <a:p>
            <a:r>
              <a:rPr lang="pl-PL" sz="1800" smtClean="0"/>
              <a:t>DataSnap with HTTP, tunneling, filters, REST and Web Broker hosting</a:t>
            </a:r>
          </a:p>
          <a:p>
            <a:r>
              <a:rPr lang="pl-PL" sz="1800" smtClean="0"/>
              <a:t>New Generation RTTI</a:t>
            </a:r>
          </a:p>
          <a:p>
            <a:r>
              <a:rPr lang="pl-PL" sz="1800" smtClean="0"/>
              <a:t>Delphi Prism AOP</a:t>
            </a:r>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3" name="Title 1"/>
          <p:cNvSpPr>
            <a:spLocks noGrp="1"/>
          </p:cNvSpPr>
          <p:nvPr>
            <p:ph type="title"/>
          </p:nvPr>
        </p:nvSpPr>
        <p:spPr/>
        <p:txBody>
          <a:bodyPr/>
          <a:lstStyle/>
          <a:p>
            <a:pPr eaLnBrk="1" hangingPunct="1"/>
            <a:r>
              <a:rPr lang="pl-PL" smtClean="0"/>
              <a:t>C++Builder</a:t>
            </a:r>
            <a:endParaRPr lang="en-US" smtClean="0"/>
          </a:p>
        </p:txBody>
      </p:sp>
      <p:sp>
        <p:nvSpPr>
          <p:cNvPr id="192514" name="Content Placeholder 2"/>
          <p:cNvSpPr>
            <a:spLocks noGrp="1"/>
          </p:cNvSpPr>
          <p:nvPr>
            <p:ph idx="1"/>
          </p:nvPr>
        </p:nvSpPr>
        <p:spPr/>
        <p:txBody>
          <a:bodyPr/>
          <a:lstStyle/>
          <a:p>
            <a:pPr eaLnBrk="1" hangingPunct="1"/>
            <a:r>
              <a:rPr lang="pl-PL" smtClean="0"/>
              <a:t>New  C++ Class Explorer</a:t>
            </a:r>
          </a:p>
          <a:p>
            <a:pPr eaLnBrk="1" hangingPunct="1"/>
            <a:r>
              <a:rPr lang="pl-PL" smtClean="0"/>
              <a:t>FastMM is now standard heap manager for C++ runtime libraries</a:t>
            </a:r>
          </a:p>
          <a:p>
            <a:pPr eaLnBrk="1" hangingPunct="1"/>
            <a:r>
              <a:rPr lang="pl-PL" smtClean="0"/>
              <a:t>Support for #pragma once</a:t>
            </a:r>
          </a:p>
          <a:p>
            <a:pPr eaLnBrk="1" hangingPunct="1"/>
            <a:r>
              <a:rPr lang="pl-PL" smtClean="0"/>
              <a:t>-Zx option for generating XML representation of source code</a:t>
            </a:r>
          </a:p>
          <a:p>
            <a:pPr eaLnBrk="1" hangingPunct="1"/>
            <a:r>
              <a:rPr lang="pl-PL" smtClean="0"/>
              <a:t>Added support for _FUNCTION_</a:t>
            </a:r>
          </a:p>
          <a:p>
            <a:pPr eaLnBrk="1" hangingPunct="1"/>
            <a:r>
              <a:rPr lang="pl-PL" smtClean="0"/>
              <a:t>Support for [[deprecated]] attribute</a:t>
            </a:r>
          </a:p>
          <a:p>
            <a:pPr eaLnBrk="1" hangingPunct="1"/>
            <a:r>
              <a:rPr lang="en-US" smtClean="0"/>
              <a:t>__declspec(dllimport) and __declspec(dllexport) for template classes</a:t>
            </a:r>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1" name="Title 1"/>
          <p:cNvSpPr>
            <a:spLocks noGrp="1"/>
          </p:cNvSpPr>
          <p:nvPr>
            <p:ph type="title"/>
          </p:nvPr>
        </p:nvSpPr>
        <p:spPr/>
        <p:txBody>
          <a:bodyPr/>
          <a:lstStyle/>
          <a:p>
            <a:r>
              <a:rPr lang="en-GB" smtClean="0"/>
              <a:t>Delphi Prism 2010</a:t>
            </a:r>
          </a:p>
        </p:txBody>
      </p:sp>
      <p:sp>
        <p:nvSpPr>
          <p:cNvPr id="194562" name="Content Placeholder 2"/>
          <p:cNvSpPr>
            <a:spLocks noGrp="1"/>
          </p:cNvSpPr>
          <p:nvPr>
            <p:ph idx="1"/>
          </p:nvPr>
        </p:nvSpPr>
        <p:spPr/>
        <p:txBody>
          <a:bodyPr/>
          <a:lstStyle/>
          <a:p>
            <a:r>
              <a:rPr lang="pl-PL" smtClean="0"/>
              <a:t>AOP (Aspect Oriented Programming)</a:t>
            </a:r>
          </a:p>
          <a:p>
            <a:r>
              <a:rPr lang="pl-PL" smtClean="0"/>
              <a:t>DataSnap Client Proxy Generator</a:t>
            </a:r>
          </a:p>
          <a:p>
            <a:r>
              <a:rPr lang="pl-PL" smtClean="0"/>
              <a:t>ASP.NET MVC Support</a:t>
            </a:r>
          </a:p>
        </p:txBody>
      </p:sp>
      <p:pic>
        <p:nvPicPr>
          <p:cNvPr id="194563" name="Picture 3" descr="Cirrus_Logo_500px.png"/>
          <p:cNvPicPr>
            <a:picLocks noChangeAspect="1"/>
          </p:cNvPicPr>
          <p:nvPr/>
        </p:nvPicPr>
        <p:blipFill>
          <a:blip r:embed="rId3" cstate="print"/>
          <a:srcRect/>
          <a:stretch>
            <a:fillRect/>
          </a:stretch>
        </p:blipFill>
        <p:spPr bwMode="auto">
          <a:xfrm>
            <a:off x="7010400" y="5486400"/>
            <a:ext cx="1725613" cy="50006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09" name="Title 1"/>
          <p:cNvSpPr>
            <a:spLocks noGrp="1"/>
          </p:cNvSpPr>
          <p:nvPr>
            <p:ph type="title"/>
          </p:nvPr>
        </p:nvSpPr>
        <p:spPr/>
        <p:txBody>
          <a:bodyPr/>
          <a:lstStyle/>
          <a:p>
            <a:r>
              <a:rPr lang="pl-PL" smtClean="0"/>
              <a:t>3rd Party</a:t>
            </a:r>
            <a:endParaRPr lang="en-US" smtClean="0"/>
          </a:p>
        </p:txBody>
      </p:sp>
      <p:sp>
        <p:nvSpPr>
          <p:cNvPr id="196610" name="Content Placeholder 2"/>
          <p:cNvSpPr>
            <a:spLocks noGrp="1"/>
          </p:cNvSpPr>
          <p:nvPr>
            <p:ph idx="1"/>
          </p:nvPr>
        </p:nvSpPr>
        <p:spPr/>
        <p:txBody>
          <a:bodyPr/>
          <a:lstStyle/>
          <a:p>
            <a:r>
              <a:rPr lang="pl-PL" smtClean="0"/>
              <a:t>IntraWeb CrossTalk for native .NET communication</a:t>
            </a:r>
          </a:p>
          <a:p>
            <a:r>
              <a:rPr lang="pl-PL" smtClean="0"/>
              <a:t>Updated versions of:</a:t>
            </a:r>
          </a:p>
          <a:p>
            <a:pPr lvl="1"/>
            <a:r>
              <a:rPr lang="pl-PL" sz="1800" smtClean="0"/>
              <a:t>TChart</a:t>
            </a:r>
          </a:p>
          <a:p>
            <a:pPr lvl="1"/>
            <a:r>
              <a:rPr lang="pl-PL" sz="1800" smtClean="0"/>
              <a:t>Indy</a:t>
            </a:r>
          </a:p>
          <a:p>
            <a:pPr lvl="1"/>
            <a:r>
              <a:rPr lang="pl-PL" sz="1800" smtClean="0"/>
              <a:t>IBX</a:t>
            </a:r>
            <a:endParaRPr lang="en-US" sz="1800" smtClean="0"/>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7" name="Title 1"/>
          <p:cNvSpPr>
            <a:spLocks noGrp="1"/>
          </p:cNvSpPr>
          <p:nvPr>
            <p:ph type="title"/>
          </p:nvPr>
        </p:nvSpPr>
        <p:spPr/>
        <p:txBody>
          <a:bodyPr/>
          <a:lstStyle/>
          <a:p>
            <a:r>
              <a:rPr lang="pl-PL" smtClean="0"/>
              <a:t>Editions and Availability</a:t>
            </a:r>
            <a:endParaRPr lang="en-US" smtClean="0"/>
          </a:p>
        </p:txBody>
      </p:sp>
      <p:sp>
        <p:nvSpPr>
          <p:cNvPr id="198658" name="Content Placeholder 2"/>
          <p:cNvSpPr>
            <a:spLocks noGrp="1"/>
          </p:cNvSpPr>
          <p:nvPr>
            <p:ph idx="1"/>
          </p:nvPr>
        </p:nvSpPr>
        <p:spPr>
          <a:xfrm>
            <a:off x="361950" y="1066800"/>
            <a:ext cx="8782050" cy="5000625"/>
          </a:xfrm>
        </p:spPr>
        <p:txBody>
          <a:bodyPr/>
          <a:lstStyle/>
          <a:p>
            <a:r>
              <a:rPr lang="pl-PL" smtClean="0"/>
              <a:t>Deployment Options</a:t>
            </a:r>
          </a:p>
          <a:p>
            <a:pPr lvl="1"/>
            <a:r>
              <a:rPr lang="pl-PL" smtClean="0"/>
              <a:t>Regular Install</a:t>
            </a:r>
          </a:p>
          <a:p>
            <a:pPr lvl="1"/>
            <a:r>
              <a:rPr lang="pl-PL" smtClean="0"/>
              <a:t>Instant-On for zero-install deployment</a:t>
            </a:r>
          </a:p>
          <a:p>
            <a:r>
              <a:rPr lang="pl-PL" smtClean="0"/>
              <a:t>Versions</a:t>
            </a:r>
          </a:p>
          <a:p>
            <a:pPr lvl="1"/>
            <a:r>
              <a:rPr lang="pl-PL" smtClean="0"/>
              <a:t>Professional</a:t>
            </a:r>
          </a:p>
          <a:p>
            <a:pPr lvl="1"/>
            <a:r>
              <a:rPr lang="pl-PL" smtClean="0"/>
              <a:t>Enterprise</a:t>
            </a:r>
          </a:p>
          <a:p>
            <a:pPr lvl="1"/>
            <a:r>
              <a:rPr lang="pl-PL" smtClean="0"/>
              <a:t>Architect</a:t>
            </a:r>
          </a:p>
          <a:p>
            <a:r>
              <a:rPr lang="pl-PL" smtClean="0"/>
              <a:t>Languages</a:t>
            </a:r>
          </a:p>
          <a:p>
            <a:pPr lvl="1"/>
            <a:r>
              <a:rPr lang="pl-PL" smtClean="0"/>
              <a:t>English</a:t>
            </a:r>
          </a:p>
          <a:p>
            <a:pPr lvl="1"/>
            <a:r>
              <a:rPr lang="pl-PL" smtClean="0"/>
              <a:t>German</a:t>
            </a:r>
          </a:p>
          <a:p>
            <a:pPr lvl="1"/>
            <a:r>
              <a:rPr lang="pl-PL" smtClean="0"/>
              <a:t>French</a:t>
            </a:r>
          </a:p>
          <a:p>
            <a:pPr lvl="1"/>
            <a:r>
              <a:rPr lang="pl-PL" smtClean="0"/>
              <a:t>Japanese</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10"/>
          <p:cNvSpPr>
            <a:spLocks noGrp="1" noChangeArrowheads="1"/>
          </p:cNvSpPr>
          <p:nvPr>
            <p:ph type="title"/>
          </p:nvPr>
        </p:nvSpPr>
        <p:spPr/>
        <p:txBody>
          <a:bodyPr/>
          <a:lstStyle/>
          <a:p>
            <a:pPr eaLnBrk="1" hangingPunct="1"/>
            <a:r>
              <a:rPr lang="en-US" smtClean="0"/>
              <a:t>Our Customers</a:t>
            </a:r>
          </a:p>
        </p:txBody>
      </p:sp>
      <p:sp>
        <p:nvSpPr>
          <p:cNvPr id="34818" name="Rectangle 11"/>
          <p:cNvSpPr>
            <a:spLocks noGrp="1" noChangeArrowheads="1"/>
          </p:cNvSpPr>
          <p:nvPr>
            <p:ph type="body" sz="half" idx="1"/>
          </p:nvPr>
        </p:nvSpPr>
        <p:spPr/>
        <p:txBody>
          <a:bodyPr/>
          <a:lstStyle/>
          <a:p>
            <a:pPr eaLnBrk="1" hangingPunct="1"/>
            <a:r>
              <a:rPr lang="en-US" sz="1800" smtClean="0"/>
              <a:t>Embarcadero products serve: </a:t>
            </a:r>
          </a:p>
          <a:p>
            <a:pPr lvl="1" eaLnBrk="1" hangingPunct="1"/>
            <a:r>
              <a:rPr lang="en-US" sz="1200" smtClean="0"/>
              <a:t>IT development, independent software vendors (ISVs), VARs, database professionals, and large enterprise teams</a:t>
            </a:r>
          </a:p>
          <a:p>
            <a:pPr lvl="1" eaLnBrk="1" hangingPunct="1"/>
            <a:r>
              <a:rPr lang="en-US" sz="1200" smtClean="0"/>
              <a:t>Most demanding vertical industries including Financial Services and Banking, Manufacturing, Life Sciences, and Telecommunications across 29 countries </a:t>
            </a:r>
          </a:p>
          <a:p>
            <a:pPr lvl="1" eaLnBrk="1" hangingPunct="1"/>
            <a:r>
              <a:rPr lang="en-US" sz="1200" smtClean="0"/>
              <a:t>3.2 million customers worldwide</a:t>
            </a:r>
          </a:p>
          <a:p>
            <a:pPr lvl="1" eaLnBrk="1" hangingPunct="1"/>
            <a:r>
              <a:rPr lang="en-US" sz="1200" smtClean="0"/>
              <a:t>90 of the Fortune 100</a:t>
            </a:r>
          </a:p>
          <a:p>
            <a:pPr lvl="1" eaLnBrk="1" hangingPunct="1"/>
            <a:r>
              <a:rPr lang="en-US" sz="1200" smtClean="0"/>
              <a:t>97% of the Global 2000</a:t>
            </a:r>
          </a:p>
        </p:txBody>
      </p:sp>
      <p:pic>
        <p:nvPicPr>
          <p:cNvPr id="34819" name="Picture 2"/>
          <p:cNvPicPr>
            <a:picLocks noChangeAspect="1" noChangeArrowheads="1"/>
          </p:cNvPicPr>
          <p:nvPr/>
        </p:nvPicPr>
        <p:blipFill>
          <a:blip r:embed="rId3" cstate="print"/>
          <a:srcRect l="19376" t="45313" r="16251" b="18750"/>
          <a:stretch>
            <a:fillRect/>
          </a:stretch>
        </p:blipFill>
        <p:spPr bwMode="auto">
          <a:xfrm>
            <a:off x="3048000" y="3333750"/>
            <a:ext cx="5800725" cy="2590800"/>
          </a:xfrm>
          <a:prstGeom prst="rect">
            <a:avLst/>
          </a:prstGeom>
          <a:noFill/>
          <a:ln w="9525">
            <a:noFill/>
            <a:miter lim="800000"/>
            <a:headEnd/>
            <a:tailEnd/>
          </a:ln>
        </p:spPr>
      </p:pic>
      <p:pic>
        <p:nvPicPr>
          <p:cNvPr id="34820" name="Picture 4" descr="Embarcadero_logo_1051w_x_277h.bmp"/>
          <p:cNvPicPr>
            <a:picLocks noChangeAspect="1"/>
          </p:cNvPicPr>
          <p:nvPr/>
        </p:nvPicPr>
        <p:blipFill>
          <a:blip r:embed="rId4" cstate="print"/>
          <a:srcRect/>
          <a:stretch>
            <a:fillRect/>
          </a:stretch>
        </p:blipFill>
        <p:spPr bwMode="auto">
          <a:xfrm>
            <a:off x="4824413" y="2724150"/>
            <a:ext cx="2246312" cy="59213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5" name="Rectangle 2"/>
          <p:cNvSpPr>
            <a:spLocks noGrp="1" noChangeArrowheads="1"/>
          </p:cNvSpPr>
          <p:nvPr>
            <p:ph type="title" idx="4294967295"/>
          </p:nvPr>
        </p:nvSpPr>
        <p:spPr/>
        <p:txBody>
          <a:bodyPr/>
          <a:lstStyle/>
          <a:p>
            <a:r>
              <a:rPr lang="pl-PL" smtClean="0"/>
              <a:t>References</a:t>
            </a:r>
            <a:endParaRPr lang="en-US" smtClean="0"/>
          </a:p>
        </p:txBody>
      </p:sp>
      <p:sp>
        <p:nvSpPr>
          <p:cNvPr id="200706" name="Rectangle 3"/>
          <p:cNvSpPr>
            <a:spLocks noGrp="1" noChangeArrowheads="1"/>
          </p:cNvSpPr>
          <p:nvPr>
            <p:ph type="body" idx="4294967295"/>
          </p:nvPr>
        </p:nvSpPr>
        <p:spPr>
          <a:xfrm>
            <a:off x="152400" y="990600"/>
            <a:ext cx="8991600" cy="5295900"/>
          </a:xfrm>
        </p:spPr>
        <p:txBody>
          <a:bodyPr/>
          <a:lstStyle/>
          <a:p>
            <a:r>
              <a:rPr lang="pl-PL" sz="1800" smtClean="0">
                <a:hlinkClick r:id="rId3"/>
              </a:rPr>
              <a:t>http://www.embarcadero.com/products/delphi</a:t>
            </a:r>
            <a:endParaRPr lang="pl-PL" sz="1800" smtClean="0"/>
          </a:p>
          <a:p>
            <a:r>
              <a:rPr lang="pl-PL" sz="1800" smtClean="0">
                <a:hlinkClick r:id="rId3"/>
              </a:rPr>
              <a:t>http://www.perceptivepixel.com/</a:t>
            </a:r>
          </a:p>
          <a:p>
            <a:r>
              <a:rPr lang="pl-PL" sz="1800" smtClean="0">
                <a:hlinkClick r:id="rId3"/>
              </a:rPr>
              <a:t>http://www.json.org/fatfree.html</a:t>
            </a:r>
          </a:p>
          <a:p>
            <a:r>
              <a:rPr lang="pl-PL" sz="1800" smtClean="0">
                <a:hlinkClick r:id="rId3"/>
              </a:rPr>
              <a:t>http://en.wikipedia.org/wiki/Representational_State_Transfer</a:t>
            </a:r>
          </a:p>
          <a:p>
            <a:pPr>
              <a:buFontTx/>
              <a:buNone/>
            </a:pPr>
            <a:endParaRPr lang="pl-PL" sz="1100" b="1" smtClean="0">
              <a:solidFill>
                <a:srgbClr val="008080"/>
              </a:solidFill>
            </a:endParaRPr>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3" name="Title 1"/>
          <p:cNvSpPr>
            <a:spLocks noGrp="1"/>
          </p:cNvSpPr>
          <p:nvPr>
            <p:ph type="title"/>
          </p:nvPr>
        </p:nvSpPr>
        <p:spPr/>
        <p:txBody>
          <a:bodyPr/>
          <a:lstStyle/>
          <a:p>
            <a:r>
              <a:rPr lang="en-US" smtClean="0"/>
              <a:t>Embarcadero All-Access</a:t>
            </a:r>
          </a:p>
        </p:txBody>
      </p:sp>
      <p:pic>
        <p:nvPicPr>
          <p:cNvPr id="202754" name="Picture 2"/>
          <p:cNvPicPr>
            <a:picLocks noChangeAspect="1" noChangeArrowheads="1"/>
          </p:cNvPicPr>
          <p:nvPr/>
        </p:nvPicPr>
        <p:blipFill>
          <a:blip r:embed="rId3" cstate="print"/>
          <a:srcRect/>
          <a:stretch>
            <a:fillRect/>
          </a:stretch>
        </p:blipFill>
        <p:spPr bwMode="auto">
          <a:xfrm>
            <a:off x="750888" y="1006475"/>
            <a:ext cx="7599362" cy="531971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endParaRPr lang="en-GB" dirty="0">
              <a:solidFill>
                <a:schemeClr val="bg1">
                  <a:lumMod val="75000"/>
                </a:schemeClr>
              </a:solidFill>
            </a:endParaRPr>
          </a:p>
        </p:txBody>
      </p:sp>
      <p:sp>
        <p:nvSpPr>
          <p:cNvPr id="204802" name="Text Placeholder 2"/>
          <p:cNvSpPr>
            <a:spLocks noGrp="1"/>
          </p:cNvSpPr>
          <p:nvPr>
            <p:ph type="body" idx="1"/>
          </p:nvPr>
        </p:nvSpPr>
        <p:spPr/>
        <p:txBody>
          <a:bodyPr/>
          <a:lstStyle/>
          <a:p>
            <a:pPr algn="r"/>
            <a:r>
              <a:rPr lang="en-GB" sz="4000" smtClean="0"/>
              <a:t>Re-Seller Offer / Promo Details</a:t>
            </a:r>
          </a:p>
        </p:txBody>
      </p:sp>
    </p:spTree>
  </p:cSld>
  <p:clrMapOvr>
    <a:masterClrMapping/>
  </p:clrMapOvr>
  <p:transition/>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49" name="Title 1"/>
          <p:cNvSpPr>
            <a:spLocks noGrp="1"/>
          </p:cNvSpPr>
          <p:nvPr>
            <p:ph type="title" idx="4294967295"/>
          </p:nvPr>
        </p:nvSpPr>
        <p:spPr/>
        <p:txBody>
          <a:bodyPr/>
          <a:lstStyle/>
          <a:p>
            <a:r>
              <a:rPr lang="en-US" smtClean="0"/>
              <a:t>US Tour special offers</a:t>
            </a:r>
          </a:p>
        </p:txBody>
      </p:sp>
      <p:sp>
        <p:nvSpPr>
          <p:cNvPr id="206850" name="Content Placeholder 2"/>
          <p:cNvSpPr>
            <a:spLocks noGrp="1"/>
          </p:cNvSpPr>
          <p:nvPr>
            <p:ph idx="4294967295"/>
          </p:nvPr>
        </p:nvSpPr>
        <p:spPr>
          <a:xfrm>
            <a:off x="152400" y="1143000"/>
            <a:ext cx="8782050" cy="5000625"/>
          </a:xfrm>
        </p:spPr>
        <p:txBody>
          <a:bodyPr/>
          <a:lstStyle/>
          <a:p>
            <a:r>
              <a:rPr lang="en-US" smtClean="0"/>
              <a:t>All event attendees will receive:</a:t>
            </a:r>
          </a:p>
          <a:p>
            <a:pPr lvl="1"/>
            <a:r>
              <a:rPr lang="en-US" smtClean="0"/>
              <a:t>20% discount on Delphi, C++Builder, Delphi Prism and RAD Studio</a:t>
            </a:r>
          </a:p>
          <a:p>
            <a:pPr lvl="1"/>
            <a:r>
              <a:rPr lang="en-US" smtClean="0"/>
              <a:t>Entry in a drawing for a free copy of RAD Studio 2010 and other prizes</a:t>
            </a:r>
          </a:p>
          <a:p>
            <a:pPr lvl="1"/>
            <a:r>
              <a:rPr lang="en-US" smtClean="0"/>
              <a:t>Discount on Delphi training from The DSW Group</a:t>
            </a:r>
          </a:p>
          <a:p>
            <a:endParaRPr lang="en-US" smtClean="0"/>
          </a:p>
          <a:p>
            <a:r>
              <a:rPr lang="en-US" smtClean="0"/>
              <a:t>Coupon Code:  DUG10ORE1</a:t>
            </a:r>
          </a:p>
          <a:p>
            <a:r>
              <a:rPr lang="en-US" smtClean="0"/>
              <a:t>Timeframe:  1/18/2010 - 1/31/2010</a:t>
            </a:r>
          </a:p>
          <a:p>
            <a:endParaRPr lang="en-US" smtClean="0"/>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7" name="Rectangle 2"/>
          <p:cNvSpPr>
            <a:spLocks noGrp="1" noChangeArrowheads="1"/>
          </p:cNvSpPr>
          <p:nvPr>
            <p:ph type="title"/>
          </p:nvPr>
        </p:nvSpPr>
        <p:spPr/>
        <p:txBody>
          <a:bodyPr/>
          <a:lstStyle/>
          <a:p>
            <a:r>
              <a:rPr lang="en-US" smtClean="0"/>
              <a:t>Additional Special Offer</a:t>
            </a:r>
          </a:p>
        </p:txBody>
      </p:sp>
      <p:sp>
        <p:nvSpPr>
          <p:cNvPr id="208898" name="Rectangle 3"/>
          <p:cNvSpPr>
            <a:spLocks noGrp="1" noChangeArrowheads="1"/>
          </p:cNvSpPr>
          <p:nvPr>
            <p:ph type="body" idx="1"/>
          </p:nvPr>
        </p:nvSpPr>
        <p:spPr>
          <a:xfrm>
            <a:off x="152400" y="1104900"/>
            <a:ext cx="3886200" cy="5000625"/>
          </a:xfrm>
        </p:spPr>
        <p:txBody>
          <a:bodyPr/>
          <a:lstStyle/>
          <a:p>
            <a:pPr marL="0" indent="0">
              <a:buFontTx/>
              <a:buNone/>
            </a:pPr>
            <a:r>
              <a:rPr lang="en-US" b="1" smtClean="0">
                <a:solidFill>
                  <a:schemeClr val="tx1"/>
                </a:solidFill>
              </a:rPr>
              <a:t>Free TMS Smooth Controls</a:t>
            </a:r>
            <a:r>
              <a:rPr lang="en-US" smtClean="0">
                <a:solidFill>
                  <a:schemeClr val="tx1"/>
                </a:solidFill>
              </a:rPr>
              <a:t> with purchase of any edition of Delphi, C++Builder or RAD Studio 2010</a:t>
            </a:r>
          </a:p>
          <a:p>
            <a:pPr marL="0" indent="0" algn="ctr">
              <a:buFontTx/>
              <a:buNone/>
            </a:pPr>
            <a:endParaRPr lang="en-US" smtClean="0">
              <a:solidFill>
                <a:schemeClr val="tx1"/>
              </a:solidFill>
            </a:endParaRPr>
          </a:p>
        </p:txBody>
      </p:sp>
      <p:sp>
        <p:nvSpPr>
          <p:cNvPr id="208899" name="Rectangle 4"/>
          <p:cNvSpPr>
            <a:spLocks noChangeArrowheads="1"/>
          </p:cNvSpPr>
          <p:nvPr/>
        </p:nvSpPr>
        <p:spPr bwMode="auto">
          <a:xfrm>
            <a:off x="4953000" y="1143000"/>
            <a:ext cx="3886200" cy="5000625"/>
          </a:xfrm>
          <a:prstGeom prst="rect">
            <a:avLst/>
          </a:prstGeom>
          <a:noFill/>
          <a:ln w="9525">
            <a:noFill/>
            <a:miter lim="800000"/>
            <a:headEnd/>
            <a:tailEnd/>
          </a:ln>
        </p:spPr>
        <p:txBody>
          <a:bodyPr/>
          <a:lstStyle/>
          <a:p>
            <a:pPr eaLnBrk="0" hangingPunct="0">
              <a:lnSpc>
                <a:spcPct val="125000"/>
              </a:lnSpc>
              <a:spcBef>
                <a:spcPct val="30000"/>
              </a:spcBef>
              <a:buClr>
                <a:srgbClr val="C4262E"/>
              </a:buClr>
              <a:buSzPct val="125000"/>
            </a:pPr>
            <a:r>
              <a:rPr lang="en-US" sz="2000" b="1"/>
              <a:t>Free Delphi for PHP</a:t>
            </a:r>
            <a:r>
              <a:rPr lang="en-US" sz="2000"/>
              <a:t> with purchase of any </a:t>
            </a:r>
            <a:r>
              <a:rPr lang="en-US" sz="2000" u="sng"/>
              <a:t>Enterprise or Architect edition</a:t>
            </a:r>
            <a:r>
              <a:rPr lang="en-US" sz="2000"/>
              <a:t> of Delphi, C++Builder or RAD Studio 2010</a:t>
            </a:r>
          </a:p>
          <a:p>
            <a:pPr eaLnBrk="0" hangingPunct="0">
              <a:lnSpc>
                <a:spcPct val="125000"/>
              </a:lnSpc>
              <a:spcBef>
                <a:spcPct val="30000"/>
              </a:spcBef>
              <a:buClr>
                <a:srgbClr val="C4262E"/>
              </a:buClr>
              <a:buSzPct val="125000"/>
            </a:pPr>
            <a:endParaRPr lang="en-US" sz="2000"/>
          </a:p>
          <a:p>
            <a:pPr eaLnBrk="0" hangingPunct="0">
              <a:lnSpc>
                <a:spcPct val="125000"/>
              </a:lnSpc>
              <a:spcBef>
                <a:spcPct val="30000"/>
              </a:spcBef>
              <a:buClr>
                <a:srgbClr val="C4262E"/>
              </a:buClr>
              <a:buSzPct val="125000"/>
            </a:pPr>
            <a:endParaRPr lang="en-US" sz="2000"/>
          </a:p>
          <a:p>
            <a:pPr eaLnBrk="0" hangingPunct="0">
              <a:lnSpc>
                <a:spcPct val="125000"/>
              </a:lnSpc>
              <a:spcBef>
                <a:spcPct val="30000"/>
              </a:spcBef>
              <a:buClr>
                <a:srgbClr val="C4262E"/>
              </a:buClr>
              <a:buSzPct val="125000"/>
            </a:pPr>
            <a:endParaRPr lang="en-US" sz="2000"/>
          </a:p>
          <a:p>
            <a:pPr eaLnBrk="0" hangingPunct="0">
              <a:lnSpc>
                <a:spcPct val="125000"/>
              </a:lnSpc>
              <a:spcBef>
                <a:spcPct val="30000"/>
              </a:spcBef>
              <a:buClr>
                <a:srgbClr val="C4262E"/>
              </a:buClr>
              <a:buSzPct val="125000"/>
            </a:pPr>
            <a:endParaRPr lang="en-US" sz="2000"/>
          </a:p>
          <a:p>
            <a:pPr eaLnBrk="0" hangingPunct="0">
              <a:lnSpc>
                <a:spcPct val="125000"/>
              </a:lnSpc>
              <a:spcBef>
                <a:spcPct val="30000"/>
              </a:spcBef>
              <a:buClr>
                <a:srgbClr val="C4262E"/>
              </a:buClr>
              <a:buSzPct val="125000"/>
            </a:pPr>
            <a:endParaRPr lang="en-US" sz="2000"/>
          </a:p>
          <a:p>
            <a:pPr eaLnBrk="0" hangingPunct="0">
              <a:lnSpc>
                <a:spcPct val="125000"/>
              </a:lnSpc>
              <a:spcBef>
                <a:spcPct val="30000"/>
              </a:spcBef>
              <a:buClr>
                <a:srgbClr val="C4262E"/>
              </a:buClr>
              <a:buSzPct val="125000"/>
            </a:pPr>
            <a:endParaRPr lang="en-US" sz="2000"/>
          </a:p>
          <a:p>
            <a:pPr eaLnBrk="0" hangingPunct="0">
              <a:lnSpc>
                <a:spcPct val="125000"/>
              </a:lnSpc>
              <a:buClr>
                <a:srgbClr val="C4262E"/>
              </a:buClr>
              <a:buSzPct val="125000"/>
            </a:pPr>
            <a:r>
              <a:rPr lang="en-US" sz="2000"/>
              <a:t>Offer expires Dec 31, 2009</a:t>
            </a:r>
            <a:endParaRPr lang="en-US" sz="2000" baseline="30000"/>
          </a:p>
          <a:p>
            <a:pPr eaLnBrk="0" hangingPunct="0">
              <a:lnSpc>
                <a:spcPct val="125000"/>
              </a:lnSpc>
              <a:buClr>
                <a:srgbClr val="C4262E"/>
              </a:buClr>
              <a:buSzPct val="125000"/>
            </a:pPr>
            <a:r>
              <a:rPr lang="en-US" sz="2000"/>
              <a:t>Can be used with tour discount</a:t>
            </a:r>
          </a:p>
          <a:p>
            <a:pPr eaLnBrk="0" hangingPunct="0">
              <a:lnSpc>
                <a:spcPct val="125000"/>
              </a:lnSpc>
              <a:spcBef>
                <a:spcPct val="30000"/>
              </a:spcBef>
              <a:buClr>
                <a:srgbClr val="C4262E"/>
              </a:buClr>
              <a:buSzPct val="125000"/>
            </a:pPr>
            <a:endParaRPr lang="en-US" sz="2000"/>
          </a:p>
        </p:txBody>
      </p:sp>
      <p:pic>
        <p:nvPicPr>
          <p:cNvPr id="208900" name="Picture 5" descr="smoothcontrols_small"/>
          <p:cNvPicPr>
            <a:picLocks noChangeAspect="1" noChangeArrowheads="1"/>
          </p:cNvPicPr>
          <p:nvPr/>
        </p:nvPicPr>
        <p:blipFill>
          <a:blip r:embed="rId3" cstate="print"/>
          <a:srcRect/>
          <a:stretch>
            <a:fillRect/>
          </a:stretch>
        </p:blipFill>
        <p:spPr bwMode="auto">
          <a:xfrm>
            <a:off x="304800" y="2819400"/>
            <a:ext cx="3257550" cy="2990850"/>
          </a:xfrm>
          <a:prstGeom prst="rect">
            <a:avLst/>
          </a:prstGeom>
          <a:noFill/>
          <a:ln w="9525">
            <a:noFill/>
            <a:miter lim="800000"/>
            <a:headEnd/>
            <a:tailEnd/>
          </a:ln>
        </p:spPr>
      </p:pic>
      <p:pic>
        <p:nvPicPr>
          <p:cNvPr id="208901" name="Picture 6" descr="screenshotthumb"/>
          <p:cNvPicPr>
            <a:picLocks noChangeAspect="1" noChangeArrowheads="1"/>
          </p:cNvPicPr>
          <p:nvPr/>
        </p:nvPicPr>
        <p:blipFill>
          <a:blip r:embed="rId4" cstate="print"/>
          <a:srcRect/>
          <a:stretch>
            <a:fillRect/>
          </a:stretch>
        </p:blipFill>
        <p:spPr bwMode="auto">
          <a:xfrm>
            <a:off x="5105400" y="3048000"/>
            <a:ext cx="3124200" cy="2255838"/>
          </a:xfrm>
          <a:prstGeom prst="rect">
            <a:avLst/>
          </a:prstGeom>
          <a:noFill/>
          <a:ln w="9525">
            <a:noFill/>
            <a:miter lim="800000"/>
            <a:headEnd/>
            <a:tailEnd/>
          </a:ln>
        </p:spPr>
      </p:pic>
      <p:sp>
        <p:nvSpPr>
          <p:cNvPr id="208902" name="WordArt 7"/>
          <p:cNvSpPr>
            <a:spLocks noChangeArrowheads="1" noChangeShapeType="1" noTextEdit="1"/>
          </p:cNvSpPr>
          <p:nvPr/>
        </p:nvSpPr>
        <p:spPr bwMode="auto">
          <a:xfrm>
            <a:off x="3962400" y="1447800"/>
            <a:ext cx="685800" cy="628650"/>
          </a:xfrm>
          <a:prstGeom prst="rect">
            <a:avLst/>
          </a:prstGeom>
        </p:spPr>
        <p:txBody>
          <a:bodyPr wrap="none" fromWordArt="1">
            <a:prstTxWarp prst="textPlain">
              <a:avLst>
                <a:gd name="adj" fmla="val 50000"/>
              </a:avLst>
            </a:prstTxWarp>
          </a:bodyPr>
          <a:lstStyle/>
          <a:p>
            <a:pPr algn="ctr"/>
            <a:r>
              <a:rPr lang="en-US" sz="3600" kern="10">
                <a:ln w="9525">
                  <a:solidFill>
                    <a:srgbClr val="000000"/>
                  </a:solidFill>
                  <a:round/>
                  <a:headEnd/>
                  <a:tailEnd/>
                </a:ln>
                <a:solidFill>
                  <a:srgbClr val="FFFFFF"/>
                </a:solidFill>
                <a:latin typeface="Arial Black"/>
              </a:rPr>
              <a:t>+</a:t>
            </a:r>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5" name="Title 1"/>
          <p:cNvSpPr>
            <a:spLocks noGrp="1"/>
          </p:cNvSpPr>
          <p:nvPr>
            <p:ph type="title" idx="4294967295"/>
          </p:nvPr>
        </p:nvSpPr>
        <p:spPr>
          <a:xfrm>
            <a:off x="190500" y="190500"/>
            <a:ext cx="6515100" cy="457200"/>
          </a:xfrm>
        </p:spPr>
        <p:txBody>
          <a:bodyPr/>
          <a:lstStyle/>
          <a:p>
            <a:r>
              <a:rPr lang="en-US" smtClean="0"/>
              <a:t>Reminders</a:t>
            </a:r>
          </a:p>
        </p:txBody>
      </p:sp>
      <p:sp>
        <p:nvSpPr>
          <p:cNvPr id="210946" name="Content Placeholder 2"/>
          <p:cNvSpPr>
            <a:spLocks noGrp="1"/>
          </p:cNvSpPr>
          <p:nvPr>
            <p:ph idx="4294967295"/>
          </p:nvPr>
        </p:nvSpPr>
        <p:spPr/>
        <p:txBody>
          <a:bodyPr/>
          <a:lstStyle/>
          <a:p>
            <a:r>
              <a:rPr lang="en-US" smtClean="0"/>
              <a:t>If you’re still using Delphi or C++Builder 2005 earlier</a:t>
            </a:r>
          </a:p>
          <a:p>
            <a:pPr lvl="1"/>
            <a:r>
              <a:rPr lang="en-US" smtClean="0"/>
              <a:t>December 31st is your last chance to get upgrade pricing on version 2010</a:t>
            </a:r>
          </a:p>
          <a:p>
            <a:pPr lvl="1"/>
            <a:r>
              <a:rPr lang="en-US" smtClean="0">
                <a:hlinkClick r:id="rId3"/>
              </a:rPr>
              <a:t>http://edn.embarcadero.com/article/40021</a:t>
            </a:r>
            <a:endParaRPr lang="en-US" smtClean="0"/>
          </a:p>
          <a:p>
            <a:r>
              <a:rPr lang="en-US" smtClean="0"/>
              <a:t>Delphi and C++Builder surveys are open</a:t>
            </a:r>
          </a:p>
          <a:p>
            <a:pPr lvl="1"/>
            <a:r>
              <a:rPr lang="en-US" smtClean="0">
                <a:hlinkClick r:id="rId4"/>
              </a:rPr>
              <a:t>http://edn.embarcadero.com/article/40071</a:t>
            </a:r>
            <a:endParaRPr lang="en-US" smtClean="0"/>
          </a:p>
          <a:p>
            <a:r>
              <a:rPr lang="en-US" b="1" smtClean="0"/>
              <a:t>Tell us about apps you've built with Embarcadero tools</a:t>
            </a:r>
          </a:p>
          <a:p>
            <a:pPr lvl="1"/>
            <a:r>
              <a:rPr lang="en-US" smtClean="0">
                <a:hlinkClick r:id="rId5"/>
              </a:rPr>
              <a:t>http://edn.embarcadero.com/article/39930</a:t>
            </a:r>
            <a:endParaRPr lang="en-US" smtClean="0"/>
          </a:p>
          <a:p>
            <a:r>
              <a:rPr lang="en-US" smtClean="0"/>
              <a:t>Submit Unicode migration stories for Delphi and C++Builder </a:t>
            </a:r>
          </a:p>
          <a:p>
            <a:pPr lvl="1"/>
            <a:r>
              <a:rPr lang="en-US" smtClean="0">
                <a:hlinkClick r:id="rId6"/>
              </a:rPr>
              <a:t>http://edn.embarcadero.com/article/40018</a:t>
            </a:r>
            <a:endParaRPr lang="en-US" smtClean="0"/>
          </a:p>
          <a:p>
            <a:pPr lvl="1"/>
            <a:endParaRPr lang="en-US" smtClean="0"/>
          </a:p>
          <a:p>
            <a:pPr>
              <a:buFontTx/>
              <a:buNone/>
            </a:pPr>
            <a:endParaRPr lang="en-US" smtClean="0"/>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endParaRPr lang="en-GB" dirty="0">
              <a:solidFill>
                <a:schemeClr val="bg1">
                  <a:lumMod val="75000"/>
                </a:schemeClr>
              </a:solidFill>
            </a:endParaRPr>
          </a:p>
        </p:txBody>
      </p:sp>
      <p:sp>
        <p:nvSpPr>
          <p:cNvPr id="212994" name="Text Placeholder 2"/>
          <p:cNvSpPr>
            <a:spLocks noGrp="1"/>
          </p:cNvSpPr>
          <p:nvPr>
            <p:ph type="body" idx="1"/>
          </p:nvPr>
        </p:nvSpPr>
        <p:spPr/>
        <p:txBody>
          <a:bodyPr/>
          <a:lstStyle/>
          <a:p>
            <a:pPr algn="r"/>
            <a:r>
              <a:rPr lang="en-GB" sz="4000" smtClean="0"/>
              <a:t>Thank you</a:t>
            </a:r>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1" name="Title 3"/>
          <p:cNvSpPr>
            <a:spLocks noGrp="1"/>
          </p:cNvSpPr>
          <p:nvPr>
            <p:ph type="ctrTitle"/>
          </p:nvPr>
        </p:nvSpPr>
        <p:spPr/>
        <p:txBody>
          <a:bodyPr/>
          <a:lstStyle/>
          <a:p>
            <a:r>
              <a:rPr lang="en-US" smtClean="0">
                <a:hlinkClick r:id="rId3"/>
              </a:rPr>
              <a:t>aohlsson</a:t>
            </a:r>
            <a:r>
              <a:rPr lang="pl-PL" smtClean="0">
                <a:hlinkClick r:id="rId3"/>
              </a:rPr>
              <a:t>@embarcadero.com</a:t>
            </a:r>
            <a:endParaRPr lang="en-GB" smtClean="0"/>
          </a:p>
        </p:txBody>
      </p:sp>
      <p:sp>
        <p:nvSpPr>
          <p:cNvPr id="215042" name="Subtitle 4"/>
          <p:cNvSpPr>
            <a:spLocks noGrp="1"/>
          </p:cNvSpPr>
          <p:nvPr>
            <p:ph type="subTitle" idx="1"/>
          </p:nvPr>
        </p:nvSpPr>
        <p:spPr/>
        <p:txBody>
          <a:bodyPr/>
          <a:lstStyle/>
          <a:p>
            <a:r>
              <a:rPr lang="pl-PL" smtClean="0"/>
              <a:t>http://blogs.embarcadero.com/</a:t>
            </a:r>
            <a:r>
              <a:rPr lang="en-US" smtClean="0"/>
              <a:t>ao</a:t>
            </a:r>
            <a:endParaRPr lang="en-GB" smtClean="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PPT_Template_12_30_06">
  <a:themeElements>
    <a:clrScheme name="PPT_Template_12_30_06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PPT_Template_12_30_06">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PT_Template_12_30_06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PPT_Template_12_30_06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PPT_Template_12_30_06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PPT_Template_12_30_06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PPT_Template_12_30_06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PPT_Template_12_30_06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PPT_Template_12_30_06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PPT_Template_12_30_06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PPT_Template_12_30_06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PPT_Template_12_30_06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PPT_Template_12_30_06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PPT_Template_12_30_06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10462</TotalTime>
  <Words>4549</Words>
  <Application>Microsoft Office PowerPoint</Application>
  <PresentationFormat>On-screen Show (4:3)</PresentationFormat>
  <Paragraphs>891</Paragraphs>
  <Slides>97</Slides>
  <Notes>97</Notes>
  <HiddenSlides>29</HiddenSlides>
  <MMClips>2</MMClips>
  <ScaleCrop>false</ScaleCrop>
  <HeadingPairs>
    <vt:vector size="4" baseType="variant">
      <vt:variant>
        <vt:lpstr>Theme</vt:lpstr>
      </vt:variant>
      <vt:variant>
        <vt:i4>1</vt:i4>
      </vt:variant>
      <vt:variant>
        <vt:lpstr>Slide Titles</vt:lpstr>
      </vt:variant>
      <vt:variant>
        <vt:i4>97</vt:i4>
      </vt:variant>
    </vt:vector>
  </HeadingPairs>
  <TitlesOfParts>
    <vt:vector size="98" baseType="lpstr">
      <vt:lpstr>PPT_Template_12_30_06</vt:lpstr>
      <vt:lpstr>What’s New in RAD Studio 2010</vt:lpstr>
      <vt:lpstr> </vt:lpstr>
      <vt:lpstr>Agenda</vt:lpstr>
      <vt:lpstr>Who is The DSW Group, Ltd? </vt:lpstr>
      <vt:lpstr>What DSW Offers?</vt:lpstr>
      <vt:lpstr>Please Contact DSW </vt:lpstr>
      <vt:lpstr>Slide 7</vt:lpstr>
      <vt:lpstr>Who Is Embarcadero? </vt:lpstr>
      <vt:lpstr>Our Customers</vt:lpstr>
      <vt:lpstr>Industry Challenges</vt:lpstr>
      <vt:lpstr>Embarcadero® All-Access™</vt:lpstr>
      <vt:lpstr>Embarcadero® All-Access™</vt:lpstr>
      <vt:lpstr>Embarcadero® All-Access™ Pass</vt:lpstr>
      <vt:lpstr>Tooling On-Demand with InstantOn™</vt:lpstr>
      <vt:lpstr>Slide 15</vt:lpstr>
      <vt:lpstr>Slide 16</vt:lpstr>
      <vt:lpstr>Delphi is important to Embarcadero</vt:lpstr>
      <vt:lpstr>Migrating projects: 6 things you should know</vt:lpstr>
      <vt:lpstr>Native Delphi Everywhere</vt:lpstr>
      <vt:lpstr>Focus for the Future</vt:lpstr>
      <vt:lpstr>Project Delphi “X”</vt:lpstr>
      <vt:lpstr>Project “Commodore”</vt:lpstr>
      <vt:lpstr>Slide 23</vt:lpstr>
      <vt:lpstr>Usability improvements</vt:lpstr>
      <vt:lpstr>Debugger</vt:lpstr>
      <vt:lpstr>Modeling</vt:lpstr>
      <vt:lpstr>Demo: Usability</vt:lpstr>
      <vt:lpstr>Tools API</vt:lpstr>
      <vt:lpstr>Demo: Open Tools API</vt:lpstr>
      <vt:lpstr>Slide 30</vt:lpstr>
      <vt:lpstr>Delphi Compiler</vt:lpstr>
      <vt:lpstr>RTL</vt:lpstr>
      <vt:lpstr>RTTI</vt:lpstr>
      <vt:lpstr>Object pooling: TRttiContext</vt:lpstr>
      <vt:lpstr>RTTI Descriptors</vt:lpstr>
      <vt:lpstr>Attributes</vt:lpstr>
      <vt:lpstr>Method Invocation</vt:lpstr>
      <vt:lpstr>TValue – a simple top type</vt:lpstr>
      <vt:lpstr>C++ Compiler</vt:lpstr>
      <vt:lpstr>Demo: Compiler and RTTI</vt:lpstr>
      <vt:lpstr>Slide 41</vt:lpstr>
      <vt:lpstr>Slide 42</vt:lpstr>
      <vt:lpstr>Delphi Natural Input</vt:lpstr>
      <vt:lpstr>Delphi Natural Input</vt:lpstr>
      <vt:lpstr>Delphi Natural Input</vt:lpstr>
      <vt:lpstr>Delphi Natural Input</vt:lpstr>
      <vt:lpstr>Delphi Natural Input</vt:lpstr>
      <vt:lpstr>Delphi Natural Input</vt:lpstr>
      <vt:lpstr>Why Touch</vt:lpstr>
      <vt:lpstr>Designing for Touch</vt:lpstr>
      <vt:lpstr>Kinds of Touch</vt:lpstr>
      <vt:lpstr>Basic Touch</vt:lpstr>
      <vt:lpstr>Multi-Touch</vt:lpstr>
      <vt:lpstr>Gestures</vt:lpstr>
      <vt:lpstr>Building a Custom Gesture Engine</vt:lpstr>
      <vt:lpstr>Touch and Gesturing</vt:lpstr>
      <vt:lpstr>Demo: Touch and Gesturing</vt:lpstr>
      <vt:lpstr>Direct2D and Windows 7 API</vt:lpstr>
      <vt:lpstr>Demo: Direct2D</vt:lpstr>
      <vt:lpstr>New in VCL</vt:lpstr>
      <vt:lpstr>Demo: VCL</vt:lpstr>
      <vt:lpstr>Slide 62</vt:lpstr>
      <vt:lpstr>Database</vt:lpstr>
      <vt:lpstr>Demo: Database</vt:lpstr>
      <vt:lpstr>Slide 65</vt:lpstr>
      <vt:lpstr>DataSnap Highlights</vt:lpstr>
      <vt:lpstr>New Wizards</vt:lpstr>
      <vt:lpstr>Transports and Web Server Hosting</vt:lpstr>
      <vt:lpstr>DataSnap Filters</vt:lpstr>
      <vt:lpstr>DataSnap Callbacks</vt:lpstr>
      <vt:lpstr>Tunnelling</vt:lpstr>
      <vt:lpstr>REST interfaces</vt:lpstr>
      <vt:lpstr>JSON Support</vt:lpstr>
      <vt:lpstr>Demo: DataSnap</vt:lpstr>
      <vt:lpstr>Slide 75</vt:lpstr>
      <vt:lpstr>InterBase Roadmap October, 2009</vt:lpstr>
      <vt:lpstr>Statement of Use</vt:lpstr>
      <vt:lpstr>InterBase SMP</vt:lpstr>
      <vt:lpstr>Roadmap</vt:lpstr>
      <vt:lpstr>New InterBase SMP 2009</vt:lpstr>
      <vt:lpstr>InterBase SMP 2011</vt:lpstr>
      <vt:lpstr>InterBase SMP – Future Requirements</vt:lpstr>
      <vt:lpstr>Slide 83</vt:lpstr>
      <vt:lpstr>RAD Studio 2010</vt:lpstr>
      <vt:lpstr>Delphi 2010 Highlights</vt:lpstr>
      <vt:lpstr>C++Builder</vt:lpstr>
      <vt:lpstr>Delphi Prism 2010</vt:lpstr>
      <vt:lpstr>3rd Party</vt:lpstr>
      <vt:lpstr>Editions and Availability</vt:lpstr>
      <vt:lpstr>References</vt:lpstr>
      <vt:lpstr>Embarcadero All-Access</vt:lpstr>
      <vt:lpstr>Slide 92</vt:lpstr>
      <vt:lpstr>US Tour special offers</vt:lpstr>
      <vt:lpstr>Additional Special Offer</vt:lpstr>
      <vt:lpstr>Reminders</vt:lpstr>
      <vt:lpstr>Slide 96</vt:lpstr>
      <vt:lpstr>aohlsson@embarcadero.com</vt:lpstr>
    </vt:vector>
  </TitlesOfParts>
  <Company>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Jason Tiret</dc:creator>
  <cp:lastModifiedBy>David</cp:lastModifiedBy>
  <cp:revision>717</cp:revision>
  <dcterms:created xsi:type="dcterms:W3CDTF">2007-10-04T00:01:54Z</dcterms:created>
  <dcterms:modified xsi:type="dcterms:W3CDTF">2010-01-19T04:43:51Z</dcterms:modified>
</cp:coreProperties>
</file>