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8" r:id="rId5"/>
    <p:sldId id="264" r:id="rId6"/>
    <p:sldId id="260" r:id="rId7"/>
    <p:sldId id="270" r:id="rId8"/>
    <p:sldId id="269" r:id="rId9"/>
    <p:sldId id="274" r:id="rId10"/>
    <p:sldId id="271" r:id="rId11"/>
    <p:sldId id="279" r:id="rId12"/>
    <p:sldId id="285" r:id="rId13"/>
    <p:sldId id="282" r:id="rId14"/>
    <p:sldId id="280" r:id="rId15"/>
    <p:sldId id="283" r:id="rId16"/>
    <p:sldId id="275" r:id="rId17"/>
    <p:sldId id="278" r:id="rId18"/>
    <p:sldId id="276" r:id="rId19"/>
    <p:sldId id="288" r:id="rId20"/>
    <p:sldId id="265" r:id="rId21"/>
    <p:sldId id="289" r:id="rId22"/>
    <p:sldId id="266" r:id="rId23"/>
    <p:sldId id="290" r:id="rId24"/>
    <p:sldId id="293" r:id="rId25"/>
    <p:sldId id="294" r:id="rId26"/>
    <p:sldId id="297" r:id="rId27"/>
    <p:sldId id="298" r:id="rId28"/>
    <p:sldId id="306" r:id="rId29"/>
    <p:sldId id="287" r:id="rId30"/>
    <p:sldId id="292" r:id="rId31"/>
    <p:sldId id="300" r:id="rId32"/>
    <p:sldId id="301" r:id="rId33"/>
    <p:sldId id="302" r:id="rId34"/>
    <p:sldId id="303" r:id="rId35"/>
    <p:sldId id="304" r:id="rId36"/>
    <p:sldId id="308" r:id="rId37"/>
    <p:sldId id="309" r:id="rId38"/>
    <p:sldId id="305" r:id="rId39"/>
    <p:sldId id="291" r:id="rId40"/>
    <p:sldId id="310" r:id="rId41"/>
    <p:sldId id="315" r:id="rId42"/>
    <p:sldId id="312" r:id="rId43"/>
    <p:sldId id="316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outlineViewPr>
    <p:cViewPr>
      <p:scale>
        <a:sx n="33" d="100"/>
        <a:sy n="33" d="100"/>
      </p:scale>
      <p:origin x="0" y="-360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7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676FE-F66F-4ADD-A2CB-9C4C33F5687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8A2A7-C1C9-45D8-AC55-6EF55409F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A2A7-C1C9-45D8-AC55-6EF55409F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8A2A7-C1C9-45D8-AC55-6EF55409F5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5B12-1AE3-46D4-27A3-B41722E9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3198D-701B-1007-63D4-7125A3B0E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0DEF-B6EF-B5B5-39FF-F3A2BC41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531C1-F9F0-DAC3-E711-2238B9E8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CB7B-C61D-8582-AA3A-49F03369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D3D1-5703-AEC1-CE58-6F53033B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04BC-041A-ACD1-DA2B-AF8A78E0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CF8F-58B0-907C-AB58-6F7D0174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6AF2-34BA-520E-DBD2-50E890D7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2551-355B-08CC-A773-FDED3AEE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BEBF6-B8F9-1D3C-3C06-C0828AA69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7D779-DA25-B45C-5319-F6AC5FA6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B699-B5A6-472B-4862-2E5A6FB3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0C11-928D-DE9E-326E-EA981D77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9A0E-C089-24C6-71E3-693EABCD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9A3C-D211-64CC-078D-84A2B50A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400-7B36-D4C8-3C02-9C8C0DA7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26F5-965B-6980-0BA4-E159613D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D3C2C-5EA9-D923-83B0-6EB95AE1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DF61-2BA3-6283-9804-9849BB0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5E75-D0C5-C58B-EAC6-8DA5D202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3BD00-2FFD-2395-3698-FFD35B8F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5A0F-DAA4-D48B-D267-C58FB584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D16E-A78E-7CEB-D5CE-D02CBA89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3686-F73C-FD75-83FD-E95E01E5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B5D-CBC2-2F09-7295-566898EE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B7DA-81CE-BBC3-155B-6B190BC86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3931F-F010-8C6E-C97D-6C325BDA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A5AB5-FF2F-FE48-FDE1-59E50CC6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DB13C-FB3C-6BB7-A7D3-B2DBEB3B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BE60-727C-13DB-BF3E-8A0DA99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89EC-64A7-04B8-737E-38154F3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79BB5-F2D8-1C30-83E7-4AAB4D62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1A828-CD07-F600-C984-55CC0D338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65EE3-9A34-9256-E456-8782FBC37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CAA11-0FFC-D04C-354D-8AEF2591C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0DCA2-4F78-231D-D1D0-7B4AB39D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69928-60F4-D7D6-52CA-FFD6E1CB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ABC6D-598B-67BA-584A-BD38A0F8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62D0-E2CA-4E21-D436-BB65F692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BF527-12D3-4597-E92C-2A72FA42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65C5-AD02-1470-492E-06B08532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7F4D-0046-B8A6-A40F-9BC9A5C6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0BAA-6084-7FA0-3A12-A81A4CB1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DACCF-FE61-4BFE-5150-10D78897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DF77C-C5CD-86E7-0D2A-83C91398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9AE8-E632-943F-BB2C-251CBD66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AB88-1C56-BC0D-6549-32BDD2D2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932BD-D7CC-DC24-5E2B-2FF1CDAE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F4E3-966B-E0B9-B0AF-345D988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5DAB-D796-9D9C-8F52-6217D365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4A75-C61E-D803-EDF2-19636C60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0E61-924B-6701-4806-F5F3E078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3E43F-831C-3FB7-7002-EDBD1C4EA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B5E21-75A3-EA7F-28F7-05240797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AB34-F41E-741D-746B-7FA93C9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F8737-99D8-3B9D-E099-62948DC4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300F-123B-4BC2-3DF3-B8D87E0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6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420B5-632F-B760-6876-3934E7DE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AE04-C979-4D42-B031-209E7DF5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A2EF-0313-7BC5-3AF0-578D6C80A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42FFE-F40B-4D33-89A6-57DB501E6AA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2E05-14AB-0226-1FDB-D804B3E04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E1AF-FC9C-6F74-AF04-6C6E9FDF9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4D88C-928B-42EF-84AA-ECF8A9DC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ma-international.org/wp-content/uploads/ECMA-404_2nd_edition_december_2017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wp-content/uploads/ECMA-404_2nd_edition_december_2017.pdf" TargetMode="External"/><Relationship Id="rId2" Type="http://schemas.openxmlformats.org/officeDocument/2006/relationships/hyperlink" Target="https://jsoning.com/examp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oning.com/" TargetMode="External"/><Relationship Id="rId4" Type="http://schemas.openxmlformats.org/officeDocument/2006/relationships/hyperlink" Target="https://www.json.org/json-en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wiki.embarcadero.com/RADStudio/Sydney/en/JS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0983-DFF5-75A2-E167-29373D647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and the JSON Objects framework in Delphi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BCED5-060A-01FE-9ECE-D067C3857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2076-6A3D-513A-39C2-33A9AF1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09" y="198881"/>
            <a:ext cx="10515600" cy="533362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Producing JSON Text - Populating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7287-324E-6E3A-AE76-F8F9FE45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58" y="1043170"/>
            <a:ext cx="4200728" cy="32564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populate, use the various </a:t>
            </a:r>
            <a:r>
              <a:rPr lang="en-US" dirty="0" err="1"/>
              <a:t>AddPair</a:t>
            </a:r>
            <a:r>
              <a:rPr lang="en-US" dirty="0"/>
              <a:t> convenience methods.</a:t>
            </a:r>
          </a:p>
          <a:p>
            <a:endParaRPr lang="en-US" dirty="0"/>
          </a:p>
          <a:p>
            <a:r>
              <a:rPr lang="en-US" dirty="0" err="1"/>
              <a:t>AddPair</a:t>
            </a:r>
            <a:r>
              <a:rPr lang="en-US" dirty="0"/>
              <a:t> creates the appropriate data class based on the data type being passed.</a:t>
            </a:r>
          </a:p>
          <a:p>
            <a:endParaRPr lang="en-US" dirty="0"/>
          </a:p>
          <a:p>
            <a:r>
              <a:rPr lang="en-US" dirty="0"/>
              <a:t>All versions of </a:t>
            </a:r>
            <a:r>
              <a:rPr lang="en-US" dirty="0" err="1"/>
              <a:t>AddPair</a:t>
            </a:r>
            <a:r>
              <a:rPr lang="en-US" dirty="0"/>
              <a:t> create a </a:t>
            </a:r>
            <a:r>
              <a:rPr lang="en-US" dirty="0" err="1"/>
              <a:t>TJSONPair</a:t>
            </a:r>
            <a:r>
              <a:rPr lang="en-US" dirty="0"/>
              <a:t> instance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5AC1C-7D62-82E9-580A-511C8C2B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4" y="4407281"/>
            <a:ext cx="4305901" cy="207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D20C41-AC88-03A0-3C4C-F1154A45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472" y="1730383"/>
            <a:ext cx="7049732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F9D0-6D37-7F08-4FA5-02EBB9E2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73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Producing JSON Text – Populating (</a:t>
            </a:r>
            <a:r>
              <a:rPr lang="en-US" dirty="0" err="1"/>
              <a:t>AddPair</a:t>
            </a:r>
            <a:r>
              <a:rPr lang="en-US" dirty="0"/>
              <a:t>/strings)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43D6-C781-B879-AF4C-EE9C7C0A1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260"/>
            <a:ext cx="10515600" cy="46057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version of </a:t>
            </a:r>
            <a:r>
              <a:rPr lang="en-US" dirty="0" err="1"/>
              <a:t>AddPair</a:t>
            </a:r>
            <a:r>
              <a:rPr lang="en-US" dirty="0"/>
              <a:t>, the first parameter is the name of the value and the second is the value, which in this case, is a string (i.e. ‘Coffee Mug’)</a:t>
            </a:r>
          </a:p>
          <a:p>
            <a:endParaRPr lang="en-US" dirty="0"/>
          </a:p>
          <a:p>
            <a:r>
              <a:rPr lang="en-US" dirty="0"/>
              <a:t>Because a string was passed, </a:t>
            </a:r>
            <a:r>
              <a:rPr lang="en-US" dirty="0" err="1"/>
              <a:t>AddPair</a:t>
            </a:r>
            <a:r>
              <a:rPr lang="en-US" dirty="0"/>
              <a:t> will create an instance of a </a:t>
            </a:r>
            <a:r>
              <a:rPr lang="en-US" dirty="0" err="1"/>
              <a:t>TJSONString</a:t>
            </a:r>
            <a:r>
              <a:rPr lang="en-US" dirty="0"/>
              <a:t> and give it the value ‘Coffee Mug’</a:t>
            </a:r>
          </a:p>
          <a:p>
            <a:endParaRPr lang="en-US" dirty="0"/>
          </a:p>
          <a:p>
            <a:r>
              <a:rPr lang="en-US" dirty="0"/>
              <a:t>When the JSON text is extracted from the </a:t>
            </a:r>
            <a:r>
              <a:rPr lang="en-US" dirty="0" err="1"/>
              <a:t>TJSONString</a:t>
            </a:r>
            <a:r>
              <a:rPr lang="en-US" dirty="0"/>
              <a:t> instance, it will conform to the JSON string syntax. In this case, “Coffee Mug”</a:t>
            </a:r>
          </a:p>
          <a:p>
            <a:endParaRPr lang="en-US" dirty="0"/>
          </a:p>
          <a:p>
            <a:r>
              <a:rPr lang="en-US" dirty="0"/>
              <a:t>In this case, the JSON text for the </a:t>
            </a:r>
            <a:r>
              <a:rPr lang="en-US" dirty="0" err="1"/>
              <a:t>TJSONPair</a:t>
            </a:r>
            <a:r>
              <a:rPr lang="en-US" dirty="0"/>
              <a:t> will be: “</a:t>
            </a:r>
            <a:r>
              <a:rPr lang="en-US" dirty="0" err="1"/>
              <a:t>productName</a:t>
            </a:r>
            <a:r>
              <a:rPr lang="en-US" dirty="0"/>
              <a:t>”:”Coffee Mug”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D22BC-7D4D-BEA0-DE45-1064EEB3F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8051"/>
            <a:ext cx="584916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1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D55D-02FA-DA28-E624-6EB3E75E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Text – Populating (</a:t>
            </a:r>
            <a:r>
              <a:rPr lang="en-US" dirty="0" err="1"/>
              <a:t>AddPair</a:t>
            </a:r>
            <a:r>
              <a:rPr lang="en-US" dirty="0"/>
              <a:t>/strings, numbers,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B7249-DD62-1C84-6A8D-288317B53A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382118"/>
              </p:ext>
            </p:extLst>
          </p:nvPr>
        </p:nvGraphicFramePr>
        <p:xfrm>
          <a:off x="838200" y="1825625"/>
          <a:ext cx="10515597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285">
                  <a:extLst>
                    <a:ext uri="{9D8B030D-6E8A-4147-A177-3AD203B41FA5}">
                      <a16:colId xmlns:a16="http://schemas.microsoft.com/office/drawing/2014/main" val="4076070272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143788457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2261258851"/>
                    </a:ext>
                  </a:extLst>
                </a:gridCol>
                <a:gridCol w="3153380">
                  <a:extLst>
                    <a:ext uri="{9D8B030D-6E8A-4147-A177-3AD203B41FA5}">
                      <a16:colId xmlns:a16="http://schemas.microsoft.com/office/drawing/2014/main" val="360974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for the value being passed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JSON class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text created for the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productName</a:t>
                      </a:r>
                      <a:r>
                        <a:rPr lang="en-US" dirty="0"/>
                        <a:t>’,’Coffee Mug’)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productName</a:t>
                      </a:r>
                      <a:r>
                        <a:rPr lang="en-US" dirty="0"/>
                        <a:t>”:”Coffee Mug”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9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price’,Price</a:t>
                      </a:r>
                      <a:r>
                        <a:rPr lang="en-US" dirty="0"/>
                        <a:t>); // Price = 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“price”:15.5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quantity’,Quantity</a:t>
                      </a:r>
                      <a:r>
                        <a:rPr lang="en-US" dirty="0"/>
                        <a:t>); Quantity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“quantity”:100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1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isAvailable</a:t>
                      </a:r>
                      <a:r>
                        <a:rPr lang="en-US" dirty="0"/>
                        <a:t>’,true)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isAvailable</a:t>
                      </a:r>
                      <a:r>
                        <a:rPr lang="en-US" dirty="0"/>
                        <a:t>”:true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10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16FAE6-9119-2B15-8F6E-8CEB507DF5C1}"/>
              </a:ext>
            </a:extLst>
          </p:cNvPr>
          <p:cNvSpPr txBox="1"/>
          <p:nvPr/>
        </p:nvSpPr>
        <p:spPr>
          <a:xfrm>
            <a:off x="838200" y="4632642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TJSONObject</a:t>
            </a:r>
            <a:r>
              <a:rPr lang="en-US" dirty="0"/>
              <a:t> has </a:t>
            </a:r>
            <a:r>
              <a:rPr lang="en-US" dirty="0" err="1"/>
              <a:t>AddPair</a:t>
            </a:r>
            <a:r>
              <a:rPr lang="en-US" dirty="0"/>
              <a:t> methods these types of numbers: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UInt64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Cardinal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Currency</a:t>
            </a:r>
          </a:p>
        </p:txBody>
      </p:sp>
    </p:spTree>
    <p:extLst>
      <p:ext uri="{BB962C8B-B14F-4D97-AF65-F5344CB8AC3E}">
        <p14:creationId xmlns:p14="http://schemas.microsoft.com/office/powerpoint/2010/main" val="241025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33E-289C-2FBD-FBC3-82AD8274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08" y="345670"/>
            <a:ext cx="11078184" cy="870288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Producing JSON Text – Populating (</a:t>
            </a:r>
            <a:r>
              <a:rPr lang="en-US" dirty="0" err="1"/>
              <a:t>AddPair</a:t>
            </a:r>
            <a:r>
              <a:rPr lang="en-US" dirty="0"/>
              <a:t>/</a:t>
            </a:r>
            <a:r>
              <a:rPr lang="en-US" dirty="0" err="1"/>
              <a:t>TJSONValue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5F7F-A4DB-861F-B3DF-A1EF38CA3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34" y="3190672"/>
            <a:ext cx="10650165" cy="3511584"/>
          </a:xfrm>
        </p:spPr>
        <p:txBody>
          <a:bodyPr>
            <a:normAutofit fontScale="92500"/>
          </a:bodyPr>
          <a:lstStyle/>
          <a:p>
            <a:r>
              <a:rPr lang="en-US" dirty="0"/>
              <a:t>In this signature of </a:t>
            </a:r>
            <a:r>
              <a:rPr lang="en-US" dirty="0" err="1"/>
              <a:t>AddPair</a:t>
            </a:r>
            <a:r>
              <a:rPr lang="en-US" dirty="0"/>
              <a:t>, the value is of type </a:t>
            </a:r>
            <a:r>
              <a:rPr lang="en-US" dirty="0" err="1"/>
              <a:t>TJSONValue</a:t>
            </a:r>
            <a:r>
              <a:rPr lang="en-US" dirty="0"/>
              <a:t>. </a:t>
            </a:r>
          </a:p>
          <a:p>
            <a:r>
              <a:rPr lang="en-US" dirty="0" err="1"/>
              <a:t>TJSONValue</a:t>
            </a:r>
            <a:r>
              <a:rPr lang="en-US" dirty="0"/>
              <a:t>, like in the JSON syntax, can represent any one of the other JSON syntaxes.</a:t>
            </a:r>
          </a:p>
          <a:p>
            <a:r>
              <a:rPr lang="en-US" dirty="0"/>
              <a:t>Therefore, you can pass </a:t>
            </a:r>
            <a:r>
              <a:rPr lang="en-US" dirty="0" err="1"/>
              <a:t>TJSONString</a:t>
            </a:r>
            <a:r>
              <a:rPr lang="en-US" dirty="0"/>
              <a:t>, </a:t>
            </a:r>
            <a:r>
              <a:rPr lang="en-US" dirty="0" err="1"/>
              <a:t>TJSONNumber</a:t>
            </a:r>
            <a:r>
              <a:rPr lang="en-US" dirty="0"/>
              <a:t>, etc. instances into </a:t>
            </a:r>
            <a:r>
              <a:rPr lang="en-US" dirty="0" err="1"/>
              <a:t>AddPair</a:t>
            </a:r>
            <a:endParaRPr lang="en-US" dirty="0"/>
          </a:p>
          <a:p>
            <a:r>
              <a:rPr lang="en-US" dirty="0" err="1"/>
              <a:t>MainObject</a:t>
            </a:r>
            <a:r>
              <a:rPr lang="en-US" dirty="0"/>
              <a:t> will store a link to those instances</a:t>
            </a:r>
          </a:p>
          <a:p>
            <a:r>
              <a:rPr lang="en-US" dirty="0"/>
              <a:t>When </a:t>
            </a:r>
            <a:r>
              <a:rPr lang="en-US" dirty="0" err="1"/>
              <a:t>MainObject</a:t>
            </a:r>
            <a:r>
              <a:rPr lang="en-US" dirty="0"/>
              <a:t> is destroyed, it will destroy the instances (as long as you haven’t changed the instances’ Owned property to false).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D11FF2-C07A-9495-5F76-4557BEDA5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86768"/>
              </p:ext>
            </p:extLst>
          </p:nvPr>
        </p:nvGraphicFramePr>
        <p:xfrm>
          <a:off x="703634" y="1471795"/>
          <a:ext cx="106501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119">
                  <a:extLst>
                    <a:ext uri="{9D8B030D-6E8A-4147-A177-3AD203B41FA5}">
                      <a16:colId xmlns:a16="http://schemas.microsoft.com/office/drawing/2014/main" val="2674253536"/>
                    </a:ext>
                  </a:extLst>
                </a:gridCol>
                <a:gridCol w="5749047">
                  <a:extLst>
                    <a:ext uri="{9D8B030D-6E8A-4147-A177-3AD203B41FA5}">
                      <a16:colId xmlns:a16="http://schemas.microsoft.com/office/drawing/2014/main" val="3417110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text created for the 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04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(‘colors’, </a:t>
                      </a:r>
                      <a:r>
                        <a:rPr lang="en-US" dirty="0" err="1"/>
                        <a:t>ColorsArray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“colors”:[“</a:t>
                      </a:r>
                      <a:r>
                        <a:rPr lang="en-US" dirty="0" err="1"/>
                        <a:t>Red”,”Blue”,”Black</a:t>
                      </a:r>
                      <a:r>
                        <a:rPr lang="en-US" dirty="0"/>
                        <a:t>”]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98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warehouseLocation</a:t>
                      </a:r>
                      <a:r>
                        <a:rPr lang="en-US" dirty="0"/>
                        <a:t>’, </a:t>
                      </a:r>
                      <a:r>
                        <a:rPr lang="en-US" dirty="0" err="1"/>
                        <a:t>LocationObject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warehouseLocation</a:t>
                      </a:r>
                      <a:r>
                        <a:rPr lang="en-US" dirty="0"/>
                        <a:t>”:{“aisle”:”A4”,”shelf”:”S2”}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2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AddPair</a:t>
                      </a:r>
                      <a:r>
                        <a:rPr lang="en-US" dirty="0"/>
                        <a:t>(‘</a:t>
                      </a:r>
                      <a:r>
                        <a:rPr lang="en-US" dirty="0" err="1"/>
                        <a:t>discontinuedDate</a:t>
                      </a:r>
                      <a:r>
                        <a:rPr lang="en-US" dirty="0"/>
                        <a:t>’, </a:t>
                      </a:r>
                      <a:r>
                        <a:rPr lang="en-US" dirty="0" err="1"/>
                        <a:t>TJSONNull.Create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discontinuedDate</a:t>
                      </a:r>
                      <a:r>
                        <a:rPr lang="en-US" dirty="0"/>
                        <a:t>”:null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9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2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9B6E-E87B-BDC7-10B4-5F3F4BC7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Text – Populating (formatting 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5291-1D90-14AF-EE22-C4DBF9B5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209699" cy="4486275"/>
          </a:xfrm>
        </p:spPr>
        <p:txBody>
          <a:bodyPr>
            <a:normAutofit/>
          </a:bodyPr>
          <a:lstStyle/>
          <a:p>
            <a:r>
              <a:rPr lang="en-US" dirty="0"/>
              <a:t>For numbers, the number being passed will be converted to a string. </a:t>
            </a:r>
          </a:p>
          <a:p>
            <a:r>
              <a:rPr lang="en-US" dirty="0"/>
              <a:t>In our example, the price of 15.5 will appear in the JSON text as 15.5.</a:t>
            </a:r>
          </a:p>
          <a:p>
            <a:r>
              <a:rPr lang="en-US" dirty="0"/>
              <a:t>However, the JSON text that we’re trying to make shows 15.50.</a:t>
            </a:r>
          </a:p>
          <a:p>
            <a:r>
              <a:rPr lang="en-US" dirty="0"/>
              <a:t>If you need to, you can do everything yourself instead of using the </a:t>
            </a:r>
            <a:r>
              <a:rPr lang="en-US" dirty="0" err="1"/>
              <a:t>AddPair</a:t>
            </a:r>
            <a:r>
              <a:rPr lang="en-US" dirty="0"/>
              <a:t> convenience method.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F91F1-88F6-2863-0C15-1C74F068B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46" y="1857085"/>
            <a:ext cx="4305901" cy="2076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D3C06-769D-31E9-6363-15BA90E1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41" y="5695429"/>
            <a:ext cx="675416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6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2637-AC6A-5D38-58F7-36DC769B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Text – Populating (arrays)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990C-D88A-C38F-E46F-59F0A585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objects, use </a:t>
            </a:r>
            <a:r>
              <a:rPr lang="en-US" dirty="0" err="1"/>
              <a:t>AddPair</a:t>
            </a:r>
            <a:endParaRPr lang="en-US" dirty="0"/>
          </a:p>
          <a:p>
            <a:r>
              <a:rPr lang="en-US" dirty="0"/>
              <a:t>For our other container structure, arrays, use Add</a:t>
            </a:r>
          </a:p>
          <a:p>
            <a:r>
              <a:rPr lang="en-US" dirty="0"/>
              <a:t>Like </a:t>
            </a:r>
            <a:r>
              <a:rPr lang="en-US" dirty="0" err="1"/>
              <a:t>AddPair</a:t>
            </a:r>
            <a:r>
              <a:rPr lang="en-US" dirty="0"/>
              <a:t>, Add has several versions and will create the appropriate </a:t>
            </a:r>
            <a:r>
              <a:rPr lang="en-US" dirty="0" err="1"/>
              <a:t>TJSONValue</a:t>
            </a:r>
            <a:r>
              <a:rPr lang="en-US" dirty="0"/>
              <a:t> descendant based on the type of variable being passed.</a:t>
            </a:r>
          </a:p>
          <a:p>
            <a:r>
              <a:rPr lang="en-US" dirty="0"/>
              <a:t>In this example, </a:t>
            </a:r>
            <a:r>
              <a:rPr lang="en-US" dirty="0" err="1"/>
              <a:t>TJSONString</a:t>
            </a:r>
            <a:r>
              <a:rPr lang="en-US" dirty="0"/>
              <a:t> instances are created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7860E-74A9-A718-E631-E81E651B8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3" y="1323740"/>
            <a:ext cx="674464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2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B5B0-EF77-5B7D-C361-DE55E570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017"/>
          </a:xfrm>
        </p:spPr>
        <p:txBody>
          <a:bodyPr/>
          <a:lstStyle/>
          <a:p>
            <a:r>
              <a:rPr lang="en-US" dirty="0"/>
              <a:t>Producing JSON Text – Extracting (for transfer)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F745-3D97-CA31-A48E-940BB0D3B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57" y="1419718"/>
            <a:ext cx="10515600" cy="5290534"/>
          </a:xfrm>
        </p:spPr>
        <p:txBody>
          <a:bodyPr>
            <a:normAutofit/>
          </a:bodyPr>
          <a:lstStyle/>
          <a:p>
            <a:r>
              <a:rPr lang="en-US" dirty="0"/>
              <a:t>To extract JSON text for data transfer, use </a:t>
            </a:r>
            <a:r>
              <a:rPr lang="en-US" dirty="0" err="1"/>
              <a:t>ToJSON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reference, here’s our original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D0C15-07BD-400C-68E0-744F468D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74" y="1914456"/>
            <a:ext cx="6982799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21FB28-FCC2-93C3-4252-5AA390E3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92" y="3138792"/>
            <a:ext cx="9345329" cy="628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58CA0D-D820-078D-AF85-DCC05A9F7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495178"/>
            <a:ext cx="4305901" cy="207674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87C413A-36FD-01AA-20A9-D9C81869FDFD}"/>
              </a:ext>
            </a:extLst>
          </p:cNvPr>
          <p:cNvSpPr txBox="1">
            <a:spLocks/>
          </p:cNvSpPr>
          <p:nvPr/>
        </p:nvSpPr>
        <p:spPr>
          <a:xfrm>
            <a:off x="299935" y="4356844"/>
            <a:ext cx="10770141" cy="235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5889F1-8618-D51B-72EE-EC167292618E}"/>
              </a:ext>
            </a:extLst>
          </p:cNvPr>
          <p:cNvSpPr/>
          <p:nvPr/>
        </p:nvSpPr>
        <p:spPr>
          <a:xfrm>
            <a:off x="838200" y="426157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0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144EB-B416-92EC-7C3A-BA59CC54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E724-0D42-BAD0-CB66-F9531F91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020"/>
          </a:xfrm>
        </p:spPr>
        <p:txBody>
          <a:bodyPr/>
          <a:lstStyle/>
          <a:p>
            <a:r>
              <a:rPr lang="en-US" dirty="0"/>
              <a:t>Producing JSON Text – Extracting (for viewing)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4630-B025-052E-CF3B-8933D8B9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108"/>
            <a:ext cx="10515600" cy="4351338"/>
          </a:xfrm>
        </p:spPr>
        <p:txBody>
          <a:bodyPr/>
          <a:lstStyle/>
          <a:p>
            <a:r>
              <a:rPr lang="en-US" dirty="0"/>
              <a:t>To extract for viewing, you might like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A4C6A-59A0-C9BB-F167-0C826E4A5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13" y="1919290"/>
            <a:ext cx="7011378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7876E2-B516-619D-33C6-D093A666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04" y="1572653"/>
            <a:ext cx="220058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69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E94E-46CF-C394-21F7-26ABF3A9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91A0-B12E-3B78-AA6D-2A118FEC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Text – Extracting (details)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AC20-5D84-2A06-44D3-07E76C95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98" y="1481792"/>
            <a:ext cx="10834991" cy="1747792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ToJSON</a:t>
            </a:r>
            <a:r>
              <a:rPr lang="en-US" dirty="0"/>
              <a:t> only returns ASCII characters making it the preferred way to transfer data</a:t>
            </a:r>
          </a:p>
          <a:p>
            <a:endParaRPr lang="en-US" dirty="0"/>
          </a:p>
          <a:p>
            <a:r>
              <a:rPr lang="en-US" dirty="0" err="1"/>
              <a:t>ToString</a:t>
            </a:r>
            <a:r>
              <a:rPr lang="en-US" dirty="0"/>
              <a:t> is another way to extract JSON text</a:t>
            </a:r>
          </a:p>
          <a:p>
            <a:pPr lvl="1"/>
            <a:r>
              <a:rPr lang="en-US" dirty="0"/>
              <a:t>it does not encode non-ASCII and low-ASCII characters</a:t>
            </a:r>
          </a:p>
          <a:p>
            <a:pPr lvl="1"/>
            <a:r>
              <a:rPr lang="en-US" dirty="0"/>
              <a:t>it is not viewer friendly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95BF3B8-8F79-BEA6-016A-005EC8FD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13879"/>
              </p:ext>
            </p:extLst>
          </p:nvPr>
        </p:nvGraphicFramePr>
        <p:xfrm>
          <a:off x="1100307" y="3429000"/>
          <a:ext cx="9719012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1429">
                  <a:extLst>
                    <a:ext uri="{9D8B030D-6E8A-4147-A177-3AD203B41FA5}">
                      <a16:colId xmlns:a16="http://schemas.microsoft.com/office/drawing/2014/main" val="4210225051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val="2066959687"/>
                    </a:ext>
                  </a:extLst>
                </a:gridCol>
                <a:gridCol w="1157592">
                  <a:extLst>
                    <a:ext uri="{9D8B030D-6E8A-4147-A177-3AD203B41FA5}">
                      <a16:colId xmlns:a16="http://schemas.microsoft.com/office/drawing/2014/main" val="1777856412"/>
                    </a:ext>
                  </a:extLst>
                </a:gridCol>
                <a:gridCol w="1266757">
                  <a:extLst>
                    <a:ext uri="{9D8B030D-6E8A-4147-A177-3AD203B41FA5}">
                      <a16:colId xmlns:a16="http://schemas.microsoft.com/office/drawing/2014/main" val="4095599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3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Non-ASCII characters (above 127) and Low-ASCII characters (below 32) are encoded using “\</a:t>
                      </a:r>
                      <a:r>
                        <a:rPr lang="en-US" dirty="0" err="1"/>
                        <a:t>uNNNN</a:t>
                      </a:r>
                      <a:r>
                        <a:rPr lang="en-US" dirty="0"/>
                        <a:t>”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1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 characters (like quote, backslash, tab, new-line, line-feed, etc.) are encoded using “\C”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7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Viewer 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1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Accessible for all </a:t>
                      </a:r>
                      <a:r>
                        <a:rPr lang="en-US" dirty="0" err="1"/>
                        <a:t>TJSONValue</a:t>
                      </a:r>
                      <a:r>
                        <a:rPr lang="en-US" dirty="0"/>
                        <a:t> descendants, not just </a:t>
                      </a:r>
                      <a:r>
                        <a:rPr lang="en-US" dirty="0" err="1"/>
                        <a:t>TJSONObject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2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39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D9D0-E709-32AE-9BE5-73411EF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7ADC-3B66-D2A4-0FB0-0D28BD04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843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say we want to consume this JSON text</a:t>
            </a:r>
          </a:p>
          <a:p>
            <a:endParaRPr lang="en-US" dirty="0"/>
          </a:p>
          <a:p>
            <a:r>
              <a:rPr lang="en-US" dirty="0"/>
              <a:t>We’ll give the JSON text to the framework and it will create and populate JSON class instances that match the structure and content of the JSON text.</a:t>
            </a:r>
          </a:p>
          <a:p>
            <a:endParaRPr lang="en-US" dirty="0"/>
          </a:p>
          <a:p>
            <a:r>
              <a:rPr lang="en-US" dirty="0"/>
              <a:t>Then, we’ll find the JSON Values that have the data that we want to extract</a:t>
            </a:r>
          </a:p>
          <a:p>
            <a:endParaRPr lang="en-US" dirty="0"/>
          </a:p>
          <a:p>
            <a:r>
              <a:rPr lang="en-US" dirty="0"/>
              <a:t>And once found, extract the data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B424BF-CC69-5619-0EA7-21FC2E39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96" y="2097948"/>
            <a:ext cx="430590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3E10-E153-30AF-BB93-A7863E3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JSON? How do you even say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3876-5CAC-2F8B-F365-BF75FD24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Pronounced /ˈ</a:t>
            </a:r>
            <a:r>
              <a:rPr lang="en-US" dirty="0" err="1"/>
              <a:t>dʒeɪ·sən</a:t>
            </a:r>
            <a:r>
              <a:rPr lang="en-US" dirty="0"/>
              <a:t>/, as in “Jason and The Argonauts” - per </a:t>
            </a:r>
            <a:r>
              <a:rPr lang="en-US" dirty="0">
                <a:hlinkClick r:id="rId2"/>
              </a:rPr>
              <a:t>ECMA-404 The JSON data interchange syntax 2</a:t>
            </a:r>
            <a:r>
              <a:rPr lang="en-US" baseline="30000" dirty="0">
                <a:hlinkClick r:id="rId2"/>
              </a:rPr>
              <a:t>nd</a:t>
            </a:r>
            <a:r>
              <a:rPr lang="en-US" dirty="0">
                <a:hlinkClick r:id="rId2"/>
              </a:rPr>
              <a:t> edition, Dec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is a lightweight, text-based, language-independent syntax for defining data interchange formats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8365-59E4-C0A8-978C-97EB6C86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650"/>
          </a:xfrm>
        </p:spPr>
        <p:txBody>
          <a:bodyPr/>
          <a:lstStyle/>
          <a:p>
            <a:r>
              <a:rPr lang="en-US" dirty="0"/>
              <a:t>Consuming JSON text - </a:t>
            </a:r>
            <a:r>
              <a:rPr lang="en-US" dirty="0" err="1"/>
              <a:t>ParseJSONValue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C965C88-AF8F-D0C6-030C-423EBE05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202"/>
            <a:ext cx="3982458" cy="45249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To consume JSON text,  call the class function </a:t>
            </a:r>
            <a:r>
              <a:rPr lang="en-US" dirty="0" err="1"/>
              <a:t>ParseJSONValue</a:t>
            </a:r>
            <a:r>
              <a:rPr lang="en-US" dirty="0"/>
              <a:t> in </a:t>
            </a:r>
            <a:r>
              <a:rPr lang="en-US" dirty="0" err="1"/>
              <a:t>TJSONValue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ParseJSONValue</a:t>
            </a:r>
            <a:r>
              <a:rPr lang="en-US" dirty="0"/>
              <a:t> will create and populate JSON class instances that match the structure and content of the JSON text</a:t>
            </a:r>
          </a:p>
          <a:p>
            <a:endParaRPr lang="en-US" dirty="0"/>
          </a:p>
          <a:p>
            <a:r>
              <a:rPr lang="en-US" dirty="0" err="1"/>
              <a:t>ParseJSONValue</a:t>
            </a:r>
            <a:r>
              <a:rPr lang="en-US" dirty="0"/>
              <a:t> will return the </a:t>
            </a:r>
            <a:r>
              <a:rPr lang="en-US" dirty="0" err="1"/>
              <a:t>TJSONValue</a:t>
            </a:r>
            <a:r>
              <a:rPr lang="en-US" dirty="0"/>
              <a:t> for the outermost JSON structure, which we’ll use to find and extract data that are within it.</a:t>
            </a:r>
          </a:p>
          <a:p>
            <a:endParaRPr lang="en-US" dirty="0"/>
          </a:p>
          <a:p>
            <a:r>
              <a:rPr lang="en-US" dirty="0"/>
              <a:t>When you receive JSON text from a provider, you’ll get one of the containing structures (i.e.  JSON Object or JSON Array). You won’t get, say, a JSON True.</a:t>
            </a:r>
          </a:p>
          <a:p>
            <a:endParaRPr lang="en-US" dirty="0"/>
          </a:p>
          <a:p>
            <a:r>
              <a:rPr lang="en-US" dirty="0"/>
              <a:t>On the off chance that you do receive one of the simple data structures, such as </a:t>
            </a:r>
            <a:r>
              <a:rPr lang="en-US" dirty="0" err="1"/>
              <a:t>TJSONString</a:t>
            </a:r>
            <a:r>
              <a:rPr lang="en-US" dirty="0"/>
              <a:t>, </a:t>
            </a:r>
            <a:r>
              <a:rPr lang="en-US" dirty="0" err="1"/>
              <a:t>ParseJSONValue</a:t>
            </a:r>
            <a:r>
              <a:rPr lang="en-US" dirty="0"/>
              <a:t> will return nil.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BAAD51-8E95-B0A4-19D3-858E36B7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37" y="1380839"/>
            <a:ext cx="675416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5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7A81-9BF5-D93A-5F38-DEBFD8A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</a:t>
            </a:r>
            <a:r>
              <a:rPr lang="en-US" dirty="0" err="1"/>
              <a:t>ParseJSONValue</a:t>
            </a:r>
            <a:r>
              <a:rPr lang="en-US" dirty="0"/>
              <a:t> (example)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8CBA3B31-BD82-BC40-F2D8-BDDE627C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672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our example, </a:t>
            </a:r>
            <a:r>
              <a:rPr lang="en-US" dirty="0" err="1"/>
              <a:t>ParseJSONValue</a:t>
            </a:r>
            <a:r>
              <a:rPr lang="en-US" dirty="0"/>
              <a:t> will return a </a:t>
            </a:r>
            <a:r>
              <a:rPr lang="en-US" dirty="0" err="1"/>
              <a:t>TJSONObject</a:t>
            </a:r>
            <a:r>
              <a:rPr lang="en-US" dirty="0"/>
              <a:t> instance</a:t>
            </a:r>
          </a:p>
          <a:p>
            <a:endParaRPr lang="en-US" dirty="0"/>
          </a:p>
          <a:p>
            <a:r>
              <a:rPr lang="en-US" dirty="0"/>
              <a:t>Within that instance, will be 7 </a:t>
            </a:r>
            <a:r>
              <a:rPr lang="en-US" dirty="0" err="1"/>
              <a:t>TJSONPair</a:t>
            </a:r>
            <a:r>
              <a:rPr lang="en-US" dirty="0"/>
              <a:t> instances, one for each of the JSON structures in the example.</a:t>
            </a:r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TJSONPair</a:t>
            </a:r>
            <a:r>
              <a:rPr lang="en-US" dirty="0"/>
              <a:t> instance will have an appropriate JSON class instance. For example, the pair for </a:t>
            </a:r>
            <a:r>
              <a:rPr lang="en-US" dirty="0" err="1"/>
              <a:t>productName</a:t>
            </a:r>
            <a:r>
              <a:rPr lang="en-US" dirty="0"/>
              <a:t> will contain a </a:t>
            </a:r>
            <a:r>
              <a:rPr lang="en-US" dirty="0" err="1"/>
              <a:t>TJSONString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B93734-5843-0B2F-6AEA-6379805C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281" y="1690688"/>
            <a:ext cx="430590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6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082-81B3-BB27-3958-ECF3DFC7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905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Consuming JSON text – </a:t>
            </a:r>
            <a:r>
              <a:rPr lang="en-US" dirty="0" err="1"/>
              <a:t>ParseJSONValue</a:t>
            </a:r>
            <a:r>
              <a:rPr lang="en-US" dirty="0"/>
              <a:t> (container check)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E7DF-D16D-4E7D-2CD5-114153F9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138"/>
            <a:ext cx="10295558" cy="17914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will know what your provider will be sending you. That is, an object or an array. </a:t>
            </a:r>
          </a:p>
          <a:p>
            <a:endParaRPr lang="en-US" dirty="0"/>
          </a:p>
          <a:p>
            <a:r>
              <a:rPr lang="en-US" dirty="0"/>
              <a:t>After calling </a:t>
            </a:r>
            <a:r>
              <a:rPr lang="en-US" dirty="0" err="1"/>
              <a:t>ParseJSONValue</a:t>
            </a:r>
            <a:r>
              <a:rPr lang="en-US" dirty="0"/>
              <a:t>, you might want to make sure that what you received is what your application expects.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F58F99-200B-BA16-E609-150C7B74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1" y="3429000"/>
            <a:ext cx="795448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61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8DE1-DDE9-A636-FC74-9E0BCD4C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Finding JSON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0CE3-758B-1C8B-53E6-7A2ECE990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26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/>
              <a:t>FindValue</a:t>
            </a:r>
            <a:r>
              <a:rPr lang="en-US" dirty="0"/>
              <a:t>, P, and A to find JSON Values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FindValue</a:t>
            </a:r>
            <a:r>
              <a:rPr lang="en-US" dirty="0"/>
              <a:t>(const APath: string): </a:t>
            </a:r>
            <a:r>
              <a:rPr lang="en-US" dirty="0" err="1"/>
              <a:t>TJSONValue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property P[const APath: string]: </a:t>
            </a:r>
            <a:r>
              <a:rPr lang="en-US" dirty="0" err="1"/>
              <a:t>TJSONValue</a:t>
            </a:r>
            <a:endParaRPr lang="en-US" dirty="0"/>
          </a:p>
          <a:p>
            <a:pPr lvl="1"/>
            <a:r>
              <a:rPr lang="en-US" dirty="0"/>
              <a:t>property A[const </a:t>
            </a:r>
            <a:r>
              <a:rPr lang="en-US" dirty="0" err="1"/>
              <a:t>AIndex</a:t>
            </a:r>
            <a:r>
              <a:rPr lang="en-US" dirty="0"/>
              <a:t>: Integer]: </a:t>
            </a:r>
            <a:r>
              <a:rPr lang="en-US" dirty="0" err="1"/>
              <a:t>TJSONValue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the JSON value cannot be found</a:t>
            </a:r>
          </a:p>
          <a:p>
            <a:pPr lvl="1"/>
            <a:r>
              <a:rPr lang="en-US" dirty="0" err="1"/>
              <a:t>FindValue</a:t>
            </a:r>
            <a:r>
              <a:rPr lang="en-US" dirty="0"/>
              <a:t> returns nil</a:t>
            </a:r>
          </a:p>
          <a:p>
            <a:pPr lvl="1"/>
            <a:r>
              <a:rPr lang="en-US" dirty="0"/>
              <a:t>P and A throw an </a:t>
            </a:r>
            <a:r>
              <a:rPr lang="en-US" dirty="0" err="1"/>
              <a:t>EJSONException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find nested and indexed JSON values</a:t>
            </a:r>
          </a:p>
          <a:p>
            <a:endParaRPr lang="en-US" dirty="0"/>
          </a:p>
          <a:p>
            <a:r>
              <a:rPr lang="en-US" dirty="0" err="1"/>
              <a:t>FindValue</a:t>
            </a:r>
            <a:r>
              <a:rPr lang="en-US" dirty="0"/>
              <a:t>, P, and A are all related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C1B2-F263-F227-EAC9-6E66208E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555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Consuming JSON text – Find JSON Values (not found)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85F5-ECEC-3924-CCA6-0BC8104F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9" y="2140086"/>
            <a:ext cx="4599559" cy="22957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Here’s sample code using </a:t>
            </a:r>
            <a:r>
              <a:rPr lang="en-US" dirty="0" err="1"/>
              <a:t>FindValue</a:t>
            </a:r>
            <a:r>
              <a:rPr lang="en-US" dirty="0"/>
              <a:t> and P that find </a:t>
            </a:r>
            <a:r>
              <a:rPr lang="en-US" dirty="0" err="1"/>
              <a:t>isAvailable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example of A isn’t shown. You would check for an exception – just like with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9CE65-9CD1-031C-FF85-99A837BA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164" y="606477"/>
            <a:ext cx="6744641" cy="2781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1983AF-CB8E-28A7-BCAB-DFE3BACE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164" y="3469836"/>
            <a:ext cx="6839905" cy="3200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0367D-9C42-F506-3A1A-1CA6B90C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22" y="4593943"/>
            <a:ext cx="430590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80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7138-1DC0-EEA3-8E88-AED36043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Find JSON Values (nested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96A-9026-A4A2-3F0C-A74085EA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21456" cy="4924143"/>
          </a:xfrm>
        </p:spPr>
        <p:txBody>
          <a:bodyPr/>
          <a:lstStyle/>
          <a:p>
            <a:r>
              <a:rPr lang="en-US" dirty="0"/>
              <a:t>You can find JSON values that are nested. Both examples return the same JSON Value: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8430E-CCC2-EFEE-189B-9F582138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42" y="4069912"/>
            <a:ext cx="4305901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7495E-02E6-53A6-DAF2-6A484D4F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242" y="2839169"/>
            <a:ext cx="6020640" cy="38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E40B9-AA17-12C8-C028-96C2372F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61" y="3395098"/>
            <a:ext cx="658269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2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B1D57-33B7-D36D-1BA1-CE06562E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8CC6-6EEF-D1D5-92BA-7BBF6F8C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Find JSON Values (indexed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CFEB-D153-5A3B-DA0B-BFC6D5EA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21456" cy="4924143"/>
          </a:xfrm>
        </p:spPr>
        <p:txBody>
          <a:bodyPr/>
          <a:lstStyle/>
          <a:p>
            <a:r>
              <a:rPr lang="en-US" dirty="0"/>
              <a:t>You can find JSON values that are indexed. </a:t>
            </a:r>
          </a:p>
          <a:p>
            <a:r>
              <a:rPr lang="en-US" dirty="0"/>
              <a:t>All examples return the same JSON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implementation of A calls P. That is, it converts the integer to a string, puts [] around it, and calls 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31E56-47B4-3970-94D1-37DBBBF7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925" y="3060219"/>
            <a:ext cx="4305901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1BD346-A013-4192-42A4-2D5E6235E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65" y="2820560"/>
            <a:ext cx="4436609" cy="33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9F744-6FAA-4AD1-D11F-D7B6CCE7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65" y="3321540"/>
            <a:ext cx="4525006" cy="30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67241B-ACF7-3DF1-C81B-2D027C57E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1265" y="3808036"/>
            <a:ext cx="4039164" cy="581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96A9CD-A836-D043-A205-7B9ECE2EA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1265" y="4617081"/>
            <a:ext cx="4039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D934-DD88-BFEC-F39D-D0FA8031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Find JSON Values (</a:t>
            </a:r>
            <a:r>
              <a:rPr lang="en-US" dirty="0" err="1"/>
              <a:t>FindValue</a:t>
            </a:r>
            <a:r>
              <a:rPr lang="en-US" dirty="0"/>
              <a:t>, P, A relationship)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A30F-11AC-64CC-B495-274FABB4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996"/>
            <a:ext cx="10515600" cy="4221804"/>
          </a:xfrm>
        </p:spPr>
        <p:txBody>
          <a:bodyPr>
            <a:normAutofit/>
          </a:bodyPr>
          <a:lstStyle/>
          <a:p>
            <a:r>
              <a:rPr lang="en-US" dirty="0"/>
              <a:t>The A property is a convenience property so that you can use an integer index when iterating arrays.</a:t>
            </a:r>
          </a:p>
          <a:p>
            <a:r>
              <a:rPr lang="en-US" dirty="0"/>
              <a:t>The A property calls the P property.</a:t>
            </a:r>
          </a:p>
          <a:p>
            <a:r>
              <a:rPr lang="en-US" dirty="0"/>
              <a:t>The P property calls </a:t>
            </a:r>
            <a:r>
              <a:rPr lang="en-US" dirty="0" err="1"/>
              <a:t>FindValue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FindValue</a:t>
            </a:r>
            <a:r>
              <a:rPr lang="en-US" dirty="0"/>
              <a:t> returns nil, P raises an exception.</a:t>
            </a:r>
          </a:p>
          <a:p>
            <a:r>
              <a:rPr lang="en-US" dirty="0"/>
              <a:t>The Path parameter in P and </a:t>
            </a:r>
            <a:r>
              <a:rPr lang="en-US" dirty="0" err="1"/>
              <a:t>FindValue</a:t>
            </a:r>
            <a:r>
              <a:rPr lang="en-US" dirty="0"/>
              <a:t> supports dot notation and array indexing to navigate deep into JSON structures</a:t>
            </a:r>
          </a:p>
        </p:txBody>
      </p:sp>
    </p:spTree>
    <p:extLst>
      <p:ext uri="{BB962C8B-B14F-4D97-AF65-F5344CB8AC3E}">
        <p14:creationId xmlns:p14="http://schemas.microsoft.com/office/powerpoint/2010/main" val="76766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0DFB-5E57-BFE0-BC9E-7A047C80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Find JSON Values (Iterating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6822-794E-DB92-5204-3BA9BF1E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5009" cy="4351338"/>
          </a:xfrm>
        </p:spPr>
        <p:txBody>
          <a:bodyPr/>
          <a:lstStyle/>
          <a:p>
            <a:r>
              <a:rPr lang="en-US" dirty="0" err="1"/>
              <a:t>TJSONValue</a:t>
            </a:r>
            <a:r>
              <a:rPr lang="en-US" dirty="0"/>
              <a:t> does not provide a count of items in an array.</a:t>
            </a:r>
          </a:p>
          <a:p>
            <a:endParaRPr lang="en-US" dirty="0"/>
          </a:p>
          <a:p>
            <a:r>
              <a:rPr lang="en-US" dirty="0"/>
              <a:t>To iterate an array, you need to downcast the </a:t>
            </a:r>
            <a:r>
              <a:rPr lang="en-US" dirty="0" err="1"/>
              <a:t>TJSONValue</a:t>
            </a:r>
            <a:r>
              <a:rPr lang="en-US" dirty="0"/>
              <a:t> instance.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A694A-5EF3-F8C4-9ACC-AE8EE5EF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70" y="1825625"/>
            <a:ext cx="6611273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89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B63-589B-B17A-A972-15964908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A42A-8D4A-5EC5-4F6C-117ACD64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extract/convert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Value property to extract the data as a string and convert the data yourself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Downcast the </a:t>
            </a:r>
            <a:r>
              <a:rPr lang="en-US" dirty="0" err="1"/>
              <a:t>TJSONValue</a:t>
            </a:r>
            <a:r>
              <a:rPr lang="en-US" dirty="0"/>
              <a:t> to its descendant type and use the descendants’ convenience methods to extract/convert the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AsType</a:t>
            </a:r>
            <a:r>
              <a:rPr lang="en-US" dirty="0"/>
              <a:t>&lt;T&gt; to extract/convert the data without having to downcast the </a:t>
            </a:r>
            <a:r>
              <a:rPr lang="en-US" dirty="0" err="1"/>
              <a:t>TJSONValue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9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E26A-68FE-2CAB-8F40-5F3F2544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3A96D-B11D-B6AF-1C01-CB5414E0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JSON examples: </a:t>
            </a:r>
            <a:r>
              <a:rPr lang="en-US" dirty="0">
                <a:hlinkClick r:id="rId2"/>
              </a:rPr>
              <a:t>https://jsoning.com/examples/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JSON and the JSON syntax: </a:t>
            </a:r>
            <a:r>
              <a:rPr lang="en-US" dirty="0">
                <a:hlinkClick r:id="rId3"/>
              </a:rPr>
              <a:t>ECMA-404 The JSON data interchange syntax 2</a:t>
            </a:r>
            <a:r>
              <a:rPr lang="en-US" baseline="30000" dirty="0">
                <a:hlinkClick r:id="rId3"/>
              </a:rPr>
              <a:t>nd</a:t>
            </a:r>
            <a:r>
              <a:rPr lang="en-US" dirty="0">
                <a:hlinkClick r:id="rId3"/>
              </a:rPr>
              <a:t> edition, Dec 2017</a:t>
            </a:r>
            <a:endParaRPr lang="en-US" dirty="0"/>
          </a:p>
          <a:p>
            <a:endParaRPr lang="en-US" dirty="0"/>
          </a:p>
          <a:p>
            <a:r>
              <a:rPr lang="en-US" dirty="0"/>
              <a:t>A shorter representation of the JSON syntax: </a:t>
            </a:r>
            <a:r>
              <a:rPr lang="en-US" dirty="0">
                <a:hlinkClick r:id="rId4"/>
              </a:rPr>
              <a:t>https://www.json.org/json-en.html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JSON tools: </a:t>
            </a:r>
            <a:r>
              <a:rPr lang="en-US" dirty="0">
                <a:hlinkClick r:id="rId5"/>
              </a:rPr>
              <a:t>https://jsoning.com/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24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9BD8-E47D-D2DF-5654-12E156CA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AC58-7610-706D-505C-D6DF3472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0923" cy="4882194"/>
          </a:xfrm>
        </p:spPr>
        <p:txBody>
          <a:bodyPr>
            <a:normAutofit/>
          </a:bodyPr>
          <a:lstStyle/>
          <a:p>
            <a:r>
              <a:rPr lang="en-US" dirty="0"/>
              <a:t>Use the Value property for data types (not the container types)</a:t>
            </a:r>
          </a:p>
          <a:p>
            <a:endParaRPr lang="en-US" dirty="0"/>
          </a:p>
          <a:p>
            <a:r>
              <a:rPr lang="en-US" dirty="0"/>
              <a:t>The Value property returns the text that appeared in the JSON text</a:t>
            </a:r>
          </a:p>
          <a:p>
            <a:endParaRPr lang="en-US" dirty="0"/>
          </a:p>
          <a:p>
            <a:r>
              <a:rPr lang="en-US" dirty="0"/>
              <a:t>If needed, convert the string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EA1793-5FD0-4C7F-F70E-E06AA5BA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41" y="2668655"/>
            <a:ext cx="650648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0636-0994-3E68-FF47-EEC1F524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72"/>
            <a:ext cx="10515600" cy="1325563"/>
          </a:xfrm>
        </p:spPr>
        <p:txBody>
          <a:bodyPr/>
          <a:lstStyle/>
          <a:p>
            <a:r>
              <a:rPr lang="en-US" dirty="0"/>
              <a:t>Consuming JSON text – Extracting Data (Descendants)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5D38-E7DF-B6DA-3585-26F9E5EE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78" y="1541822"/>
            <a:ext cx="4157439" cy="4800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use  descendants to convert data</a:t>
            </a:r>
          </a:p>
          <a:p>
            <a:endParaRPr lang="en-US" dirty="0"/>
          </a:p>
          <a:p>
            <a:r>
              <a:rPr lang="en-US" dirty="0"/>
              <a:t>In practice, we use the Null property with a </a:t>
            </a:r>
            <a:r>
              <a:rPr lang="en-US" dirty="0" err="1"/>
              <a:t>TJSONValue</a:t>
            </a:r>
            <a:r>
              <a:rPr lang="en-US" dirty="0"/>
              <a:t> instance</a:t>
            </a:r>
          </a:p>
          <a:p>
            <a:endParaRPr lang="en-US" dirty="0"/>
          </a:p>
          <a:p>
            <a:r>
              <a:rPr lang="en-US" dirty="0"/>
              <a:t>Actually, it’s a property of </a:t>
            </a:r>
            <a:r>
              <a:rPr lang="en-US" dirty="0" err="1"/>
              <a:t>TJSONValue’s</a:t>
            </a:r>
            <a:r>
              <a:rPr lang="en-US" dirty="0"/>
              <a:t> parent, </a:t>
            </a:r>
            <a:r>
              <a:rPr lang="en-US" dirty="0" err="1"/>
              <a:t>TJSONAncestor</a:t>
            </a:r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B013CB57-1E4C-9F26-CB13-372087B7FB5D}"/>
              </a:ext>
            </a:extLst>
          </p:cNvPr>
          <p:cNvSpPr/>
          <p:nvPr/>
        </p:nvSpPr>
        <p:spPr>
          <a:xfrm>
            <a:off x="5098919" y="2694194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2B5A741-F701-978E-1F62-7FDFDE2E9FA3}"/>
              </a:ext>
            </a:extLst>
          </p:cNvPr>
          <p:cNvSpPr/>
          <p:nvPr/>
        </p:nvSpPr>
        <p:spPr>
          <a:xfrm>
            <a:off x="4938500" y="3571905"/>
            <a:ext cx="2012477" cy="258422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TJSONNumber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AsDouble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AsCurrency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AsInt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AsUInt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AsInt64</a:t>
            </a:r>
          </a:p>
          <a:p>
            <a:r>
              <a:rPr lang="en-US" dirty="0">
                <a:solidFill>
                  <a:schemeClr val="tx1"/>
                </a:solidFill>
              </a:rPr>
              <a:t>AsUInt64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D10A50F4-203A-A669-5C17-8A2B544E7784}"/>
              </a:ext>
            </a:extLst>
          </p:cNvPr>
          <p:cNvSpPr/>
          <p:nvPr/>
        </p:nvSpPr>
        <p:spPr>
          <a:xfrm>
            <a:off x="10360935" y="3917623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D76CA90-E70E-18D5-7EE2-7A46EB7F5B82}"/>
              </a:ext>
            </a:extLst>
          </p:cNvPr>
          <p:cNvSpPr/>
          <p:nvPr/>
        </p:nvSpPr>
        <p:spPr>
          <a:xfrm>
            <a:off x="8581918" y="3917623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3EDC877-F9EE-F95B-88EA-B4EA411CA50C}"/>
              </a:ext>
            </a:extLst>
          </p:cNvPr>
          <p:cNvSpPr/>
          <p:nvPr/>
        </p:nvSpPr>
        <p:spPr>
          <a:xfrm>
            <a:off x="7179977" y="2694194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BF2B696-9DED-4B9F-CA49-A38A01FF1C9A}"/>
              </a:ext>
            </a:extLst>
          </p:cNvPr>
          <p:cNvSpPr/>
          <p:nvPr/>
        </p:nvSpPr>
        <p:spPr>
          <a:xfrm>
            <a:off x="9485910" y="2680560"/>
            <a:ext cx="1691640" cy="9302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TJSONBool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AsBoolean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0FFE3A7-79A4-9C3A-6463-2B9331C4024C}"/>
              </a:ext>
            </a:extLst>
          </p:cNvPr>
          <p:cNvSpPr/>
          <p:nvPr/>
        </p:nvSpPr>
        <p:spPr>
          <a:xfrm>
            <a:off x="4826543" y="2356795"/>
            <a:ext cx="6369997" cy="25541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2CA12A-E026-2506-39F3-A69D816673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44739" y="3306842"/>
            <a:ext cx="0" cy="265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70E791-0530-39FA-B78A-653707A448A9}"/>
              </a:ext>
            </a:extLst>
          </p:cNvPr>
          <p:cNvCxnSpPr>
            <a:cxnSpLocks/>
          </p:cNvCxnSpPr>
          <p:nvPr/>
        </p:nvCxnSpPr>
        <p:spPr>
          <a:xfrm>
            <a:off x="9427731" y="3720437"/>
            <a:ext cx="174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24675-88C4-C4C8-A83C-A81D9DC6920D}"/>
              </a:ext>
            </a:extLst>
          </p:cNvPr>
          <p:cNvCxnSpPr>
            <a:cxnSpLocks/>
          </p:cNvCxnSpPr>
          <p:nvPr/>
        </p:nvCxnSpPr>
        <p:spPr>
          <a:xfrm flipH="1">
            <a:off x="10331407" y="3607136"/>
            <a:ext cx="323" cy="97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8C522A-152E-FB3F-AD99-436D6B796440}"/>
              </a:ext>
            </a:extLst>
          </p:cNvPr>
          <p:cNvCxnSpPr>
            <a:cxnSpLocks/>
          </p:cNvCxnSpPr>
          <p:nvPr/>
        </p:nvCxnSpPr>
        <p:spPr>
          <a:xfrm>
            <a:off x="9427729" y="3720437"/>
            <a:ext cx="0" cy="226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B6CA0-686C-0086-1552-A745523E2575}"/>
              </a:ext>
            </a:extLst>
          </p:cNvPr>
          <p:cNvCxnSpPr>
            <a:cxnSpLocks/>
          </p:cNvCxnSpPr>
          <p:nvPr/>
        </p:nvCxnSpPr>
        <p:spPr>
          <a:xfrm>
            <a:off x="11168011" y="3720437"/>
            <a:ext cx="0" cy="226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FB28048-46A5-8AB4-0F70-69AC9596ADA3}"/>
              </a:ext>
            </a:extLst>
          </p:cNvPr>
          <p:cNvSpPr/>
          <p:nvPr/>
        </p:nvSpPr>
        <p:spPr>
          <a:xfrm>
            <a:off x="7252784" y="1051387"/>
            <a:ext cx="1513958" cy="102626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TJSONValue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AFDB48-2814-A0A6-6CC9-3FC6AC198158}"/>
              </a:ext>
            </a:extLst>
          </p:cNvPr>
          <p:cNvCxnSpPr>
            <a:cxnSpLocks/>
          </p:cNvCxnSpPr>
          <p:nvPr/>
        </p:nvCxnSpPr>
        <p:spPr>
          <a:xfrm>
            <a:off x="8003763" y="2077918"/>
            <a:ext cx="0" cy="265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3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3990-3CDF-9360-7240-A5FCBC5C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1913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Consuming JSON text – Extracting Data (Descendants - </a:t>
            </a:r>
            <a:r>
              <a:rPr lang="en-US" dirty="0" err="1"/>
              <a:t>TJSONNumber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ACA87-110B-09D8-13E8-A90BFD95B3D0}"/>
              </a:ext>
            </a:extLst>
          </p:cNvPr>
          <p:cNvSpPr txBox="1"/>
          <p:nvPr/>
        </p:nvSpPr>
        <p:spPr>
          <a:xfrm>
            <a:off x="838200" y="2018608"/>
            <a:ext cx="4103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price JSON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Downcast it to a </a:t>
            </a:r>
            <a:r>
              <a:rPr lang="en-US" dirty="0" err="1"/>
              <a:t>TJSONNumber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AsDouble</a:t>
            </a:r>
            <a:r>
              <a:rPr lang="en-US" dirty="0"/>
              <a:t> to convert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we know the data is a number, check for conversion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Here, if we had called </a:t>
            </a:r>
            <a:r>
              <a:rPr lang="en-US" dirty="0" err="1"/>
              <a:t>AsInt</a:t>
            </a:r>
            <a:r>
              <a:rPr lang="en-US" dirty="0"/>
              <a:t> instead of </a:t>
            </a:r>
            <a:r>
              <a:rPr lang="en-US" dirty="0" err="1"/>
              <a:t>AsDouble</a:t>
            </a:r>
            <a:r>
              <a:rPr lang="en-US" dirty="0"/>
              <a:t>, a conversion would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CCA66-CA8F-31D1-63F7-ABD823E1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331" y="1939722"/>
            <a:ext cx="645885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B775-E428-3856-4770-ACD47588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(Descendants - </a:t>
            </a:r>
            <a:r>
              <a:rPr lang="en-US" dirty="0" err="1"/>
              <a:t>TJSONBool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A894-1E3C-6CD4-116E-BFDF9014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178"/>
            <a:ext cx="2994498" cy="4312528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US" dirty="0"/>
              <a:t>Find the </a:t>
            </a:r>
            <a:r>
              <a:rPr lang="en-US" dirty="0" err="1"/>
              <a:t>isAvailable</a:t>
            </a:r>
            <a:r>
              <a:rPr lang="en-US" dirty="0"/>
              <a:t> JSON value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Downcast it to a </a:t>
            </a:r>
            <a:r>
              <a:rPr lang="en-US" dirty="0" err="1"/>
              <a:t>TJSONBool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Use </a:t>
            </a:r>
            <a:r>
              <a:rPr lang="en-US" dirty="0" err="1"/>
              <a:t>AsBoolean</a:t>
            </a:r>
            <a:r>
              <a:rPr lang="en-US" dirty="0"/>
              <a:t> to extract the data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No conversion occurs. The data is stored internally as a </a:t>
            </a:r>
            <a:r>
              <a:rPr lang="en-US" dirty="0" err="1"/>
              <a:t>boolean</a:t>
            </a:r>
            <a:r>
              <a:rPr lang="en-US" dirty="0"/>
              <a:t> in </a:t>
            </a:r>
            <a:r>
              <a:rPr lang="en-US" dirty="0" err="1"/>
              <a:t>TJSONBool</a:t>
            </a:r>
            <a:r>
              <a:rPr lang="en-US" dirty="0"/>
              <a:t> instances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49887-AAA5-A248-FDAE-789BDE78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13" y="2020178"/>
            <a:ext cx="733527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40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08F1-DE5D-44B6-86D5-EB001A10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(Descendants - Null)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85F11F-86D0-AD9D-A686-7436B656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345"/>
            <a:ext cx="11227944" cy="1619655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Find the </a:t>
            </a:r>
            <a:r>
              <a:rPr lang="en-US" dirty="0" err="1"/>
              <a:t>discontinuedDate</a:t>
            </a:r>
            <a:r>
              <a:rPr lang="en-US" dirty="0"/>
              <a:t> JSON value</a:t>
            </a:r>
          </a:p>
          <a:p>
            <a:pPr marL="285750" indent="-285750"/>
            <a:r>
              <a:rPr lang="en-US" dirty="0"/>
              <a:t>If its Null property is true, we don’t have a discontinued date</a:t>
            </a:r>
          </a:p>
          <a:p>
            <a:pPr marL="285750" indent="-285750"/>
            <a:r>
              <a:rPr lang="en-US" dirty="0"/>
              <a:t>This is equivalent to checking if the JSON value is a </a:t>
            </a:r>
            <a:r>
              <a:rPr lang="en-US" dirty="0" err="1"/>
              <a:t>TJSONNull</a:t>
            </a:r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750C03-DEEA-E180-4CA3-B3C7C09B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87" y="3568127"/>
            <a:ext cx="833553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505E-1745-528C-BC4C-19C19687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</a:t>
            </a:r>
            <a:r>
              <a:rPr lang="en-US" dirty="0" err="1"/>
              <a:t>AsType</a:t>
            </a:r>
            <a:r>
              <a:rPr lang="en-US" dirty="0"/>
              <a:t>&lt;T&gt; - Specific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6ED1-410E-631C-F422-C08B4CAA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212"/>
            <a:ext cx="4093723" cy="4124901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Find the price JSON value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Use </a:t>
            </a:r>
            <a:r>
              <a:rPr lang="en-US" dirty="0" err="1"/>
              <a:t>AsType</a:t>
            </a:r>
            <a:r>
              <a:rPr lang="en-US" dirty="0"/>
              <a:t>&lt;double&gt; to extract and convert the data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Check for conversion errors. </a:t>
            </a:r>
          </a:p>
          <a:p>
            <a:pPr marL="285750" indent="-285750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CBF21-5FF7-6A60-7D30-67C886B9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102" y="2057212"/>
            <a:ext cx="651600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4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B397-C2F1-85CE-74ED-7F84EFDF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</a:t>
            </a:r>
            <a:r>
              <a:rPr lang="en-US" dirty="0" err="1"/>
              <a:t>AsType</a:t>
            </a:r>
            <a:r>
              <a:rPr lang="en-US" dirty="0"/>
              <a:t>&lt;T&gt; -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879B-5E54-9B88-3367-0DE34831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/>
              <a:t>AsType</a:t>
            </a:r>
            <a:r>
              <a:rPr lang="en-US" dirty="0"/>
              <a:t>&lt;T&gt;, you can think of it as extracting/converting data end-to-end. </a:t>
            </a:r>
          </a:p>
          <a:p>
            <a:r>
              <a:rPr lang="en-US" dirty="0"/>
              <a:t>You don’t need to know the JSON structure or the </a:t>
            </a:r>
            <a:r>
              <a:rPr lang="en-US" dirty="0" err="1"/>
              <a:t>TJSONValue</a:t>
            </a:r>
            <a:r>
              <a:rPr lang="en-US" dirty="0"/>
              <a:t> descendant type.</a:t>
            </a:r>
          </a:p>
          <a:p>
            <a:r>
              <a:rPr lang="en-US" dirty="0"/>
              <a:t>You need to know, semantically, what the data really is.</a:t>
            </a:r>
          </a:p>
          <a:p>
            <a:r>
              <a:rPr lang="en-US" dirty="0"/>
              <a:t>And that the framework/RTTI can convert it to your chosen variable type. </a:t>
            </a:r>
          </a:p>
          <a:p>
            <a:r>
              <a:rPr lang="en-US" dirty="0"/>
              <a:t>You can convert to variable types that are not part of the JSON syntax</a:t>
            </a:r>
          </a:p>
        </p:txBody>
      </p:sp>
    </p:spTree>
    <p:extLst>
      <p:ext uri="{BB962C8B-B14F-4D97-AF65-F5344CB8AC3E}">
        <p14:creationId xmlns:p14="http://schemas.microsoft.com/office/powerpoint/2010/main" val="47482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FCA9-AF2F-2679-771E-08AD75D0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</a:t>
            </a:r>
            <a:r>
              <a:rPr lang="en-US" dirty="0" err="1"/>
              <a:t>AsType</a:t>
            </a:r>
            <a:r>
              <a:rPr lang="en-US" dirty="0"/>
              <a:t>&lt;T&gt; - Semantic Boolean)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1167-F51F-534C-A8EF-60BE2BB8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Boolean value could be sent in one of these ways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AsType</a:t>
            </a:r>
            <a:r>
              <a:rPr lang="en-US" dirty="0"/>
              <a:t>&lt;Boolean&gt; will return a Boolean value regardless of which way the value was sent</a:t>
            </a:r>
          </a:p>
          <a:p>
            <a:r>
              <a:rPr lang="en-US" dirty="0" err="1"/>
              <a:t>AsType</a:t>
            </a:r>
            <a:r>
              <a:rPr lang="en-US" dirty="0"/>
              <a:t>&lt;String&gt; will return a string value regardless of which way the value was sent.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7E0CC-DFB8-D4C5-AA1B-FE935CF18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19482"/>
              </p:ext>
            </p:extLst>
          </p:nvPr>
        </p:nvGraphicFramePr>
        <p:xfrm>
          <a:off x="1964988" y="2281299"/>
          <a:ext cx="66926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5">
                  <a:extLst>
                    <a:ext uri="{9D8B030D-6E8A-4147-A177-3AD203B41FA5}">
                      <a16:colId xmlns:a16="http://schemas.microsoft.com/office/drawing/2014/main" val="4219831544"/>
                    </a:ext>
                  </a:extLst>
                </a:gridCol>
                <a:gridCol w="1940744">
                  <a:extLst>
                    <a:ext uri="{9D8B030D-6E8A-4147-A177-3AD203B41FA5}">
                      <a16:colId xmlns:a16="http://schemas.microsoft.com/office/drawing/2014/main" val="806349650"/>
                    </a:ext>
                  </a:extLst>
                </a:gridCol>
                <a:gridCol w="3321916">
                  <a:extLst>
                    <a:ext uri="{9D8B030D-6E8A-4147-A177-3AD203B41FA5}">
                      <a16:colId xmlns:a16="http://schemas.microsoft.com/office/drawing/2014/main" val="1538824282"/>
                    </a:ext>
                  </a:extLst>
                </a:gridCol>
              </a:tblGrid>
              <a:tr h="294316">
                <a:tc>
                  <a:txBody>
                    <a:bodyPr/>
                    <a:lstStyle/>
                    <a:p>
                      <a:r>
                        <a:rPr lang="en-US" dirty="0"/>
                        <a:t>JSON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TJSONValue</a:t>
                      </a:r>
                      <a:r>
                        <a:rPr lang="en-US" dirty="0"/>
                        <a:t> Descendant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“True”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TJSONBool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8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87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CDEC-6BBE-DB7B-DF44-9DCA1D38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– (date/times)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CCBF-52F6-305F-DA07-FE50EC3E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JSON does not support date/time types</a:t>
            </a:r>
          </a:p>
          <a:p>
            <a:endParaRPr lang="en-US" dirty="0"/>
          </a:p>
          <a:p>
            <a:r>
              <a:rPr lang="en-US" dirty="0"/>
              <a:t>You must know your provider’s date/time formats</a:t>
            </a:r>
          </a:p>
          <a:p>
            <a:endParaRPr lang="en-US" dirty="0"/>
          </a:p>
          <a:p>
            <a:r>
              <a:rPr lang="en-US" dirty="0"/>
              <a:t>Most likely, your provider will send date/times as a string</a:t>
            </a:r>
          </a:p>
          <a:p>
            <a:endParaRPr lang="en-US" dirty="0"/>
          </a:p>
          <a:p>
            <a:r>
              <a:rPr lang="en-US" dirty="0"/>
              <a:t>You can use </a:t>
            </a:r>
            <a:r>
              <a:rPr lang="en-US" dirty="0" err="1"/>
              <a:t>TJSONValue.Value</a:t>
            </a:r>
            <a:r>
              <a:rPr lang="en-US" dirty="0"/>
              <a:t> to get the string and then convert it yourself to, say, a </a:t>
            </a:r>
            <a:r>
              <a:rPr lang="en-US" dirty="0" err="1"/>
              <a:t>TDateTime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you can use </a:t>
            </a:r>
            <a:r>
              <a:rPr lang="en-US" dirty="0" err="1"/>
              <a:t>AsType</a:t>
            </a:r>
            <a:r>
              <a:rPr lang="en-US" dirty="0"/>
              <a:t>&lt;</a:t>
            </a:r>
            <a:r>
              <a:rPr lang="en-US" dirty="0" err="1"/>
              <a:t>TDateTime</a:t>
            </a:r>
            <a:r>
              <a:rPr lang="en-US" dirty="0"/>
              <a:t>&gt; if the framework/RTTI  supports converting the provider’s date/time format.</a:t>
            </a:r>
          </a:p>
        </p:txBody>
      </p:sp>
    </p:spTree>
    <p:extLst>
      <p:ext uri="{BB962C8B-B14F-4D97-AF65-F5344CB8AC3E}">
        <p14:creationId xmlns:p14="http://schemas.microsoft.com/office/powerpoint/2010/main" val="421203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9CFF-7B8F-43A1-7331-21933E75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(Convenience – </a:t>
            </a:r>
            <a:r>
              <a:rPr lang="en-US" dirty="0" err="1"/>
              <a:t>GetValue</a:t>
            </a:r>
            <a:r>
              <a:rPr lang="en-US" dirty="0"/>
              <a:t>&lt;T&gt;)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D5126F-BCE2-D2E3-621C-FB21D43C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385083"/>
              </p:ext>
            </p:extLst>
          </p:nvPr>
        </p:nvGraphicFramePr>
        <p:xfrm>
          <a:off x="729577" y="4542770"/>
          <a:ext cx="1051559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715">
                  <a:extLst>
                    <a:ext uri="{9D8B030D-6E8A-4147-A177-3AD203B41FA5}">
                      <a16:colId xmlns:a16="http://schemas.microsoft.com/office/drawing/2014/main" val="1200314368"/>
                    </a:ext>
                  </a:extLst>
                </a:gridCol>
                <a:gridCol w="2305455">
                  <a:extLst>
                    <a:ext uri="{9D8B030D-6E8A-4147-A177-3AD203B41FA5}">
                      <a16:colId xmlns:a16="http://schemas.microsoft.com/office/drawing/2014/main" val="3947844838"/>
                    </a:ext>
                  </a:extLst>
                </a:gridCol>
                <a:gridCol w="2044427">
                  <a:extLst>
                    <a:ext uri="{9D8B030D-6E8A-4147-A177-3AD203B41FA5}">
                      <a16:colId xmlns:a16="http://schemas.microsoft.com/office/drawing/2014/main" val="1453261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Couldn’t 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Couldn’t Convert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GetValue</a:t>
                      </a:r>
                      <a:r>
                        <a:rPr lang="en-US" dirty="0"/>
                        <a:t>&lt;T&gt;(const APath: string = ''):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Raises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Raises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2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GetValue</a:t>
                      </a:r>
                      <a:r>
                        <a:rPr lang="fr-FR" dirty="0"/>
                        <a:t>&lt;T&gt;(</a:t>
                      </a:r>
                      <a:r>
                        <a:rPr lang="fr-FR" dirty="0" err="1"/>
                        <a:t>const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APath</a:t>
                      </a:r>
                      <a:r>
                        <a:rPr lang="fr-FR" dirty="0"/>
                        <a:t>: string; </a:t>
                      </a:r>
                      <a:r>
                        <a:rPr lang="fr-FR" dirty="0" err="1"/>
                        <a:t>ADefaultValue</a:t>
                      </a:r>
                      <a:r>
                        <a:rPr lang="fr-FR" dirty="0"/>
                        <a:t>: T):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Raises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8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TryGetValue</a:t>
                      </a:r>
                      <a:r>
                        <a:rPr lang="en-US" dirty="0"/>
                        <a:t>&lt;T&gt;(const APath: string; out </a:t>
                      </a:r>
                      <a:r>
                        <a:rPr lang="en-US" dirty="0" err="1"/>
                        <a:t>AValue</a:t>
                      </a:r>
                      <a:r>
                        <a:rPr lang="en-US" dirty="0"/>
                        <a:t>: T):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3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TryGetValue</a:t>
                      </a:r>
                      <a:r>
                        <a:rPr lang="en-US" dirty="0"/>
                        <a:t>&lt;T&gt;(out </a:t>
                      </a:r>
                      <a:r>
                        <a:rPr lang="en-US" dirty="0" err="1"/>
                        <a:t>AValue</a:t>
                      </a:r>
                      <a:r>
                        <a:rPr lang="en-US" dirty="0"/>
                        <a:t>: T): Boolean;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843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D471D6-86C3-0BE4-D0FF-C07D617F0C1A}"/>
              </a:ext>
            </a:extLst>
          </p:cNvPr>
          <p:cNvSpPr txBox="1"/>
          <p:nvPr/>
        </p:nvSpPr>
        <p:spPr>
          <a:xfrm>
            <a:off x="838200" y="1796650"/>
            <a:ext cx="9649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convenience methods find a JSON value and extract/convert its data in one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APath or no APath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you call these method with an empty APath, they return the value of Self.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an empty APath when you’re iterating an array and have an instance of one of its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Similarly, use the version of </a:t>
            </a:r>
            <a:r>
              <a:rPr lang="en-US" dirty="0" err="1"/>
              <a:t>TryGetValue</a:t>
            </a:r>
            <a:r>
              <a:rPr lang="en-US" dirty="0"/>
              <a:t>&lt;T&gt; that doesn’t have an APath parameter for arrays.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1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0C16-11F2-4DBF-8391-C8C08A45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A3E7-BAD8-05D5-B8A1-46AAE6EA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Delphi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6D6A-44DA-ACB0-1EBF-44665351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Frameworks in Delphi: </a:t>
            </a:r>
            <a:r>
              <a:rPr lang="en-US" dirty="0">
                <a:hlinkClick r:id="rId2"/>
              </a:rPr>
              <a:t>https://docwiki.embarcadero.com/RADStudio/Sydney/en/JSON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presentation covers the JSON Objects Framework, not the Readers and Writers JSON Framework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50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961-2851-6A2A-A945-1D816C52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(Convenience – </a:t>
            </a:r>
            <a:r>
              <a:rPr lang="en-US" dirty="0" err="1"/>
              <a:t>GetValue</a:t>
            </a:r>
            <a:r>
              <a:rPr lang="en-US" dirty="0"/>
              <a:t>&lt;T&gt;/no 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3C8E-6EC0-8EED-E33B-B99FBAFC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GetValue</a:t>
            </a:r>
            <a:r>
              <a:rPr lang="en-US" dirty="0"/>
              <a:t>&lt;T&gt;(const APath: string = ''): T</a:t>
            </a:r>
          </a:p>
          <a:p>
            <a:r>
              <a:rPr lang="en-US" dirty="0"/>
              <a:t>This version of </a:t>
            </a:r>
            <a:r>
              <a:rPr lang="en-US" dirty="0" err="1"/>
              <a:t>GetValue</a:t>
            </a:r>
            <a:r>
              <a:rPr lang="en-US" dirty="0"/>
              <a:t>&lt;T&gt; raises an exception when the path cannot be found and when the data value cannot be converted.</a:t>
            </a:r>
          </a:p>
          <a:p>
            <a:r>
              <a:rPr lang="en-US" dirty="0"/>
              <a:t>It’s useful when finding/extracting data that your app requires.</a:t>
            </a:r>
          </a:p>
          <a:p>
            <a:r>
              <a:rPr lang="en-US" dirty="0"/>
              <a:t>For required data, call </a:t>
            </a:r>
            <a:r>
              <a:rPr lang="en-US" dirty="0" err="1"/>
              <a:t>GetValue</a:t>
            </a:r>
            <a:r>
              <a:rPr lang="en-US" dirty="0"/>
              <a:t>&lt;T&gt; in a try/except block. An exception will be raised when</a:t>
            </a:r>
          </a:p>
          <a:p>
            <a:pPr lvl="1"/>
            <a:r>
              <a:rPr lang="en-US" dirty="0"/>
              <a:t>when JSON value is missing</a:t>
            </a:r>
          </a:p>
          <a:p>
            <a:pPr lvl="1"/>
            <a:r>
              <a:rPr lang="en-US" dirty="0"/>
              <a:t>when the JSON value is null (the conversion will fail)</a:t>
            </a:r>
          </a:p>
          <a:p>
            <a:pPr lvl="1"/>
            <a:r>
              <a:rPr lang="en-US" dirty="0"/>
              <a:t>when it cannot be converted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6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B270-8223-1459-3E4F-B65424B0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(Convenience – </a:t>
            </a:r>
            <a:r>
              <a:rPr lang="en-US" dirty="0" err="1"/>
              <a:t>GetValue</a:t>
            </a:r>
            <a:r>
              <a:rPr lang="en-US" dirty="0"/>
              <a:t>&lt;T&gt;/no 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294D-F61F-F6AC-78F8-C178F5D3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0957" cy="4753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this method succeeds; we know that all our required data </a:t>
            </a:r>
          </a:p>
          <a:p>
            <a:pPr lvl="1"/>
            <a:r>
              <a:rPr lang="en-US" dirty="0"/>
              <a:t>was in the JSON text</a:t>
            </a:r>
          </a:p>
          <a:p>
            <a:pPr lvl="1"/>
            <a:r>
              <a:rPr lang="en-US" dirty="0"/>
              <a:t>wasn’t null</a:t>
            </a:r>
          </a:p>
          <a:p>
            <a:pPr lvl="1"/>
            <a:r>
              <a:rPr lang="en-US" dirty="0"/>
              <a:t>was converted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43E90-189C-CB22-C87A-FC9E6123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8" y="1825625"/>
            <a:ext cx="788780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39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65A84-5878-5712-6528-6C9CFC3E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0A9-B155-1BE1-E897-6C7FF912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(Convenience – </a:t>
            </a:r>
            <a:r>
              <a:rPr lang="en-US" dirty="0" err="1"/>
              <a:t>GetValue</a:t>
            </a:r>
            <a:r>
              <a:rPr lang="en-US" dirty="0"/>
              <a:t>&lt;T&gt;/default)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5FC8-6AE5-531A-C34E-D77F62CF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GetValue</a:t>
            </a:r>
            <a:r>
              <a:rPr lang="fr-FR" dirty="0"/>
              <a:t>&lt;T&gt;(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APath</a:t>
            </a:r>
            <a:r>
              <a:rPr lang="fr-FR" dirty="0"/>
              <a:t>: string; </a:t>
            </a:r>
            <a:r>
              <a:rPr lang="fr-FR" dirty="0" err="1"/>
              <a:t>ADefaultValue</a:t>
            </a:r>
            <a:r>
              <a:rPr lang="fr-FR" dirty="0"/>
              <a:t>: T): 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version of </a:t>
            </a:r>
            <a:r>
              <a:rPr lang="en-US" dirty="0" err="1"/>
              <a:t>GetValue</a:t>
            </a:r>
            <a:r>
              <a:rPr lang="en-US" dirty="0"/>
              <a:t>&lt;T&gt; </a:t>
            </a:r>
          </a:p>
          <a:p>
            <a:pPr lvl="1"/>
            <a:r>
              <a:rPr lang="en-US" dirty="0"/>
              <a:t>returns the default value when </a:t>
            </a:r>
          </a:p>
          <a:p>
            <a:pPr lvl="2"/>
            <a:r>
              <a:rPr lang="en-US" dirty="0"/>
              <a:t>the JSON value is missing</a:t>
            </a:r>
          </a:p>
          <a:p>
            <a:pPr lvl="2"/>
            <a:r>
              <a:rPr lang="en-US" dirty="0"/>
              <a:t>the JSON value is null</a:t>
            </a:r>
          </a:p>
          <a:p>
            <a:pPr lvl="1"/>
            <a:r>
              <a:rPr lang="en-US" dirty="0"/>
              <a:t>raises an exception when the data value cannot be converted.</a:t>
            </a:r>
          </a:p>
          <a:p>
            <a:endParaRPr lang="en-US" dirty="0"/>
          </a:p>
          <a:p>
            <a:r>
              <a:rPr lang="en-US" dirty="0"/>
              <a:t>It’s useful for finding/extracting data that your app uses; but does not require.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C3BC-C11D-BB40-A0C9-8ED48484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56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Consuming JSON text – Extracting Data (Convenience – </a:t>
            </a:r>
            <a:r>
              <a:rPr lang="en-US" dirty="0" err="1"/>
              <a:t>GetValue</a:t>
            </a:r>
            <a:r>
              <a:rPr lang="en-US" dirty="0"/>
              <a:t>&lt;T&gt;/default)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AB5D-0797-2663-E222-750570A5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29" y="1692385"/>
            <a:ext cx="2274651" cy="49253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this block succeeds, the data has reasonable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58E4D-54D5-C354-F809-D18DB7B5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96" y="1559145"/>
            <a:ext cx="903096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38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7040-0C75-1344-58B4-DDA8E400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JSON text – Extracting Data (Convenience – </a:t>
            </a:r>
            <a:r>
              <a:rPr lang="en-US" dirty="0" err="1"/>
              <a:t>TryGetValue</a:t>
            </a:r>
            <a:r>
              <a:rPr lang="en-US" dirty="0"/>
              <a:t>&lt;T&gt;)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AB22-2330-21B1-F00D-A5B5CB0B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TryGetValue</a:t>
            </a:r>
            <a:r>
              <a:rPr lang="en-US" dirty="0"/>
              <a:t>&lt;T&gt; (both signatures) returns false if the value is missing or cannot be converted</a:t>
            </a:r>
          </a:p>
          <a:p>
            <a:endParaRPr lang="en-US" dirty="0"/>
          </a:p>
          <a:p>
            <a:r>
              <a:rPr lang="en-US" dirty="0"/>
              <a:t>Because it returns a status, it’s useful when you need to do something conditionally.</a:t>
            </a:r>
          </a:p>
        </p:txBody>
      </p:sp>
    </p:spTree>
    <p:extLst>
      <p:ext uri="{BB962C8B-B14F-4D97-AF65-F5344CB8AC3E}">
        <p14:creationId xmlns:p14="http://schemas.microsoft.com/office/powerpoint/2010/main" val="2385276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8FD0A87-950E-5FA5-CA0D-D54E1E3A429C}"/>
              </a:ext>
            </a:extLst>
          </p:cNvPr>
          <p:cNvSpPr/>
          <p:nvPr/>
        </p:nvSpPr>
        <p:spPr>
          <a:xfrm>
            <a:off x="4861074" y="2655283"/>
            <a:ext cx="2804322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0669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2B7E-3966-BF47-C2D4-F6414A32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 framework –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3A8A-A1EE-82A3-02E5-90E3943E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Consumes JSON text into objects</a:t>
            </a:r>
          </a:p>
          <a:p>
            <a:endParaRPr lang="en-US" dirty="0"/>
          </a:p>
          <a:p>
            <a:r>
              <a:rPr lang="en-US" dirty="0"/>
              <a:t>Produces JSON text from objects</a:t>
            </a:r>
          </a:p>
          <a:p>
            <a:pPr lvl="1"/>
            <a:endParaRPr lang="en-US" dirty="0"/>
          </a:p>
          <a:p>
            <a:r>
              <a:rPr lang="en-US" dirty="0"/>
              <a:t>Provides ways to navigate objects and get data out of them</a:t>
            </a:r>
          </a:p>
          <a:p>
            <a:pPr lvl="1"/>
            <a:endParaRPr lang="en-US" dirty="0"/>
          </a:p>
          <a:p>
            <a:r>
              <a:rPr lang="en-US" dirty="0"/>
              <a:t>Provides ways to create objects and set data in them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5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F65-9565-8199-10C7-6FD93A53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853"/>
            <a:ext cx="10515600" cy="1325563"/>
          </a:xfrm>
        </p:spPr>
        <p:txBody>
          <a:bodyPr/>
          <a:lstStyle/>
          <a:p>
            <a:r>
              <a:rPr lang="en-US" dirty="0"/>
              <a:t>JSON Objects framework -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2CF5-B108-4618-976B-C550BBDC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framework is in </a:t>
            </a:r>
            <a:r>
              <a:rPr lang="en-US" dirty="0" err="1"/>
              <a:t>System.JSON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each JSON syntax, the framework provides a class (see right)</a:t>
            </a:r>
          </a:p>
          <a:p>
            <a:endParaRPr lang="en-US" dirty="0"/>
          </a:p>
          <a:p>
            <a:r>
              <a:rPr lang="en-US" dirty="0"/>
              <a:t>The framework also provides  a convenience class called </a:t>
            </a:r>
            <a:r>
              <a:rPr lang="en-US" dirty="0" err="1"/>
              <a:t>TJSONPair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94438C-6A21-FCE9-F91D-16FB19715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77597"/>
              </p:ext>
            </p:extLst>
          </p:nvPr>
        </p:nvGraphicFramePr>
        <p:xfrm>
          <a:off x="6550549" y="1825625"/>
          <a:ext cx="518487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14">
                  <a:extLst>
                    <a:ext uri="{9D8B030D-6E8A-4147-A177-3AD203B41FA5}">
                      <a16:colId xmlns:a16="http://schemas.microsoft.com/office/drawing/2014/main" val="199200156"/>
                    </a:ext>
                  </a:extLst>
                </a:gridCol>
                <a:gridCol w="2762865">
                  <a:extLst>
                    <a:ext uri="{9D8B030D-6E8A-4147-A177-3AD203B41FA5}">
                      <a16:colId xmlns:a16="http://schemas.microsoft.com/office/drawing/2014/main" val="2389830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JSON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Delphi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3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7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72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2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0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7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1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TJSONNull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3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6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2455-A03C-7786-DB81-A6BFF954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Objects framework - </a:t>
            </a:r>
            <a:r>
              <a:rPr lang="en-US" dirty="0" err="1"/>
              <a:t>TJSONPair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17F2-8E46-0B57-9339-C118A1FA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515"/>
            <a:ext cx="10515600" cy="46594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JSON, the Object syntax contains name/value pairs.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a separate syntax for the name/value pair does not exist in the JSON spec.  That is, no syntax exists for this piece of the Object syntax: </a:t>
            </a:r>
          </a:p>
          <a:p>
            <a:endParaRPr lang="en-US" dirty="0"/>
          </a:p>
          <a:p>
            <a:r>
              <a:rPr lang="en-US" dirty="0"/>
              <a:t>In the framework, </a:t>
            </a:r>
            <a:r>
              <a:rPr lang="en-US" dirty="0" err="1"/>
              <a:t>TJSONPair</a:t>
            </a:r>
            <a:r>
              <a:rPr lang="en-US" dirty="0"/>
              <a:t> is a convenience class that represents the name/value pair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BE074-FDB0-5D17-C6A0-1800DEE1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57" y="1845080"/>
            <a:ext cx="5858693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40D8C-B8EE-C9B3-25C5-86E8A28D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30" y="4525443"/>
            <a:ext cx="284837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0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FCB-456E-A124-A513-0608618E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77" y="303605"/>
            <a:ext cx="10515600" cy="1325563"/>
          </a:xfrm>
        </p:spPr>
        <p:txBody>
          <a:bodyPr/>
          <a:lstStyle/>
          <a:p>
            <a:r>
              <a:rPr lang="en-US" dirty="0"/>
              <a:t>JSON Objects framework – Class hierarchy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4FE7335-440E-FADB-4D04-0284E7158B7A}"/>
              </a:ext>
            </a:extLst>
          </p:cNvPr>
          <p:cNvSpPr/>
          <p:nvPr/>
        </p:nvSpPr>
        <p:spPr>
          <a:xfrm>
            <a:off x="3717575" y="3359338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33452E-1745-F839-FDFA-6C4C04F05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51" y="5710799"/>
            <a:ext cx="10515600" cy="4402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framework, everything representing one of the JSON syntaxes descends from </a:t>
            </a:r>
            <a:r>
              <a:rPr lang="en-US" dirty="0" err="1"/>
              <a:t>TJSONValue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83009BA-4B54-21D5-C4A2-CCD8D488C671}"/>
              </a:ext>
            </a:extLst>
          </p:cNvPr>
          <p:cNvSpPr/>
          <p:nvPr/>
        </p:nvSpPr>
        <p:spPr>
          <a:xfrm>
            <a:off x="5070865" y="1690137"/>
            <a:ext cx="1887166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686EA27-1F4E-51BF-2FA7-C07C24AD218D}"/>
              </a:ext>
            </a:extLst>
          </p:cNvPr>
          <p:cNvSpPr/>
          <p:nvPr/>
        </p:nvSpPr>
        <p:spPr>
          <a:xfrm>
            <a:off x="10168018" y="3359338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TJSONPair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BA4B910-3252-C505-A836-80E7CCA65105}"/>
              </a:ext>
            </a:extLst>
          </p:cNvPr>
          <p:cNvSpPr/>
          <p:nvPr/>
        </p:nvSpPr>
        <p:spPr>
          <a:xfrm>
            <a:off x="188070" y="3359338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A266DC6-6337-A786-7BFC-84604D502AFE}"/>
              </a:ext>
            </a:extLst>
          </p:cNvPr>
          <p:cNvSpPr/>
          <p:nvPr/>
        </p:nvSpPr>
        <p:spPr>
          <a:xfrm>
            <a:off x="3717575" y="4452532"/>
            <a:ext cx="1690993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265C180A-3CA6-221B-968E-0C6EACB1C9FB}"/>
              </a:ext>
            </a:extLst>
          </p:cNvPr>
          <p:cNvSpPr/>
          <p:nvPr/>
        </p:nvSpPr>
        <p:spPr>
          <a:xfrm>
            <a:off x="8395932" y="4475766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7934CCA0-8BCF-656A-0DF2-543EA82D4162}"/>
              </a:ext>
            </a:extLst>
          </p:cNvPr>
          <p:cNvSpPr/>
          <p:nvPr/>
        </p:nvSpPr>
        <p:spPr>
          <a:xfrm>
            <a:off x="6616915" y="4475766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3B46EE1-BF03-D3E5-DC4B-09F0631670F4}"/>
              </a:ext>
            </a:extLst>
          </p:cNvPr>
          <p:cNvSpPr/>
          <p:nvPr/>
        </p:nvSpPr>
        <p:spPr>
          <a:xfrm>
            <a:off x="5623538" y="3359338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TJSONNull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5723D812-CCCE-75B7-D9E1-259F1DF9BD90}"/>
              </a:ext>
            </a:extLst>
          </p:cNvPr>
          <p:cNvSpPr/>
          <p:nvPr/>
        </p:nvSpPr>
        <p:spPr>
          <a:xfrm>
            <a:off x="7491913" y="3382572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TJSONBool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74D3E2-AD53-BF8B-8DC3-057651A24823}"/>
              </a:ext>
            </a:extLst>
          </p:cNvPr>
          <p:cNvSpPr/>
          <p:nvPr/>
        </p:nvSpPr>
        <p:spPr>
          <a:xfrm>
            <a:off x="188070" y="3021939"/>
            <a:ext cx="3440021" cy="25541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F4FB07C-3FA0-66CB-E59D-77FB2E38F860}"/>
              </a:ext>
            </a:extLst>
          </p:cNvPr>
          <p:cNvSpPr/>
          <p:nvPr/>
        </p:nvSpPr>
        <p:spPr>
          <a:xfrm>
            <a:off x="3717575" y="3021939"/>
            <a:ext cx="6369997" cy="25541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10DCD-ABA9-0224-3D45-A56FFC7AFB0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563072" y="3971986"/>
            <a:ext cx="323" cy="480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ED4F6C-2F58-E7B3-F46B-D70C76CD5AEF}"/>
              </a:ext>
            </a:extLst>
          </p:cNvPr>
          <p:cNvCxnSpPr>
            <a:cxnSpLocks/>
          </p:cNvCxnSpPr>
          <p:nvPr/>
        </p:nvCxnSpPr>
        <p:spPr>
          <a:xfrm>
            <a:off x="7462728" y="4249396"/>
            <a:ext cx="1740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ADFF69-6A82-DAAF-9352-B722ACF4544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8337410" y="3995220"/>
            <a:ext cx="323" cy="254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1BA167-2DAF-3758-920C-4EA57BD7EFBB}"/>
              </a:ext>
            </a:extLst>
          </p:cNvPr>
          <p:cNvCxnSpPr>
            <a:cxnSpLocks/>
          </p:cNvCxnSpPr>
          <p:nvPr/>
        </p:nvCxnSpPr>
        <p:spPr>
          <a:xfrm>
            <a:off x="7462726" y="4249396"/>
            <a:ext cx="0" cy="226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DFF2E6-B057-6237-448D-77B1DAD79587}"/>
              </a:ext>
            </a:extLst>
          </p:cNvPr>
          <p:cNvCxnSpPr>
            <a:cxnSpLocks/>
          </p:cNvCxnSpPr>
          <p:nvPr/>
        </p:nvCxnSpPr>
        <p:spPr>
          <a:xfrm>
            <a:off x="9203008" y="4249396"/>
            <a:ext cx="0" cy="226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5D0ED7-F5FD-74A0-77C9-1D01AAFB341A}"/>
              </a:ext>
            </a:extLst>
          </p:cNvPr>
          <p:cNvCxnSpPr>
            <a:cxnSpLocks/>
          </p:cNvCxnSpPr>
          <p:nvPr/>
        </p:nvCxnSpPr>
        <p:spPr>
          <a:xfrm flipV="1">
            <a:off x="1819071" y="2603293"/>
            <a:ext cx="0" cy="413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742A1E3-5E4F-019F-77AB-D79A8C897386}"/>
              </a:ext>
            </a:extLst>
          </p:cNvPr>
          <p:cNvCxnSpPr>
            <a:cxnSpLocks/>
          </p:cNvCxnSpPr>
          <p:nvPr/>
        </p:nvCxnSpPr>
        <p:spPr>
          <a:xfrm flipV="1">
            <a:off x="6922029" y="2603293"/>
            <a:ext cx="0" cy="413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DB363E-0B34-36E9-E8A2-5F9CB660D064}"/>
              </a:ext>
            </a:extLst>
          </p:cNvPr>
          <p:cNvCxnSpPr>
            <a:cxnSpLocks/>
          </p:cNvCxnSpPr>
          <p:nvPr/>
        </p:nvCxnSpPr>
        <p:spPr>
          <a:xfrm>
            <a:off x="6014448" y="2314380"/>
            <a:ext cx="0" cy="297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953F3166-BB15-D1CC-3E99-E783F99D2447}"/>
              </a:ext>
            </a:extLst>
          </p:cNvPr>
          <p:cNvSpPr/>
          <p:nvPr/>
        </p:nvSpPr>
        <p:spPr>
          <a:xfrm>
            <a:off x="10168018" y="3021939"/>
            <a:ext cx="1691640" cy="25541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Convenience</a:t>
            </a: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E75D4022-6208-05BD-BAAB-EEB0C78561B8}"/>
              </a:ext>
            </a:extLst>
          </p:cNvPr>
          <p:cNvSpPr/>
          <p:nvPr/>
        </p:nvSpPr>
        <p:spPr>
          <a:xfrm>
            <a:off x="1936454" y="3359338"/>
            <a:ext cx="1691640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TJSONArray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A8ABADC-1897-95F4-C1F8-A555FA43C982}"/>
              </a:ext>
            </a:extLst>
          </p:cNvPr>
          <p:cNvCxnSpPr>
            <a:cxnSpLocks/>
          </p:cNvCxnSpPr>
          <p:nvPr/>
        </p:nvCxnSpPr>
        <p:spPr>
          <a:xfrm flipV="1">
            <a:off x="10994382" y="2603293"/>
            <a:ext cx="0" cy="413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F045DB-A5BB-ACE2-CBD0-94E3169A60C3}"/>
              </a:ext>
            </a:extLst>
          </p:cNvPr>
          <p:cNvCxnSpPr>
            <a:cxnSpLocks/>
          </p:cNvCxnSpPr>
          <p:nvPr/>
        </p:nvCxnSpPr>
        <p:spPr>
          <a:xfrm>
            <a:off x="1819071" y="2603293"/>
            <a:ext cx="9175311" cy="7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9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364-26FD-3C21-B447-0A7B151F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Producing JSON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0F77-13EA-1F46-A96C-E2AE3DD4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45"/>
            <a:ext cx="5659877" cy="5131705"/>
          </a:xfrm>
        </p:spPr>
        <p:txBody>
          <a:bodyPr>
            <a:normAutofit/>
          </a:bodyPr>
          <a:lstStyle/>
          <a:p>
            <a:r>
              <a:rPr lang="en-US" dirty="0"/>
              <a:t>Let’s say we want to produce this JSON example</a:t>
            </a:r>
          </a:p>
          <a:p>
            <a:endParaRPr lang="en-US" dirty="0"/>
          </a:p>
          <a:p>
            <a:r>
              <a:rPr lang="en-US" dirty="0"/>
              <a:t>The example contains the data within a JSON Object. </a:t>
            </a:r>
          </a:p>
          <a:p>
            <a:endParaRPr lang="en-US" dirty="0"/>
          </a:p>
          <a:p>
            <a:r>
              <a:rPr lang="en-US" dirty="0"/>
              <a:t>So, we’ll populate a </a:t>
            </a:r>
            <a:r>
              <a:rPr lang="en-US" dirty="0" err="1"/>
              <a:t>TJSONObject</a:t>
            </a:r>
            <a:r>
              <a:rPr lang="en-US" dirty="0"/>
              <a:t> object</a:t>
            </a:r>
          </a:p>
          <a:p>
            <a:endParaRPr lang="en-US" dirty="0"/>
          </a:p>
          <a:p>
            <a:r>
              <a:rPr lang="en-US" dirty="0"/>
              <a:t>And extract the JSON text from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C405B-A7BE-FB68-76D9-E0B2B544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99" y="1274439"/>
            <a:ext cx="4305901" cy="2076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746E09-B222-6B2E-8EC2-D2C5A390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99" y="3527209"/>
            <a:ext cx="438211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14124</TotalTime>
  <Words>2724</Words>
  <Application>Microsoft Office PowerPoint</Application>
  <PresentationFormat>Widescreen</PresentationFormat>
  <Paragraphs>452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Office Theme</vt:lpstr>
      <vt:lpstr>JSON and the JSON Objects framework in Delphi</vt:lpstr>
      <vt:lpstr>JSON? How do you even say it?</vt:lpstr>
      <vt:lpstr>JSON References</vt:lpstr>
      <vt:lpstr>JSON in Delphi</vt:lpstr>
      <vt:lpstr>JSON Objects framework – Functionality</vt:lpstr>
      <vt:lpstr>JSON Objects framework - Classes</vt:lpstr>
      <vt:lpstr>JSON Objects framework - TJSONPair</vt:lpstr>
      <vt:lpstr>JSON Objects framework – Class hierarchy</vt:lpstr>
      <vt:lpstr>Producing JSON Text</vt:lpstr>
      <vt:lpstr>Producing JSON Text - Populating</vt:lpstr>
      <vt:lpstr>Producing JSON Text – Populating (AddPair/strings)</vt:lpstr>
      <vt:lpstr>Producing JSON Text – Populating (AddPair/strings, numbers, boolean)</vt:lpstr>
      <vt:lpstr>Producing JSON Text – Populating (AddPair/TJSONValue)</vt:lpstr>
      <vt:lpstr>Producing JSON Text – Populating (formatting numbers)</vt:lpstr>
      <vt:lpstr>Producing JSON Text – Populating (arrays)</vt:lpstr>
      <vt:lpstr>Producing JSON Text – Extracting (for transfer)</vt:lpstr>
      <vt:lpstr>Producing JSON Text – Extracting (for viewing)</vt:lpstr>
      <vt:lpstr>Producing JSON Text – Extracting (details)</vt:lpstr>
      <vt:lpstr>Consuming JSON text</vt:lpstr>
      <vt:lpstr>Consuming JSON text - ParseJSONValue</vt:lpstr>
      <vt:lpstr>Consuming JSON text – ParseJSONValue (example)</vt:lpstr>
      <vt:lpstr>Consuming JSON text – ParseJSONValue (container check)</vt:lpstr>
      <vt:lpstr>Consuming JSON text – Finding JSON Values</vt:lpstr>
      <vt:lpstr>Consuming JSON text – Find JSON Values (not found)</vt:lpstr>
      <vt:lpstr>Consuming JSON text – Find JSON Values (nested values)</vt:lpstr>
      <vt:lpstr>Consuming JSON text – Find JSON Values (indexed values)</vt:lpstr>
      <vt:lpstr>Consuming JSON text – Find JSON Values (FindValue, P, A relationship)</vt:lpstr>
      <vt:lpstr>Consuming JSON text – Find JSON Values (Iterating Arrays)</vt:lpstr>
      <vt:lpstr>Consuming JSON text – Extracting Data</vt:lpstr>
      <vt:lpstr>Consuming JSON text – Extracting Data (Value)</vt:lpstr>
      <vt:lpstr>Consuming JSON text – Extracting Data (Descendants)</vt:lpstr>
      <vt:lpstr>Consuming JSON text – Extracting Data (Descendants - TJSONNumber)</vt:lpstr>
      <vt:lpstr>Consuming JSON text – Extracting Data (Descendants - TJSONBool)</vt:lpstr>
      <vt:lpstr>Consuming JSON text – Extracting Data (Descendants - Null)</vt:lpstr>
      <vt:lpstr>Consuming JSON text – Extracting Data (AsType&lt;T&gt; - Specific example)</vt:lpstr>
      <vt:lpstr>Consuming JSON text – Extracting Data (AsType&lt;T&gt; - General)</vt:lpstr>
      <vt:lpstr>Consuming JSON text – Extracting Data (AsType&lt;T&gt; - Semantic Boolean)</vt:lpstr>
      <vt:lpstr>Consuming JSON text – Extracting Data – (date/times)</vt:lpstr>
      <vt:lpstr>Consuming JSON text – Extracting Data (Convenience – GetValue&lt;T&gt;)</vt:lpstr>
      <vt:lpstr>Consuming JSON text – Extracting Data (Convenience – GetValue&lt;T&gt;/no default)</vt:lpstr>
      <vt:lpstr>Consuming JSON text – Extracting Data (Convenience – GetValue&lt;T&gt;/no default)</vt:lpstr>
      <vt:lpstr>Consuming JSON text – Extracting Data (Convenience – GetValue&lt;T&gt;/default)</vt:lpstr>
      <vt:lpstr>Consuming JSON text – Extracting Data (Convenience – GetValue&lt;T&gt;/default)</vt:lpstr>
      <vt:lpstr>Consuming JSON text – Extracting Data (Convenience – TryGetValue&lt;T&gt;)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Lewis</dc:creator>
  <cp:lastModifiedBy>Cynthia Lewis</cp:lastModifiedBy>
  <cp:revision>34</cp:revision>
  <dcterms:created xsi:type="dcterms:W3CDTF">2025-09-14T02:13:20Z</dcterms:created>
  <dcterms:modified xsi:type="dcterms:W3CDTF">2025-10-15T16:01:30Z</dcterms:modified>
</cp:coreProperties>
</file>