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71" r:id="rId5"/>
    <p:sldId id="272" r:id="rId6"/>
    <p:sldId id="274" r:id="rId7"/>
    <p:sldId id="273" r:id="rId8"/>
    <p:sldId id="263" r:id="rId9"/>
    <p:sldId id="259" r:id="rId10"/>
    <p:sldId id="262" r:id="rId11"/>
    <p:sldId id="270" r:id="rId12"/>
    <p:sldId id="269" r:id="rId13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7" autoAdjust="0"/>
    <p:restoredTop sz="72632" autoAdjust="0"/>
  </p:normalViewPr>
  <p:slideViewPr>
    <p:cSldViewPr snapToGrid="0">
      <p:cViewPr varScale="1">
        <p:scale>
          <a:sx n="101" d="100"/>
          <a:sy n="101" d="100"/>
        </p:scale>
        <p:origin x="150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7EA7E7-50E1-4F55-90CF-A529DB28B368}" type="datetimeFigureOut">
              <a:rPr lang="ro-RO" smtClean="0"/>
              <a:t>02.07.2018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F287DF-6E0F-4D53-B309-52A8AC7B6D9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81280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/>
              <a:t>Vă prezint proiect licență - aplicația de evaluare a profesorilor</a:t>
            </a:r>
          </a:p>
          <a:p>
            <a:endParaRPr lang="ro-RO" dirty="0"/>
          </a:p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287DF-6E0F-4D53-B309-52A8AC7B6D99}" type="slidenum">
              <a:rPr lang="ro-RO" smtClean="0"/>
              <a:t>1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931272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/>
              <a:t>Discut în minutele următoare – despre aceste puncte</a:t>
            </a:r>
          </a:p>
          <a:p>
            <a:r>
              <a:rPr lang="ro-RO" dirty="0" err="1"/>
              <a:t>Demo</a:t>
            </a:r>
            <a:r>
              <a:rPr lang="ro-RO" dirty="0"/>
              <a:t> la anumite puncte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287DF-6E0F-4D53-B309-52A8AC7B6D99}" type="slidenum">
              <a:rPr lang="ro-RO" smtClean="0"/>
              <a:t>2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5138006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/>
              <a:t>Această aplicație – menita – simplifice procesul de evaluare</a:t>
            </a:r>
          </a:p>
          <a:p>
            <a:r>
              <a:rPr lang="ro-RO" dirty="0"/>
              <a:t>Ajuta studenții și profesorii</a:t>
            </a:r>
          </a:p>
          <a:p>
            <a:r>
              <a:rPr lang="ro-RO" dirty="0"/>
              <a:t>Scopul final este de a îmbunătăți actul didactic</a:t>
            </a:r>
          </a:p>
          <a:p>
            <a:r>
              <a:rPr lang="ro-RO" dirty="0"/>
              <a:t>Este bazată pe formatul fostei aplicații – 20 întrebări + comentarii</a:t>
            </a:r>
          </a:p>
          <a:p>
            <a:r>
              <a:rPr lang="ro-RO" dirty="0"/>
              <a:t>Ajută studenții: interfață grafică simplă, ușor de folosit</a:t>
            </a:r>
          </a:p>
          <a:p>
            <a:r>
              <a:rPr lang="ro-RO" dirty="0"/>
              <a:t>Pot determina sau nu studenții să-și facă o părere</a:t>
            </a:r>
          </a:p>
          <a:p>
            <a:r>
              <a:rPr lang="ro-RO" dirty="0"/>
              <a:t>Ajută cadrele didactice să observe și să interpreteze rezultatele</a:t>
            </a:r>
          </a:p>
          <a:p>
            <a:r>
              <a:rPr lang="ro-RO" dirty="0"/>
              <a:t>Speranța finala este ca profesorii să poată acționa pe baza evaluărilor primite și să-și îmbunătățească modul de predare.</a:t>
            </a:r>
          </a:p>
          <a:p>
            <a:r>
              <a:rPr lang="ro-RO" dirty="0"/>
              <a:t>Să se producă schimbări în bine, poate într-un mod mai rapid</a:t>
            </a:r>
          </a:p>
          <a:p>
            <a:endParaRPr lang="ro-RO" dirty="0"/>
          </a:p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287DF-6E0F-4D53-B309-52A8AC7B6D99}" type="slidenum">
              <a:rPr lang="ro-RO" smtClean="0"/>
              <a:t>3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5307100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/>
              <a:t>Acest proiect – aplicație web</a:t>
            </a:r>
          </a:p>
          <a:p>
            <a:r>
              <a:rPr lang="ro-RO" dirty="0"/>
              <a:t>S-au folosit </a:t>
            </a:r>
            <a:r>
              <a:rPr lang="de-DE" dirty="0"/>
              <a:t>populare tehnologii atat front cat si back</a:t>
            </a:r>
          </a:p>
          <a:p>
            <a:r>
              <a:rPr lang="de-DE" dirty="0"/>
              <a:t>Framework-ul CodeIgniter – printre cele mai populare </a:t>
            </a:r>
            <a:r>
              <a:rPr lang="ro-RO" dirty="0"/>
              <a:t>și cel mai folosit</a:t>
            </a:r>
            <a:r>
              <a:rPr lang="de-DE" dirty="0"/>
              <a:t> – cel mai rapid</a:t>
            </a:r>
            <a:endParaRPr lang="ro-RO" dirty="0"/>
          </a:p>
          <a:p>
            <a:r>
              <a:rPr lang="ro-RO" dirty="0"/>
              <a:t>Partea de scripting – operațiuni cu baza de date – importuri</a:t>
            </a:r>
          </a:p>
          <a:p>
            <a:r>
              <a:rPr lang="ro-RO" dirty="0"/>
              <a:t>Frontend – Bootstrap – librării </a:t>
            </a:r>
            <a:r>
              <a:rPr lang="ro-RO" dirty="0" err="1"/>
              <a:t>js</a:t>
            </a:r>
            <a:r>
              <a:rPr lang="ro-RO" dirty="0"/>
              <a:t>: </a:t>
            </a:r>
            <a:r>
              <a:rPr lang="ro-RO" dirty="0" err="1"/>
              <a:t>datatables</a:t>
            </a:r>
            <a:r>
              <a:rPr lang="ro-RO" dirty="0"/>
              <a:t>, chartist</a:t>
            </a:r>
          </a:p>
          <a:p>
            <a:r>
              <a:rPr lang="ro-RO" dirty="0"/>
              <a:t>Scopul alegerii – eficiența dovedită de-a lungul timpului – pot rula pe server-ul facultății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287DF-6E0F-4D53-B309-52A8AC7B6D99}" type="slidenum">
              <a:rPr lang="ro-RO" smtClean="0"/>
              <a:t>9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9903013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ro-RO" dirty="0"/>
              <a:t>Pentru a popula baza de date – 2 metode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o-RO" dirty="0"/>
              <a:t>Date inițiale, provenite din fosta baza de date a aplicației de evaluare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o-RO" dirty="0"/>
              <a:t>Folosite pentru a vedea o evoluție și date mai vechi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o-RO" dirty="0"/>
              <a:t>Convertite cu </a:t>
            </a:r>
            <a:r>
              <a:rPr lang="ro-RO" dirty="0" err="1"/>
              <a:t>python</a:t>
            </a:r>
            <a:r>
              <a:rPr lang="ro-RO" dirty="0"/>
              <a:t> – in formatul actual cu </a:t>
            </a:r>
            <a:r>
              <a:rPr lang="ro-RO" dirty="0" err="1"/>
              <a:t>SQLAlchemy</a:t>
            </a:r>
            <a:endParaRPr lang="ro-RO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o-RO" dirty="0"/>
              <a:t>Obținute din orar prin intermediul unui scraper – conține linkuri cu fiecare orar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o-RO" dirty="0" err="1"/>
              <a:t>Scraperul</a:t>
            </a:r>
            <a:r>
              <a:rPr lang="ro-RO" dirty="0"/>
              <a:t> făcut să obține date ușor, fără intervenții externe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o-RO" dirty="0"/>
              <a:t>Utilizând scraper, fără </a:t>
            </a:r>
            <a:r>
              <a:rPr lang="ro-RO"/>
              <a:t>intervenții externe - </a:t>
            </a:r>
            <a:endParaRPr lang="ro-RO" dirty="0"/>
          </a:p>
          <a:p>
            <a:pPr marL="171450" indent="-171450">
              <a:buFontTx/>
              <a:buChar char="-"/>
            </a:pPr>
            <a:endParaRPr lang="ro-RO" dirty="0"/>
          </a:p>
          <a:p>
            <a:pPr marL="0" indent="0">
              <a:buFontTx/>
              <a:buNone/>
            </a:pPr>
            <a:r>
              <a:rPr lang="ro-RO" dirty="0"/>
              <a:t>	</a:t>
            </a:r>
          </a:p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287DF-6E0F-4D53-B309-52A8AC7B6D99}" type="slidenum">
              <a:rPr lang="ro-RO" smtClean="0"/>
              <a:t>10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909556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4FCF0-CF77-4C1E-A8C6-C2C4A585FF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33DB9B-B8F0-49CB-895C-F06DE3D6F7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E49E7-A584-49F6-80DC-FB8630F65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E6105-5CBE-464A-BF5D-437E099C68BE}" type="datetimeFigureOut">
              <a:rPr lang="ro-RO" smtClean="0"/>
              <a:t>02.07.2018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F04336-4720-433C-B7CF-4FC7C86CA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58E650-DDAF-445E-8372-42DA60248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B7E88-C4C6-4634-872E-9867C272D0D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23354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51489-208B-4452-80EA-5AB09429A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A05722-B2A9-4DDD-84F2-903B852CA8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6A43F-9C24-42A4-B73B-A3729D1E9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E6105-5CBE-464A-BF5D-437E099C68BE}" type="datetimeFigureOut">
              <a:rPr lang="ro-RO" smtClean="0"/>
              <a:t>02.07.2018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BDB66-FC4A-401D-8B4B-8454EBAFB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B40F8-33DD-4F0B-B3DA-9A83A7503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B7E88-C4C6-4634-872E-9867C272D0D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073312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76CB3F-2F3C-4290-AAE8-6387387B29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101869-9528-4E85-BA3E-252435D35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23075-9395-416F-AEA9-E08E6A45A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E6105-5CBE-464A-BF5D-437E099C68BE}" type="datetimeFigureOut">
              <a:rPr lang="ro-RO" smtClean="0"/>
              <a:t>02.07.2018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444DBA-3833-4BB3-BA39-1B5AF63A4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51B5B-81F7-4E4C-8DD7-0F5FC489E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B7E88-C4C6-4634-872E-9867C272D0D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360313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CD294-5AE5-4C2A-A8B1-27FDD76E5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F2217-62E2-4C6B-8C00-C7C41934C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11E22-55BB-41BA-98E5-A79DAD812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E6105-5CBE-464A-BF5D-437E099C68BE}" type="datetimeFigureOut">
              <a:rPr lang="ro-RO" smtClean="0"/>
              <a:t>02.07.2018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68C5D2-8752-4D0F-8BD2-C1821B98D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9EEED-C67A-48EE-ABA1-D9A728FC3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B7E88-C4C6-4634-872E-9867C272D0D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199371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017B7-36FD-4E42-84A0-4B444C189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A93CA-ED28-4FDF-9110-76022171ED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63CCD5-46C7-4B73-997A-AA6AB2673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E6105-5CBE-464A-BF5D-437E099C68BE}" type="datetimeFigureOut">
              <a:rPr lang="ro-RO" smtClean="0"/>
              <a:t>02.07.2018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39C7A0-0278-4622-9ABB-4A58B6ACA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284A1-3865-4153-AC8E-F67B53F4F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B7E88-C4C6-4634-872E-9867C272D0D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95564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7D815-6C37-42E2-8F04-60D4F6489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E977F-0518-452E-B227-C6E640333F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FC4205-4CAF-42DF-B47A-0E75CCDBD7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D07E12-4ADF-4598-9EC3-3C9ABF164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E6105-5CBE-464A-BF5D-437E099C68BE}" type="datetimeFigureOut">
              <a:rPr lang="ro-RO" smtClean="0"/>
              <a:t>02.07.2018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064C56-2A17-40EE-A2A6-595E20CA0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A407E2-250D-46F9-9F29-D68FEDCD6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B7E88-C4C6-4634-872E-9867C272D0D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329926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9AA28-5EE0-406F-AB17-4049D6781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2C8A7-54A0-49C4-B6FB-BE13CD38A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DB5693-52E2-4802-8CB2-33A6434830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6F936D-4C2D-4ED5-841C-6CAAF8C0AB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80EC65-CF48-4E4B-809E-71BB0834A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1F2B04-85F2-4D83-AA03-151BA3E91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E6105-5CBE-464A-BF5D-437E099C68BE}" type="datetimeFigureOut">
              <a:rPr lang="ro-RO" smtClean="0"/>
              <a:t>02.07.2018</a:t>
            </a:fld>
            <a:endParaRPr lang="ro-R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7B8A51-DC96-416C-88D9-A84BF904F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B87D00-7294-43F1-8115-E393FB207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B7E88-C4C6-4634-872E-9867C272D0D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512673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4596B-9CAF-49A8-AFE7-05D0683F1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A4DFC1-7E4B-4E29-A5D8-246A849B8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E6105-5CBE-464A-BF5D-437E099C68BE}" type="datetimeFigureOut">
              <a:rPr lang="ro-RO" smtClean="0"/>
              <a:t>02.07.2018</a:t>
            </a:fld>
            <a:endParaRPr lang="ro-R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C2E473-853D-41BA-BCDD-891F3535D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C10841-6FF1-4757-9DA5-89BA7BC92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B7E88-C4C6-4634-872E-9867C272D0D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479463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B1B080-DD37-4262-9377-B611B0E76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E6105-5CBE-464A-BF5D-437E099C68BE}" type="datetimeFigureOut">
              <a:rPr lang="ro-RO" smtClean="0"/>
              <a:t>02.07.2018</a:t>
            </a:fld>
            <a:endParaRPr lang="ro-R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CCB5A4-8095-4063-A131-CE699FF7B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581FB1-87C8-4FC2-BE7E-C8C5CCBDA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B7E88-C4C6-4634-872E-9867C272D0D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542198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C5286-E187-4EC4-84FB-ED1810E8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74C37-9D08-4499-8A0A-5D1A65D23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963146-AA8C-44B9-8E6A-74423848C0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D22D0C-25A5-41BB-9450-116A0D672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E6105-5CBE-464A-BF5D-437E099C68BE}" type="datetimeFigureOut">
              <a:rPr lang="ro-RO" smtClean="0"/>
              <a:t>02.07.2018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B370AA-24E2-4AAE-949B-A3AAB669D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091915-5C2A-4D08-8686-8C79FA3C0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B7E88-C4C6-4634-872E-9867C272D0D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178197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62372-736A-4EE2-BD99-AADFBECF7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0B1447-4BF0-4F95-984E-480C3B0594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424A3B-72B3-4B66-8B22-95C0DD28D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D248B3-EC80-4B8A-9480-DCB0C6335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E6105-5CBE-464A-BF5D-437E099C68BE}" type="datetimeFigureOut">
              <a:rPr lang="ro-RO" smtClean="0"/>
              <a:t>02.07.2018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DD089B-AE3F-4BE9-987C-53409CD24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E8A1FF-E9D8-4E0B-8F29-23ECFD719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B7E88-C4C6-4634-872E-9867C272D0D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105164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9917A4-63B6-42DF-A573-466C748E4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B93472-4D84-4F6D-93EF-BC5EEDAA1D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5EDE2-C1B2-4B2D-8E90-B64AB8A6EB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E6105-5CBE-464A-BF5D-437E099C68BE}" type="datetimeFigureOut">
              <a:rPr lang="ro-RO" smtClean="0"/>
              <a:t>02.07.2018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624F0-8D11-4602-AB43-5580645CD5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8BC20-3C2D-46A4-A023-1D616AE776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B7E88-C4C6-4634-872E-9867C272D0D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309551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09F15-98F3-4880-A3E8-9D9FB397BE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Aplica</a:t>
            </a:r>
            <a:r>
              <a:rPr lang="ro-RO" dirty="0"/>
              <a:t>ția de evaluare a profesorilor din Facultatea de Informatică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678A5A-D1E7-4851-BBC7-27ACED38CD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82694"/>
            <a:ext cx="9144000" cy="472812"/>
          </a:xfrm>
        </p:spPr>
        <p:txBody>
          <a:bodyPr/>
          <a:lstStyle/>
          <a:p>
            <a:r>
              <a:rPr lang="ro-RO" dirty="0"/>
              <a:t>LUCRARE DE LICENȚĂ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BD4567-847A-41B8-8C7E-45B748A78DFD}"/>
              </a:ext>
            </a:extLst>
          </p:cNvPr>
          <p:cNvSpPr txBox="1"/>
          <p:nvPr/>
        </p:nvSpPr>
        <p:spPr>
          <a:xfrm>
            <a:off x="1524000" y="4686436"/>
            <a:ext cx="4243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dirty="0"/>
              <a:t>Autor: </a:t>
            </a:r>
          </a:p>
          <a:p>
            <a:pPr algn="ctr"/>
            <a:r>
              <a:rPr lang="ro-RO" dirty="0"/>
              <a:t>Corneliu-Dumitru Soficu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856BE7-C568-4F42-8E87-0A1FB9B3F704}"/>
              </a:ext>
            </a:extLst>
          </p:cNvPr>
          <p:cNvSpPr txBox="1"/>
          <p:nvPr/>
        </p:nvSpPr>
        <p:spPr>
          <a:xfrm>
            <a:off x="4191739" y="3555506"/>
            <a:ext cx="3808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dirty="0"/>
              <a:t>IULIE 2018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793E71-E0EA-4711-954C-C1A348C6993A}"/>
              </a:ext>
            </a:extLst>
          </p:cNvPr>
          <p:cNvSpPr txBox="1"/>
          <p:nvPr/>
        </p:nvSpPr>
        <p:spPr>
          <a:xfrm>
            <a:off x="6303144" y="4686437"/>
            <a:ext cx="436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Coordonator</a:t>
            </a:r>
            <a:r>
              <a:rPr lang="en-US" dirty="0"/>
              <a:t> </a:t>
            </a:r>
            <a:r>
              <a:rPr lang="ro-RO" dirty="0"/>
              <a:t>științific: </a:t>
            </a:r>
          </a:p>
          <a:p>
            <a:pPr algn="ctr"/>
            <a:r>
              <a:rPr lang="ro-RO" dirty="0"/>
              <a:t>Lector Dr. Cosmin Vârlan</a:t>
            </a:r>
          </a:p>
        </p:txBody>
      </p:sp>
    </p:spTree>
    <p:extLst>
      <p:ext uri="{BB962C8B-B14F-4D97-AF65-F5344CB8AC3E}">
        <p14:creationId xmlns:p14="http://schemas.microsoft.com/office/powerpoint/2010/main" val="1717810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5AC8B-984D-4D78-BDED-65D55F9B4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4. Surse de 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0B5DF-1D8E-40E8-B0A2-6597F9629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3886"/>
            <a:ext cx="10515600" cy="1006352"/>
          </a:xfrm>
        </p:spPr>
        <p:txBody>
          <a:bodyPr/>
          <a:lstStyle/>
          <a:p>
            <a:pPr marL="0" indent="0">
              <a:buNone/>
            </a:pPr>
            <a:r>
              <a:rPr lang="ro-RO" dirty="0"/>
              <a:t>Informațiile pentru evaluări sunt importate din orarul fiecărui an din facultate și din baza de date a aplicației precedente</a:t>
            </a:r>
          </a:p>
          <a:p>
            <a:pPr marL="0" indent="0">
              <a:buNone/>
            </a:pPr>
            <a:endParaRPr lang="ro-RO" dirty="0"/>
          </a:p>
          <a:p>
            <a:pPr marL="0" indent="0">
              <a:buNone/>
            </a:pPr>
            <a:endParaRPr lang="ro-RO" dirty="0"/>
          </a:p>
          <a:p>
            <a:pPr marL="0" indent="0">
              <a:buNone/>
            </a:pPr>
            <a:endParaRPr lang="ro-RO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084155-056D-44EC-8F94-D64243743D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3850" y="2355125"/>
            <a:ext cx="3924300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200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39CB2-2E6B-43B9-8BDC-DCF8F6100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5. Potențiale îmbunătățiri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4B50A-7CA5-4065-BCE2-5748673D9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7575"/>
            <a:ext cx="10515600" cy="3117850"/>
          </a:xfrm>
        </p:spPr>
        <p:txBody>
          <a:bodyPr/>
          <a:lstStyle/>
          <a:p>
            <a:r>
              <a:rPr lang="ro-RO" dirty="0"/>
              <a:t>Extinderea la nivelul întregii universități;</a:t>
            </a:r>
          </a:p>
          <a:p>
            <a:endParaRPr lang="ro-RO" dirty="0"/>
          </a:p>
          <a:p>
            <a:r>
              <a:rPr lang="ro-RO" dirty="0"/>
              <a:t>Partea de frontend poate fi îmbunătățită utilizând framework-uri precum Angular.js, Vue.js sau React.js;</a:t>
            </a:r>
          </a:p>
          <a:p>
            <a:endParaRPr lang="ro-RO" dirty="0"/>
          </a:p>
          <a:p>
            <a:r>
              <a:rPr lang="ro-RO" dirty="0"/>
              <a:t>Dezvoltarea unei arhitecturi bazate pe micro-servicii</a:t>
            </a:r>
            <a:r>
              <a:rPr lang="en-US" dirty="0"/>
              <a:t> </a:t>
            </a:r>
            <a:r>
              <a:rPr lang="ro-RO" dirty="0"/>
              <a:t>și API-uri REST;</a:t>
            </a:r>
          </a:p>
        </p:txBody>
      </p:sp>
    </p:spTree>
    <p:extLst>
      <p:ext uri="{BB962C8B-B14F-4D97-AF65-F5344CB8AC3E}">
        <p14:creationId xmlns:p14="http://schemas.microsoft.com/office/powerpoint/2010/main" val="29187177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C6DD8-1679-4184-9231-BF16488DA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6. Concluzii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6A98A-0585-4B15-BD7D-0AC60F59D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Facultatea de Informatică se poate folosi de o nouă aplicație de evaluare a profesorilor ce poate ajuta la îmbunătățirea actului didactic;</a:t>
            </a:r>
          </a:p>
          <a:p>
            <a:endParaRPr lang="ro-RO" dirty="0"/>
          </a:p>
          <a:p>
            <a:r>
              <a:rPr lang="ro-RO" dirty="0"/>
              <a:t>Profesorii își pot vedea și interpreta rezultatele obținute pentru materiile lor și ale colaboratorilor;</a:t>
            </a:r>
          </a:p>
          <a:p>
            <a:endParaRPr lang="ro-RO" dirty="0"/>
          </a:p>
          <a:p>
            <a:r>
              <a:rPr lang="ro-RO" dirty="0"/>
              <a:t>Studenții pot folosi o aplicație nouă, mai prietenoasă cu utilizatorul decât cea veche.</a:t>
            </a:r>
          </a:p>
          <a:p>
            <a:endParaRPr lang="ro-RO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018858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6E32F-3355-4F22-830E-FE2AE81D0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Cuprins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F90E6-B22A-4180-959D-19F04F446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24338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Introducere</a:t>
            </a:r>
          </a:p>
          <a:p>
            <a:pPr marL="514350" indent="-514350">
              <a:buFont typeface="+mj-lt"/>
              <a:buAutoNum type="arabicPeriod"/>
            </a:pPr>
            <a:r>
              <a:rPr lang="ro-RO" dirty="0"/>
              <a:t>Utilizare</a:t>
            </a:r>
          </a:p>
          <a:p>
            <a:pPr marL="514350" indent="-514350">
              <a:buFont typeface="+mj-lt"/>
              <a:buAutoNum type="arabicPeriod"/>
            </a:pPr>
            <a:r>
              <a:rPr lang="ro-RO" dirty="0"/>
              <a:t>Tehnologii folosite</a:t>
            </a:r>
          </a:p>
          <a:p>
            <a:pPr marL="514350" indent="-514350">
              <a:buFont typeface="+mj-lt"/>
              <a:buAutoNum type="arabicPeriod"/>
            </a:pPr>
            <a:r>
              <a:rPr lang="ro-RO" dirty="0"/>
              <a:t>Surse de date</a:t>
            </a:r>
          </a:p>
          <a:p>
            <a:pPr marL="514350" indent="-514350">
              <a:buFont typeface="+mj-lt"/>
              <a:buAutoNum type="arabicPeriod"/>
            </a:pPr>
            <a:r>
              <a:rPr lang="ro-RO" dirty="0"/>
              <a:t>Potențiale îmbunătățiri</a:t>
            </a:r>
          </a:p>
          <a:p>
            <a:pPr marL="514350" indent="-514350">
              <a:buFont typeface="+mj-lt"/>
              <a:buAutoNum type="arabicPeriod"/>
            </a:pPr>
            <a:r>
              <a:rPr lang="ro-RO" dirty="0"/>
              <a:t>Concluzii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endParaRPr lang="de-DE" dirty="0"/>
          </a:p>
          <a:p>
            <a:pPr marL="0" indent="0">
              <a:buNone/>
            </a:pP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236973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6F59A-675B-4F1A-A2AB-979F07184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1986"/>
            <a:ext cx="10515600" cy="3674027"/>
          </a:xfrm>
        </p:spPr>
        <p:txBody>
          <a:bodyPr anchor="t"/>
          <a:lstStyle/>
          <a:p>
            <a:r>
              <a:rPr lang="de-DE" dirty="0"/>
              <a:t>Aplica</a:t>
            </a:r>
            <a:r>
              <a:rPr lang="ro-RO" dirty="0"/>
              <a:t>ția simplifică procesul de evaluare al profesorilor din Facultatea de Informatică;</a:t>
            </a:r>
          </a:p>
          <a:p>
            <a:pPr marL="0" indent="0">
              <a:buNone/>
            </a:pPr>
            <a:endParaRPr lang="ro-RO" dirty="0"/>
          </a:p>
          <a:p>
            <a:r>
              <a:rPr lang="ro-RO" dirty="0"/>
              <a:t>Oferă studenților posibilitatea evaluării profesorilor pe care i-au avut în timpul semestrului;</a:t>
            </a:r>
          </a:p>
          <a:p>
            <a:endParaRPr lang="ro-RO" dirty="0"/>
          </a:p>
          <a:p>
            <a:r>
              <a:rPr lang="ro-RO" dirty="0"/>
              <a:t>Oferă cadrelor didactice o modalitate de a vedea feedback-ul primit de la studenți.</a:t>
            </a:r>
          </a:p>
          <a:p>
            <a:pPr marL="0" indent="0">
              <a:buNone/>
            </a:pPr>
            <a:endParaRPr lang="ro-RO" dirty="0"/>
          </a:p>
          <a:p>
            <a:pPr marL="0" indent="0">
              <a:buNone/>
            </a:pPr>
            <a:endParaRPr lang="ro-RO" dirty="0"/>
          </a:p>
          <a:p>
            <a:pPr marL="0" indent="0">
              <a:buNone/>
            </a:pPr>
            <a:endParaRPr lang="ro-RO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3AF3CDC-9B8C-4409-B3E7-EC094AD82351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958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1. </a:t>
            </a:r>
            <a:r>
              <a:rPr lang="en-US" dirty="0" err="1"/>
              <a:t>Introducere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063751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80B7F-A334-4740-BF19-7B0EB08BA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8850"/>
          </a:xfrm>
        </p:spPr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Introducere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0D910-9C6B-4FBF-8452-9DC4155EC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89287"/>
            <a:ext cx="1885950" cy="479425"/>
          </a:xfrm>
        </p:spPr>
        <p:txBody>
          <a:bodyPr/>
          <a:lstStyle/>
          <a:p>
            <a:pPr marL="0" indent="0">
              <a:buNone/>
            </a:pPr>
            <a:r>
              <a:rPr lang="ro-RO" dirty="0"/>
              <a:t>Înainte:</a:t>
            </a:r>
          </a:p>
          <a:p>
            <a:pPr marL="0" indent="0">
              <a:buNone/>
            </a:pPr>
            <a:endParaRPr lang="ro-R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CB47DA-0957-46C0-94B0-1CACCCF0DA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046" y="1323975"/>
            <a:ext cx="4491908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684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51EEB47-827A-4F0D-A347-6D71BB74B2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949" y="1408112"/>
            <a:ext cx="9032851" cy="45212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28B2471C-42A1-435D-8AB1-835039569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8850"/>
          </a:xfrm>
        </p:spPr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Introducere</a:t>
            </a:r>
            <a:endParaRPr lang="ro-RO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456508B-7F11-402B-B54B-D8A5FE219738}"/>
              </a:ext>
            </a:extLst>
          </p:cNvPr>
          <p:cNvSpPr txBox="1">
            <a:spLocks/>
          </p:cNvSpPr>
          <p:nvPr/>
        </p:nvSpPr>
        <p:spPr>
          <a:xfrm>
            <a:off x="838200" y="3189287"/>
            <a:ext cx="1200150" cy="479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o-RO" dirty="0"/>
              <a:t>Acum: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567676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126ED42-BC77-491A-B734-624BC7CD7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8850"/>
          </a:xfrm>
        </p:spPr>
        <p:txBody>
          <a:bodyPr/>
          <a:lstStyle/>
          <a:p>
            <a:r>
              <a:rPr lang="ro-RO" dirty="0"/>
              <a:t>2</a:t>
            </a:r>
            <a:r>
              <a:rPr lang="en-US" dirty="0"/>
              <a:t>. </a:t>
            </a:r>
            <a:r>
              <a:rPr lang="ro-RO" dirty="0"/>
              <a:t>Utilizare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3D73227-4611-4D25-AFFB-EFED2EF5B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15734"/>
          </a:xfrm>
        </p:spPr>
        <p:txBody>
          <a:bodyPr/>
          <a:lstStyle/>
          <a:p>
            <a:pPr marL="0" indent="0">
              <a:buNone/>
            </a:pPr>
            <a:r>
              <a:rPr lang="ro-RO" dirty="0"/>
              <a:t>Aplicația este menită a fi folosită de către 4 tipuri de utilizatori:</a:t>
            </a:r>
          </a:p>
          <a:p>
            <a:pPr marL="0" indent="0">
              <a:buNone/>
            </a:pPr>
            <a:endParaRPr lang="ro-RO" dirty="0"/>
          </a:p>
          <a:p>
            <a:pPr marL="0" indent="0">
              <a:buNone/>
            </a:pPr>
            <a:endParaRPr lang="ro-RO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299BE3-2182-4F70-9EE5-18B8A0B81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199" y="3027919"/>
            <a:ext cx="1414522" cy="1828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428A992-072C-4071-92B5-AAE417E732D7}"/>
              </a:ext>
            </a:extLst>
          </p:cNvPr>
          <p:cNvSpPr txBox="1"/>
          <p:nvPr/>
        </p:nvSpPr>
        <p:spPr>
          <a:xfrm>
            <a:off x="3636934" y="5261991"/>
            <a:ext cx="141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dirty="0"/>
              <a:t>PROFESORI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11FC53-781D-4C8C-A2BB-77149596B8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77547"/>
            <a:ext cx="1519024" cy="18288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D5FE271-9821-4123-A3C2-677D6E384675}"/>
              </a:ext>
            </a:extLst>
          </p:cNvPr>
          <p:cNvSpPr txBox="1"/>
          <p:nvPr/>
        </p:nvSpPr>
        <p:spPr>
          <a:xfrm>
            <a:off x="457264" y="5261991"/>
            <a:ext cx="2073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dirty="0"/>
              <a:t>STUDENȚI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A9E57B6-94C4-49AF-9A30-37A728A141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963" y="3177548"/>
            <a:ext cx="1186851" cy="18288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2DAB8FF-A409-4076-96E2-970FA3972082}"/>
              </a:ext>
            </a:extLst>
          </p:cNvPr>
          <p:cNvSpPr txBox="1"/>
          <p:nvPr/>
        </p:nvSpPr>
        <p:spPr>
          <a:xfrm>
            <a:off x="6344616" y="5261991"/>
            <a:ext cx="1507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dirty="0"/>
              <a:t>DECAN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ABE404C-46D8-4E60-BFDE-6AECCDB2E4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6082" y="3177547"/>
            <a:ext cx="1828800" cy="18288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C5F0863-76FB-40C5-9225-4E3F2B7749FE}"/>
              </a:ext>
            </a:extLst>
          </p:cNvPr>
          <p:cNvSpPr txBox="1"/>
          <p:nvPr/>
        </p:nvSpPr>
        <p:spPr>
          <a:xfrm>
            <a:off x="9026082" y="5261991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dirty="0"/>
              <a:t>ADMINISTRATORI</a:t>
            </a:r>
          </a:p>
        </p:txBody>
      </p:sp>
    </p:spTree>
    <p:extLst>
      <p:ext uri="{BB962C8B-B14F-4D97-AF65-F5344CB8AC3E}">
        <p14:creationId xmlns:p14="http://schemas.microsoft.com/office/powerpoint/2010/main" val="687224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EE140-0E02-4FAC-8981-032F46DD5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0700"/>
            <a:ext cx="10515600" cy="7366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o-RO" sz="44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568468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4634B-0DE8-4542-BC65-3DAF5ED30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o-RO" dirty="0"/>
              <a:t>Aplicația este funcțională de la </a:t>
            </a:r>
            <a:r>
              <a:rPr lang="ro-RO" b="1" dirty="0"/>
              <a:t>13 Iunie 2018</a:t>
            </a:r>
            <a:r>
              <a:rPr lang="en-US" dirty="0"/>
              <a:t>;</a:t>
            </a:r>
            <a:endParaRPr lang="ro-RO" dirty="0"/>
          </a:p>
          <a:p>
            <a:endParaRPr lang="ro-RO" dirty="0"/>
          </a:p>
          <a:p>
            <a:r>
              <a:rPr lang="ro-RO" dirty="0"/>
              <a:t>Au fost efectuate </a:t>
            </a:r>
            <a:r>
              <a:rPr lang="ro-RO" b="1" dirty="0"/>
              <a:t>581</a:t>
            </a:r>
            <a:r>
              <a:rPr lang="ro-RO" dirty="0"/>
              <a:t> de evaluări</a:t>
            </a:r>
            <a:r>
              <a:rPr lang="en-US" dirty="0"/>
              <a:t>;</a:t>
            </a:r>
            <a:endParaRPr lang="ro-RO" dirty="0"/>
          </a:p>
          <a:p>
            <a:endParaRPr lang="ro-RO" dirty="0"/>
          </a:p>
          <a:p>
            <a:r>
              <a:rPr lang="ro-RO" dirty="0"/>
              <a:t>A fost folosită de </a:t>
            </a:r>
            <a:r>
              <a:rPr lang="ro-RO" b="1" dirty="0"/>
              <a:t>267</a:t>
            </a:r>
            <a:r>
              <a:rPr lang="ro-RO" dirty="0"/>
              <a:t> de studenți</a:t>
            </a:r>
            <a:r>
              <a:rPr lang="en-US" dirty="0"/>
              <a:t>;</a:t>
            </a:r>
            <a:endParaRPr lang="ro-RO" dirty="0"/>
          </a:p>
          <a:p>
            <a:endParaRPr lang="ro-RO" dirty="0"/>
          </a:p>
          <a:p>
            <a:r>
              <a:rPr lang="ro-RO" dirty="0"/>
              <a:t>Au fost găsite </a:t>
            </a:r>
            <a:r>
              <a:rPr lang="ro-RO" b="1" dirty="0"/>
              <a:t>9</a:t>
            </a:r>
            <a:r>
              <a:rPr lang="en-US" b="1" dirty="0"/>
              <a:t> </a:t>
            </a:r>
            <a:r>
              <a:rPr lang="ro-RO" dirty="0"/>
              <a:t>probleme</a:t>
            </a:r>
            <a:r>
              <a:rPr lang="en-US" dirty="0"/>
              <a:t> </a:t>
            </a:r>
            <a:r>
              <a:rPr lang="ro-RO" dirty="0"/>
              <a:t>de către studenți</a:t>
            </a:r>
            <a:r>
              <a:rPr lang="en-US" dirty="0"/>
              <a:t>;</a:t>
            </a:r>
          </a:p>
          <a:p>
            <a:endParaRPr lang="ro-RO" dirty="0"/>
          </a:p>
          <a:p>
            <a:pPr>
              <a:spcAft>
                <a:spcPts val="1000"/>
              </a:spcAft>
            </a:pPr>
            <a:r>
              <a:rPr lang="en-US" dirty="0"/>
              <a:t>Aplica</a:t>
            </a:r>
            <a:r>
              <a:rPr lang="ro-RO" dirty="0" err="1"/>
              <a:t>ția</a:t>
            </a:r>
            <a:r>
              <a:rPr lang="ro-RO" dirty="0"/>
              <a:t> este disponibilă la </a:t>
            </a:r>
            <a:r>
              <a:rPr lang="ro-RO" b="1" dirty="0"/>
              <a:t>profs.info.uaic.ro/</a:t>
            </a:r>
            <a:r>
              <a:rPr lang="en-US" b="1" dirty="0"/>
              <a:t>~</a:t>
            </a:r>
            <a:r>
              <a:rPr lang="en-US" b="1" dirty="0" err="1"/>
              <a:t>evaluare-profesori</a:t>
            </a:r>
            <a:r>
              <a:rPr lang="en-US" dirty="0"/>
              <a:t>.</a:t>
            </a:r>
            <a:endParaRPr lang="ro-RO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E10164B-5A9A-4B3F-B7A7-3CCE0D539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8850"/>
          </a:xfrm>
        </p:spPr>
        <p:txBody>
          <a:bodyPr/>
          <a:lstStyle/>
          <a:p>
            <a:r>
              <a:rPr lang="ro-RO" dirty="0"/>
              <a:t>2</a:t>
            </a:r>
            <a:r>
              <a:rPr lang="en-US" dirty="0"/>
              <a:t>. </a:t>
            </a:r>
            <a:r>
              <a:rPr lang="ro-RO" dirty="0"/>
              <a:t>Utilizare</a:t>
            </a:r>
          </a:p>
        </p:txBody>
      </p:sp>
    </p:spTree>
    <p:extLst>
      <p:ext uri="{BB962C8B-B14F-4D97-AF65-F5344CB8AC3E}">
        <p14:creationId xmlns:p14="http://schemas.microsoft.com/office/powerpoint/2010/main" val="990221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A532A-8BCB-460F-8B6B-92DC5ADDB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3. Tehnologii Folosite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CFFDC-C585-42D4-86DD-4A382808A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21694"/>
            <a:ext cx="10515600" cy="6334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o-RO" dirty="0"/>
              <a:t>Tehnologii clasice de dezvoltare a aplicațiilor web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97270B-DBD9-4C27-8043-63639C39AD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199" y="2286896"/>
            <a:ext cx="1492698" cy="7911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A5386F-A23B-4548-A71D-7545B9A3028A}"/>
              </a:ext>
            </a:extLst>
          </p:cNvPr>
          <p:cNvSpPr txBox="1"/>
          <p:nvPr/>
        </p:nvSpPr>
        <p:spPr>
          <a:xfrm>
            <a:off x="838201" y="2420851"/>
            <a:ext cx="14926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Backend</a:t>
            </a:r>
            <a:r>
              <a:rPr lang="en-US" dirty="0"/>
              <a:t>:</a:t>
            </a:r>
            <a:endParaRPr lang="ro-RO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12749C-3A0A-4C90-9CD2-D8886B635DF4}"/>
              </a:ext>
            </a:extLst>
          </p:cNvPr>
          <p:cNvSpPr txBox="1"/>
          <p:nvPr/>
        </p:nvSpPr>
        <p:spPr>
          <a:xfrm>
            <a:off x="4122197" y="2420851"/>
            <a:ext cx="346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+</a:t>
            </a:r>
            <a:endParaRPr lang="ro-RO" sz="2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04E75C7-4BDA-4406-AFBE-83586EE2E3E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47" t="12098" r="18611" b="14154"/>
          <a:stretch/>
        </p:blipFill>
        <p:spPr>
          <a:xfrm>
            <a:off x="4591093" y="2132045"/>
            <a:ext cx="941033" cy="110083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1CF674-42BB-49C1-9135-12D802BA38ED}"/>
              </a:ext>
            </a:extLst>
          </p:cNvPr>
          <p:cNvSpPr txBox="1"/>
          <p:nvPr/>
        </p:nvSpPr>
        <p:spPr>
          <a:xfrm>
            <a:off x="5654793" y="2420850"/>
            <a:ext cx="346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+</a:t>
            </a:r>
            <a:endParaRPr lang="ro-RO" sz="28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B962D5B-54A6-42B8-82C9-0DBA6031929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65" t="15122" r="13799" b="13966"/>
          <a:stretch/>
        </p:blipFill>
        <p:spPr>
          <a:xfrm>
            <a:off x="6190980" y="2286896"/>
            <a:ext cx="1384918" cy="91969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DBD267B-7AE7-46A3-8100-47D0361124B5}"/>
              </a:ext>
            </a:extLst>
          </p:cNvPr>
          <p:cNvSpPr txBox="1"/>
          <p:nvPr/>
        </p:nvSpPr>
        <p:spPr>
          <a:xfrm>
            <a:off x="838199" y="3649741"/>
            <a:ext cx="164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Scripting</a:t>
            </a:r>
            <a:r>
              <a:rPr lang="en-US" dirty="0"/>
              <a:t>:</a:t>
            </a:r>
            <a:endParaRPr lang="ro-RO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92D30F7-8CFB-4D24-8F24-440048390F0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00" t="14881" r="7452" b="11309"/>
          <a:stretch/>
        </p:blipFill>
        <p:spPr>
          <a:xfrm rot="10800000" flipH="1" flipV="1">
            <a:off x="2480199" y="3706896"/>
            <a:ext cx="1492698" cy="46606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20D7B3F-07EA-4F7B-B127-EC13A80DBD74}"/>
              </a:ext>
            </a:extLst>
          </p:cNvPr>
          <p:cNvSpPr txBox="1"/>
          <p:nvPr/>
        </p:nvSpPr>
        <p:spPr>
          <a:xfrm>
            <a:off x="4122196" y="3601011"/>
            <a:ext cx="346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+</a:t>
            </a:r>
            <a:endParaRPr lang="ro-RO" sz="28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BF92A96-C512-4B66-B1C6-2D3273EF69D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724" y="3706896"/>
            <a:ext cx="2209204" cy="46432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929143C-E5C7-4917-9F1C-9CE25A22F318}"/>
              </a:ext>
            </a:extLst>
          </p:cNvPr>
          <p:cNvSpPr txBox="1"/>
          <p:nvPr/>
        </p:nvSpPr>
        <p:spPr>
          <a:xfrm>
            <a:off x="866724" y="4796317"/>
            <a:ext cx="164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Frontend</a:t>
            </a:r>
            <a:r>
              <a:rPr lang="en-US" dirty="0"/>
              <a:t>:</a:t>
            </a:r>
            <a:endParaRPr lang="ro-RO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A7C7B01A-5F42-422F-A492-4DA6A6F686F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723" y="4450939"/>
            <a:ext cx="2209204" cy="1225004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450F2736-0E21-4BC8-9BD1-E8E16FC8A8AD}"/>
              </a:ext>
            </a:extLst>
          </p:cNvPr>
          <p:cNvSpPr txBox="1">
            <a:spLocks/>
          </p:cNvSpPr>
          <p:nvPr/>
        </p:nvSpPr>
        <p:spPr>
          <a:xfrm>
            <a:off x="838199" y="6002651"/>
            <a:ext cx="10515600" cy="46432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o-RO" dirty="0"/>
              <a:t>Aceste tehnologii asigură buna funcționare a aplicației pe server-ul facultății de informatică</a:t>
            </a:r>
            <a:endParaRPr lang="en-US" dirty="0"/>
          </a:p>
          <a:p>
            <a:pPr marL="0" indent="0" algn="ctr">
              <a:buFont typeface="Arial" panose="020B0604020202020204" pitchFamily="34" charset="0"/>
              <a:buNone/>
            </a:pPr>
            <a:endParaRPr lang="en-US" dirty="0"/>
          </a:p>
          <a:p>
            <a:pPr marL="0" indent="0" algn="ctr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540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1070</TotalTime>
  <Words>569</Words>
  <Application>Microsoft Office PowerPoint</Application>
  <PresentationFormat>Widescreen</PresentationFormat>
  <Paragraphs>98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Aplicația de evaluare a profesorilor din Facultatea de Informatică</vt:lpstr>
      <vt:lpstr>Cuprins</vt:lpstr>
      <vt:lpstr>PowerPoint Presentation</vt:lpstr>
      <vt:lpstr>1. Introducere</vt:lpstr>
      <vt:lpstr>1. Introducere</vt:lpstr>
      <vt:lpstr>2. Utilizare</vt:lpstr>
      <vt:lpstr>PowerPoint Presentation</vt:lpstr>
      <vt:lpstr>2. Utilizare</vt:lpstr>
      <vt:lpstr>3. Tehnologii Folosite</vt:lpstr>
      <vt:lpstr>4. Surse de date</vt:lpstr>
      <vt:lpstr>5. Potențiale îmbunătățiri</vt:lpstr>
      <vt:lpstr>6. Concluzii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Aplicația de evaluare a profesorilor din Facultatea de Informatică</dc:title>
  <dc:creator>Corneliu Soficu</dc:creator>
  <cp:lastModifiedBy>Corneliu Soficu</cp:lastModifiedBy>
  <cp:revision>44</cp:revision>
  <dcterms:created xsi:type="dcterms:W3CDTF">2018-06-29T17:42:21Z</dcterms:created>
  <dcterms:modified xsi:type="dcterms:W3CDTF">2018-07-02T21:51:09Z</dcterms:modified>
</cp:coreProperties>
</file>