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258" r:id="rId5"/>
    <p:sldId id="288" r:id="rId6"/>
    <p:sldId id="276" r:id="rId7"/>
    <p:sldId id="277" r:id="rId8"/>
    <p:sldId id="259" r:id="rId9"/>
    <p:sldId id="271" r:id="rId10"/>
    <p:sldId id="272" r:id="rId11"/>
    <p:sldId id="273" r:id="rId12"/>
    <p:sldId id="278" r:id="rId13"/>
    <p:sldId id="287" r:id="rId14"/>
    <p:sldId id="270" r:id="rId15"/>
    <p:sldId id="285" r:id="rId16"/>
    <p:sldId id="292" r:id="rId17"/>
    <p:sldId id="293" r:id="rId18"/>
    <p:sldId id="279" r:id="rId19"/>
    <p:sldId id="291" r:id="rId20"/>
    <p:sldId id="283" r:id="rId21"/>
    <p:sldId id="274" r:id="rId22"/>
    <p:sldId id="275" r:id="rId23"/>
    <p:sldId id="281" r:id="rId24"/>
    <p:sldId id="294" r:id="rId25"/>
    <p:sldId id="295" r:id="rId26"/>
    <p:sldId id="296" r:id="rId27"/>
    <p:sldId id="300" r:id="rId28"/>
    <p:sldId id="302" r:id="rId29"/>
    <p:sldId id="297" r:id="rId30"/>
    <p:sldId id="301" r:id="rId31"/>
    <p:sldId id="284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8AC7-80B9-4977-B07E-BBE6DD938C1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B911-2911-4E35-BB11-02F17AEA1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r>
              <a:rPr lang="en-US" baseline="0" dirty="0" smtClean="0"/>
              <a:t>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6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7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5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http://www.stoa.org/projects/ph/home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B911-2911-4E35-BB11-02F17AEA10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99CA-E7B9-4C31-9A81-2BA2F6A827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B59C-F282-4609-B9E8-48AD6C15D7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9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3E-C66F-4BD5-9045-FE9E0EE83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5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B60E-D5BB-4CC0-8E88-85635EDDA6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7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94A2-E74F-49B9-AD5C-5163260ACF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2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243-8960-4296-A996-C3EB7BEA24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0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DDA4-7D07-4F47-941A-4A22C00E6D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8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DF4A-44AE-4F92-8C23-5C292C850D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1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FBE-C6B9-487D-BA3F-72E632BA5C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6AD1-3FC2-40CF-B7B9-D04E85D302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80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9209-20A0-40B8-B569-20FAAA110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26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6EDB-088E-4A51-812D-3144787921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20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B59C-F282-4609-B9E8-48AD6C15D7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4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3E-C66F-4BD5-9045-FE9E0EE83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9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B60E-D5BB-4CC0-8E88-85635EDDA6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1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94A2-E74F-49B9-AD5C-5163260ACF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00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243-8960-4296-A996-C3EB7BEA24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70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DDA4-7D07-4F47-941A-4A22C00E6D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73791" y="6356350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7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DF4A-44AE-4F92-8C23-5C292C850D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1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FBE-C6B9-487D-BA3F-72E632BA5C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88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6AD1-3FC2-40CF-B7B9-D04E85D302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47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9209-20A0-40B8-B569-20FAAA110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31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6EDB-088E-4A51-812D-3144787921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0896-267F-4CF4-B1D0-130028261F8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AB9C-3F6C-4D5F-8B3B-77670EE5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40F4-E9D6-4A57-A150-46C1F817B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6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40F4-E9D6-4A57-A150-46C1F817B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AE88-EF70-4EAC-B7B7-06A9BC8F5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sic.io/en/samediff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aledhlab.github.io/neural-neighbors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or.tensorflow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imno.infosci.cornell.edu/jsLDA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ejt/authorless-tm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Analysis for the Humanities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Laure Thompson</a:t>
            </a:r>
          </a:p>
          <a:p>
            <a:r>
              <a:rPr lang="en-US" dirty="0" smtClean="0"/>
              <a:t>laurejt@cs.cornell.edu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215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Document Similarity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 </a:t>
            </a:r>
            <a:r>
              <a:rPr lang="en-US" i="1" dirty="0" smtClean="0"/>
              <a:t>distance</a:t>
            </a:r>
            <a:r>
              <a:rPr lang="en-US" dirty="0" smtClean="0"/>
              <a:t> between points</a:t>
            </a:r>
          </a:p>
          <a:p>
            <a:pPr marL="0" indent="0">
              <a:buNone/>
            </a:pPr>
            <a:r>
              <a:rPr lang="en-US" dirty="0" smtClean="0"/>
              <a:t>e.g. Euclidean distance</a:t>
            </a:r>
          </a:p>
        </p:txBody>
      </p:sp>
      <p:cxnSp>
        <p:nvCxnSpPr>
          <p:cNvPr id="7" name="Straight Connector 6"/>
          <p:cNvCxnSpPr>
            <a:stCxn id="24" idx="2"/>
            <a:endCxn id="26" idx="6"/>
          </p:cNvCxnSpPr>
          <p:nvPr/>
        </p:nvCxnSpPr>
        <p:spPr>
          <a:xfrm flipV="1">
            <a:off x="3486652" y="3950822"/>
            <a:ext cx="4009305" cy="109898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86652" y="4958368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13077" y="3859382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Document Similarity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 </a:t>
            </a:r>
            <a:r>
              <a:rPr lang="en-US" i="1" dirty="0" smtClean="0"/>
              <a:t>angle</a:t>
            </a:r>
            <a:r>
              <a:rPr lang="en-US" dirty="0" smtClean="0"/>
              <a:t> between vectors </a:t>
            </a:r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osine similarity</a:t>
            </a:r>
          </a:p>
        </p:txBody>
      </p:sp>
      <p:grpSp>
        <p:nvGrpSpPr>
          <p:cNvPr id="6" name="Group 5"/>
          <p:cNvGrpSpPr/>
          <p:nvPr/>
        </p:nvGrpSpPr>
        <p:grpSpPr>
          <a:xfrm rot="1031653">
            <a:off x="4861560" y="2745483"/>
            <a:ext cx="1780957" cy="3216593"/>
            <a:chOff x="4719320" y="2601248"/>
            <a:chExt cx="1780957" cy="3216593"/>
          </a:xfrm>
        </p:grpSpPr>
        <p:sp>
          <p:nvSpPr>
            <p:cNvPr id="8" name="Oval 7"/>
            <p:cNvSpPr/>
            <p:nvPr/>
          </p:nvSpPr>
          <p:spPr>
            <a:xfrm>
              <a:off x="5762492" y="2601248"/>
              <a:ext cx="182880" cy="1828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317397" y="3818742"/>
              <a:ext cx="182880" cy="1828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968055" y="3910182"/>
              <a:ext cx="1444086" cy="1907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39532" y="2669829"/>
              <a:ext cx="914400" cy="31480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21437777">
              <a:off x="4719320" y="4810250"/>
              <a:ext cx="914400" cy="914400"/>
            </a:xfrm>
            <a:prstGeom prst="arc">
              <a:avLst>
                <a:gd name="adj1" fmla="val 16795463"/>
                <a:gd name="adj2" fmla="val 20043464"/>
              </a:avLst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SameDiff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/>
              </a:rPr>
              <a:t>https://databasic.io/en/samediff/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Neighbors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/>
              </a:rPr>
              <a:t>https://yaledhlab.github.io/neural-neighbors/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7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Label Groups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6" r="40444" b="51123"/>
          <a:stretch/>
        </p:blipFill>
        <p:spPr>
          <a:xfrm>
            <a:off x="834767" y="2087434"/>
            <a:ext cx="1829967" cy="1828800"/>
          </a:xfrm>
          <a:prstGeom prst="rect">
            <a:avLst/>
          </a:prstGeom>
        </p:spPr>
      </p:pic>
      <p:pic>
        <p:nvPicPr>
          <p:cNvPr id="28" name="Content Placeholder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4" t="51361" r="20198"/>
          <a:stretch/>
        </p:blipFill>
        <p:spPr>
          <a:xfrm>
            <a:off x="838200" y="4178042"/>
            <a:ext cx="1829151" cy="1828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077662" y="2863864"/>
            <a:ext cx="2197268" cy="275940"/>
            <a:chOff x="4871911" y="2941952"/>
            <a:chExt cx="2197268" cy="275940"/>
          </a:xfrm>
        </p:grpSpPr>
        <p:sp>
          <p:nvSpPr>
            <p:cNvPr id="29" name="Rectangle 28"/>
            <p:cNvSpPr/>
            <p:nvPr/>
          </p:nvSpPr>
          <p:spPr>
            <a:xfrm flipV="1">
              <a:off x="4871911" y="2941953"/>
              <a:ext cx="275938" cy="275938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5147849" y="2941952"/>
              <a:ext cx="275938" cy="275938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flipV="1">
              <a:off x="5423786" y="2941953"/>
              <a:ext cx="275938" cy="275938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5699724" y="2941953"/>
              <a:ext cx="275938" cy="275938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5975661" y="2941953"/>
              <a:ext cx="275938" cy="275938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6246487" y="2941953"/>
              <a:ext cx="275938" cy="275938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V="1">
              <a:off x="6793241" y="2941954"/>
              <a:ext cx="275938" cy="275938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V="1">
              <a:off x="6522424" y="2941954"/>
              <a:ext cx="275938" cy="2759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77662" y="4911942"/>
            <a:ext cx="2197268" cy="275940"/>
            <a:chOff x="5014996" y="3127428"/>
            <a:chExt cx="2197268" cy="275940"/>
          </a:xfrm>
        </p:grpSpPr>
        <p:sp>
          <p:nvSpPr>
            <p:cNvPr id="37" name="Rectangle 36"/>
            <p:cNvSpPr/>
            <p:nvPr/>
          </p:nvSpPr>
          <p:spPr>
            <a:xfrm flipV="1">
              <a:off x="5014996" y="3127429"/>
              <a:ext cx="275938" cy="275938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V="1">
              <a:off x="5290934" y="3127428"/>
              <a:ext cx="275938" cy="275938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flipV="1">
              <a:off x="5566871" y="3127429"/>
              <a:ext cx="275938" cy="275938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V="1">
              <a:off x="5842809" y="3127429"/>
              <a:ext cx="275938" cy="275938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flipV="1">
              <a:off x="6118746" y="3127429"/>
              <a:ext cx="275938" cy="275938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V="1">
              <a:off x="6389572" y="3127429"/>
              <a:ext cx="275938" cy="275938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6936326" y="3127430"/>
              <a:ext cx="275938" cy="275938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6665509" y="3127430"/>
              <a:ext cx="275938" cy="275938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6765093" y="1887279"/>
            <a:ext cx="1708110" cy="41195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Music Classifier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9818659" y="4307611"/>
            <a:ext cx="1151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928851" y="2217002"/>
            <a:ext cx="9669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5790180" y="2617492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8822734" y="2617492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790180" y="4665570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8822734" y="4708101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161059" y="168089"/>
            <a:ext cx="915956" cy="72887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Naïve Bayes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1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Label Groups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4863" y="1917700"/>
            <a:ext cx="0" cy="4140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r="39967" b="49945"/>
          <a:stretch/>
        </p:blipFill>
        <p:spPr>
          <a:xfrm>
            <a:off x="1352551" y="2000253"/>
            <a:ext cx="3722749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r="39827" b="50291"/>
          <a:stretch/>
        </p:blipFill>
        <p:spPr>
          <a:xfrm>
            <a:off x="1318185" y="4173536"/>
            <a:ext cx="379148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3" r="19597" b="50291"/>
          <a:stretch/>
        </p:blipFill>
        <p:spPr>
          <a:xfrm>
            <a:off x="6713858" y="2000253"/>
            <a:ext cx="3770059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8" b="50291"/>
          <a:stretch/>
        </p:blipFill>
        <p:spPr>
          <a:xfrm>
            <a:off x="6737956" y="4173536"/>
            <a:ext cx="3721862" cy="1828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161059" y="168089"/>
            <a:ext cx="915956" cy="72887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0326" y="3452045"/>
            <a:ext cx="640080" cy="4572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TP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9321" y="3452045"/>
            <a:ext cx="640080" cy="45720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FN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0326" y="4107870"/>
            <a:ext cx="640080" cy="45720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Arial" panose="020B0604020202020204" pitchFamily="34" charset="0"/>
              </a:rPr>
              <a:t>F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P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9889" y="4107870"/>
            <a:ext cx="640080" cy="457200"/>
          </a:xfrm>
          <a:prstGeom prst="round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TN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Data Clustering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61612" y="2473244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961390" y="2421831"/>
            <a:ext cx="2788920" cy="2427029"/>
          </a:xfrm>
          <a:prstGeom prst="bentConnector3">
            <a:avLst>
              <a:gd name="adj1" fmla="val 27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41516" y="2668229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21660" y="2644753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74984" y="2434585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07325" y="2581406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61612" y="2899786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681930" y="2807627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6784" y="2824897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27150" y="2741663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664555" y="3766275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2470" y="4545839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70393" y="4459125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674782" y="4071650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57375" y="3777605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57444" y="3588717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37632" y="4425743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62422" y="4131698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707325" y="4095783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74984" y="3975687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26111" y="4246327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98084" y="3869055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767373" y="3834447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70145" y="4287381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74534" y="3899906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65905" y="3717557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95080" y="3051069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7547" y="2502228"/>
            <a:ext cx="120096" cy="120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750049" y="3414536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092450" y="4101674"/>
            <a:ext cx="120096" cy="120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92426" y="4297071"/>
            <a:ext cx="120096" cy="12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2" descr="Image result for roc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930">
            <a:off x="5276934" y="2300696"/>
            <a:ext cx="873856" cy="15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7675680" y="4259185"/>
            <a:ext cx="565005" cy="565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28715" y="4236803"/>
            <a:ext cx="565005" cy="5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22645" y="4259185"/>
            <a:ext cx="565005" cy="5650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0" name="Picture 4" descr="Image result for unico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13" y="2127567"/>
            <a:ext cx="1741488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b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077" y="2563887"/>
            <a:ext cx="1737693" cy="8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/>
              </a:rPr>
              <a:t>https://www.naftaliharris.com/blog/visualizing-k-means-clustering/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Vectors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hlinkClick r:id="rId2"/>
              </a:rPr>
              <a:t>http://projector.tensorflow.org/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1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Word Counts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13517" y="3705200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4002" y="2200015"/>
            <a:ext cx="2708428" cy="3779050"/>
            <a:chOff x="867565" y="2145722"/>
            <a:chExt cx="2708428" cy="3779050"/>
          </a:xfrm>
        </p:grpSpPr>
        <p:pic>
          <p:nvPicPr>
            <p:cNvPr id="9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6" t="4825" r="11046"/>
            <a:stretch/>
          </p:blipFill>
          <p:spPr bwMode="auto">
            <a:xfrm>
              <a:off x="867565" y="3657632"/>
              <a:ext cx="1932709" cy="226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2.szepmuveszeti.hu/talismans2/uploads/egyben(2)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69" t="3152" b="4947"/>
            <a:stretch/>
          </p:blipFill>
          <p:spPr bwMode="auto">
            <a:xfrm>
              <a:off x="2734184" y="2145722"/>
              <a:ext cx="841809" cy="3636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4" descr="Image result for JST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319" y="2148724"/>
              <a:ext cx="1139199" cy="144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Right Arrow 85"/>
          <p:cNvSpPr/>
          <p:nvPr/>
        </p:nvSpPr>
        <p:spPr>
          <a:xfrm>
            <a:off x="7676492" y="3705200"/>
            <a:ext cx="727178" cy="7686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8275690" y="3241412"/>
            <a:ext cx="3100887" cy="1696257"/>
            <a:chOff x="4816604" y="3125696"/>
            <a:chExt cx="3100887" cy="1696257"/>
          </a:xfrm>
        </p:grpSpPr>
        <p:grpSp>
          <p:nvGrpSpPr>
            <p:cNvPr id="88" name="Group 87"/>
            <p:cNvGrpSpPr/>
            <p:nvPr/>
          </p:nvGrpSpPr>
          <p:grpSpPr>
            <a:xfrm>
              <a:off x="4816604" y="3125696"/>
              <a:ext cx="2611175" cy="875598"/>
              <a:chOff x="4677981" y="2539800"/>
              <a:chExt cx="2611175" cy="875598"/>
            </a:xfrm>
          </p:grpSpPr>
          <p:grpSp>
            <p:nvGrpSpPr>
              <p:cNvPr id="126" name="Group 125"/>
              <p:cNvGrpSpPr/>
              <p:nvPr/>
            </p:nvGrpSpPr>
            <p:grpSpPr>
              <a:xfrm flipV="1">
                <a:off x="4677981" y="2539800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 flipV="1">
                <a:off x="4821066" y="2725276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 flipV="1">
                <a:off x="4964151" y="2925618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 flipV="1">
                <a:off x="5091888" y="3139458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5306316" y="3946355"/>
              <a:ext cx="2611175" cy="875598"/>
              <a:chOff x="4677981" y="2539800"/>
              <a:chExt cx="2611175" cy="875598"/>
            </a:xfrm>
          </p:grpSpPr>
          <p:grpSp>
            <p:nvGrpSpPr>
              <p:cNvPr id="90" name="Group 89"/>
              <p:cNvGrpSpPr/>
              <p:nvPr/>
            </p:nvGrpSpPr>
            <p:grpSpPr>
              <a:xfrm flipV="1">
                <a:off x="4677981" y="2539800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V="1">
                <a:off x="4821066" y="2725276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 flipV="1">
                <a:off x="4964151" y="2925618"/>
                <a:ext cx="2197268" cy="275940"/>
                <a:chOff x="2019869" y="2975210"/>
                <a:chExt cx="2934247" cy="368492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5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 flipV="1">
                <a:off x="5091888" y="3139458"/>
                <a:ext cx="2197268" cy="275940"/>
                <a:chOff x="2019869" y="2975210"/>
                <a:chExt cx="2934247" cy="368492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2019869" y="2975212"/>
                  <a:ext cx="368489" cy="36848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388358" y="2975213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75684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125336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75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493825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855487" y="2975212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585627" y="2975210"/>
                  <a:ext cx="368489" cy="368489"/>
                </a:xfrm>
                <a:prstGeom prst="rect">
                  <a:avLst/>
                </a:prstGeom>
                <a:solidFill>
                  <a:srgbClr val="1D6FA9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23976" y="2975210"/>
                  <a:ext cx="368489" cy="368489"/>
                </a:xfrm>
                <a:prstGeom prst="rect">
                  <a:avLst/>
                </a:prstGeom>
                <a:solidFill>
                  <a:srgbClr val="1D6FA9"/>
                </a:solidFill>
                <a:ln w="12700" cap="flat" cmpd="sng" algn="ctr">
                  <a:solidFill>
                    <a:srgbClr val="1D6FA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4528031" y="3294489"/>
            <a:ext cx="3074608" cy="1590102"/>
            <a:chOff x="4568214" y="3405696"/>
            <a:chExt cx="2662049" cy="1247590"/>
          </a:xfrm>
        </p:grpSpPr>
        <p:grpSp>
          <p:nvGrpSpPr>
            <p:cNvPr id="171" name="Group 170"/>
            <p:cNvGrpSpPr/>
            <p:nvPr/>
          </p:nvGrpSpPr>
          <p:grpSpPr>
            <a:xfrm>
              <a:off x="4568214" y="3405696"/>
              <a:ext cx="1810676" cy="227390"/>
              <a:chOff x="1335133" y="3668769"/>
              <a:chExt cx="2197268" cy="275940"/>
            </a:xfrm>
          </p:grpSpPr>
          <p:sp>
            <p:nvSpPr>
              <p:cNvPr id="172" name="Rectangle 171"/>
              <p:cNvSpPr/>
              <p:nvPr/>
            </p:nvSpPr>
            <p:spPr>
              <a:xfrm flipV="1">
                <a:off x="1335133" y="3668770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V="1">
                <a:off x="1611071" y="3668769"/>
                <a:ext cx="275938" cy="27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V="1">
                <a:off x="1887008" y="3668770"/>
                <a:ext cx="275938" cy="27593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V="1">
                <a:off x="2162946" y="3668770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V="1">
                <a:off x="2438883" y="3668770"/>
                <a:ext cx="275938" cy="27593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V="1">
                <a:off x="2709709" y="3668770"/>
                <a:ext cx="275938" cy="27593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flipV="1">
                <a:off x="3256463" y="3668771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V="1">
                <a:off x="2985646" y="3668771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 rot="10800000">
              <a:off x="4690071" y="3551439"/>
              <a:ext cx="1810676" cy="227390"/>
              <a:chOff x="1335133" y="3668769"/>
              <a:chExt cx="2197268" cy="275940"/>
            </a:xfrm>
          </p:grpSpPr>
          <p:sp>
            <p:nvSpPr>
              <p:cNvPr id="265" name="Rectangle 264"/>
              <p:cNvSpPr/>
              <p:nvPr/>
            </p:nvSpPr>
            <p:spPr>
              <a:xfrm flipV="1">
                <a:off x="1335133" y="3668770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flipV="1">
                <a:off x="1611071" y="3668769"/>
                <a:ext cx="275938" cy="27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flipV="1">
                <a:off x="1887008" y="3668770"/>
                <a:ext cx="275938" cy="27593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flipV="1">
                <a:off x="2162946" y="3668770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 flipV="1">
                <a:off x="2438883" y="3668770"/>
                <a:ext cx="275938" cy="27593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flipV="1">
                <a:off x="2709709" y="3668770"/>
                <a:ext cx="275938" cy="27593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flipV="1">
                <a:off x="3256463" y="3668771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flipV="1">
                <a:off x="2985646" y="3668771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811928" y="3697182"/>
              <a:ext cx="1810269" cy="227390"/>
              <a:chOff x="6024814" y="4143145"/>
              <a:chExt cx="1810269" cy="227390"/>
            </a:xfrm>
          </p:grpSpPr>
          <p:sp>
            <p:nvSpPr>
              <p:cNvPr id="337" name="Rectangle 336"/>
              <p:cNvSpPr/>
              <p:nvPr/>
            </p:nvSpPr>
            <p:spPr>
              <a:xfrm flipV="1">
                <a:off x="6925528" y="4143146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 flipV="1">
                <a:off x="7152917" y="4143145"/>
                <a:ext cx="227389" cy="227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 flipV="1">
                <a:off x="7380305" y="4143146"/>
                <a:ext cx="227389" cy="22738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 flipV="1">
                <a:off x="7607694" y="4143146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 flipV="1">
                <a:off x="6024814" y="4143146"/>
                <a:ext cx="227389" cy="2273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 flipV="1">
                <a:off x="6247990" y="4143146"/>
                <a:ext cx="227389" cy="22738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 flipV="1">
                <a:off x="6698547" y="4143147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 flipV="1">
                <a:off x="6475378" y="4143147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0800000">
              <a:off x="4933378" y="3842925"/>
              <a:ext cx="1810269" cy="227390"/>
              <a:chOff x="6024814" y="4143145"/>
              <a:chExt cx="1810269" cy="227390"/>
            </a:xfrm>
          </p:grpSpPr>
          <p:sp>
            <p:nvSpPr>
              <p:cNvPr id="346" name="Rectangle 345"/>
              <p:cNvSpPr/>
              <p:nvPr/>
            </p:nvSpPr>
            <p:spPr>
              <a:xfrm flipV="1">
                <a:off x="6925528" y="4143146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 flipV="1">
                <a:off x="7152917" y="4143145"/>
                <a:ext cx="227389" cy="227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 flipV="1">
                <a:off x="7380305" y="4143146"/>
                <a:ext cx="227389" cy="22738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 flipV="1">
                <a:off x="7607694" y="4143146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 flipV="1">
                <a:off x="6024814" y="4143146"/>
                <a:ext cx="227389" cy="2273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 flipV="1">
                <a:off x="6247990" y="4143146"/>
                <a:ext cx="227389" cy="22738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 flipV="1">
                <a:off x="6698547" y="4143147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 flipV="1">
                <a:off x="6475378" y="4143147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5054828" y="3988668"/>
              <a:ext cx="1810676" cy="227390"/>
              <a:chOff x="1335133" y="3668769"/>
              <a:chExt cx="2197268" cy="275940"/>
            </a:xfrm>
          </p:grpSpPr>
          <p:sp>
            <p:nvSpPr>
              <p:cNvPr id="364" name="Rectangle 363"/>
              <p:cNvSpPr/>
              <p:nvPr/>
            </p:nvSpPr>
            <p:spPr>
              <a:xfrm flipV="1">
                <a:off x="1335133" y="3668770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flipV="1">
                <a:off x="1611071" y="3668769"/>
                <a:ext cx="275938" cy="27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 flipV="1">
                <a:off x="1887008" y="3668770"/>
                <a:ext cx="275938" cy="27593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 flipV="1">
                <a:off x="2162946" y="3668770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 flipV="1">
                <a:off x="2438883" y="3668770"/>
                <a:ext cx="275938" cy="27593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 flipV="1">
                <a:off x="2709709" y="3668770"/>
                <a:ext cx="275938" cy="27593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 flipV="1">
                <a:off x="3256463" y="3668771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 flipV="1">
                <a:off x="2985646" y="3668771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0800000">
              <a:off x="5176685" y="4134411"/>
              <a:ext cx="1810676" cy="227390"/>
              <a:chOff x="1335133" y="3668769"/>
              <a:chExt cx="2197268" cy="275940"/>
            </a:xfrm>
          </p:grpSpPr>
          <p:sp>
            <p:nvSpPr>
              <p:cNvPr id="373" name="Rectangle 372"/>
              <p:cNvSpPr/>
              <p:nvPr/>
            </p:nvSpPr>
            <p:spPr>
              <a:xfrm flipV="1">
                <a:off x="1335133" y="3668770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 flipV="1">
                <a:off x="1611071" y="3668769"/>
                <a:ext cx="275938" cy="27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 flipV="1">
                <a:off x="1887008" y="3668770"/>
                <a:ext cx="275938" cy="27593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 flipV="1">
                <a:off x="2162946" y="3668770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 flipV="1">
                <a:off x="2438883" y="3668770"/>
                <a:ext cx="275938" cy="27593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 flipV="1">
                <a:off x="2709709" y="3668770"/>
                <a:ext cx="275938" cy="27593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 flipV="1">
                <a:off x="3256463" y="3668771"/>
                <a:ext cx="275938" cy="27593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 flipV="1">
                <a:off x="2985646" y="3668771"/>
                <a:ext cx="275938" cy="27593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5298542" y="4280154"/>
              <a:ext cx="1810269" cy="227390"/>
              <a:chOff x="6024814" y="4143145"/>
              <a:chExt cx="1810269" cy="227390"/>
            </a:xfrm>
          </p:grpSpPr>
          <p:sp>
            <p:nvSpPr>
              <p:cNvPr id="382" name="Rectangle 381"/>
              <p:cNvSpPr/>
              <p:nvPr/>
            </p:nvSpPr>
            <p:spPr>
              <a:xfrm flipV="1">
                <a:off x="6925528" y="4143146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 flipV="1">
                <a:off x="7152917" y="4143145"/>
                <a:ext cx="227389" cy="227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 flipV="1">
                <a:off x="7380305" y="4143146"/>
                <a:ext cx="227389" cy="22738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 flipV="1">
                <a:off x="7607694" y="4143146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 flipV="1">
                <a:off x="6024814" y="4143146"/>
                <a:ext cx="227389" cy="2273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 flipV="1">
                <a:off x="6247990" y="4143146"/>
                <a:ext cx="227389" cy="22738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 flipV="1">
                <a:off x="6698547" y="4143147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 flipV="1">
                <a:off x="6475378" y="4143147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 rot="10800000">
              <a:off x="5419994" y="4425896"/>
              <a:ext cx="1810269" cy="227390"/>
              <a:chOff x="6024814" y="4143145"/>
              <a:chExt cx="1810269" cy="227390"/>
            </a:xfrm>
          </p:grpSpPr>
          <p:sp>
            <p:nvSpPr>
              <p:cNvPr id="391" name="Rectangle 390"/>
              <p:cNvSpPr/>
              <p:nvPr/>
            </p:nvSpPr>
            <p:spPr>
              <a:xfrm flipV="1">
                <a:off x="6925528" y="4143146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 flipV="1">
                <a:off x="7152917" y="4143145"/>
                <a:ext cx="227389" cy="227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 flipV="1">
                <a:off x="7380305" y="4143146"/>
                <a:ext cx="227389" cy="227388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 flipV="1">
                <a:off x="7607694" y="4143146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 flipV="1">
                <a:off x="6024814" y="4143146"/>
                <a:ext cx="227389" cy="2273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 flipV="1">
                <a:off x="6247990" y="4143146"/>
                <a:ext cx="227389" cy="227388"/>
              </a:xfrm>
              <a:prstGeom prst="rect">
                <a:avLst/>
              </a:prstGeom>
              <a:solidFill>
                <a:srgbClr val="9933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 flipV="1">
                <a:off x="6698547" y="4143147"/>
                <a:ext cx="227389" cy="22738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 flipV="1">
                <a:off x="6475378" y="4143147"/>
                <a:ext cx="227389" cy="22738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9" name="TextBox 398"/>
          <p:cNvSpPr txBox="1"/>
          <p:nvPr/>
        </p:nvSpPr>
        <p:spPr>
          <a:xfrm>
            <a:off x="5033874" y="2490900"/>
            <a:ext cx="1190865" cy="44267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“Initial”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8860220" y="2457007"/>
            <a:ext cx="1236602" cy="44267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“Latent”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4998851" y="5130784"/>
            <a:ext cx="255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User-generated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8431690" y="5096800"/>
            <a:ext cx="282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Model-generated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7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Computational Pipeline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2872" y="1900555"/>
            <a:ext cx="10346255" cy="3779050"/>
            <a:chOff x="867565" y="2145722"/>
            <a:chExt cx="10346255" cy="3779050"/>
          </a:xfrm>
        </p:grpSpPr>
        <p:sp>
          <p:nvSpPr>
            <p:cNvPr id="7" name="Right Arrow 6"/>
            <p:cNvSpPr/>
            <p:nvPr/>
          </p:nvSpPr>
          <p:spPr>
            <a:xfrm>
              <a:off x="3840729" y="3650907"/>
              <a:ext cx="727178" cy="7686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16604" y="3187119"/>
              <a:ext cx="3100887" cy="1696257"/>
              <a:chOff x="4816604" y="3125696"/>
              <a:chExt cx="3100887" cy="169625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4816604" y="3125696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5" name="Group 274"/>
              <p:cNvGrpSpPr/>
              <p:nvPr/>
            </p:nvGrpSpPr>
            <p:grpSpPr>
              <a:xfrm>
                <a:off x="5306316" y="3946355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7" name="Group 276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96" name="Rectangle 295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8" name="Group 277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88" name="Rectangle 287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9" name="Group 278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pic>
          <p:nvPicPr>
            <p:cNvPr id="1041" name="Picture 10" descr="demarcation, exact fit, inse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933" y="3300572"/>
              <a:ext cx="1959887" cy="14693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Right Arrow 372"/>
            <p:cNvSpPr/>
            <p:nvPr/>
          </p:nvSpPr>
          <p:spPr>
            <a:xfrm>
              <a:off x="8084611" y="3650907"/>
              <a:ext cx="727178" cy="7686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67565" y="2145722"/>
              <a:ext cx="2708428" cy="3779050"/>
              <a:chOff x="867565" y="2145722"/>
              <a:chExt cx="2708428" cy="3779050"/>
            </a:xfrm>
          </p:grpSpPr>
          <p:pic>
            <p:nvPicPr>
              <p:cNvPr id="1026" name="Picture 2" descr="Related image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6" t="4825" r="11046"/>
              <a:stretch/>
            </p:blipFill>
            <p:spPr bwMode="auto">
              <a:xfrm>
                <a:off x="867565" y="3657632"/>
                <a:ext cx="1932709" cy="2267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2.szepmuveszeti.hu/talismans2/uploads/egyben(2)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69" t="3152" b="4947"/>
              <a:stretch/>
            </p:blipFill>
            <p:spPr bwMode="auto">
              <a:xfrm>
                <a:off x="2734184" y="2145722"/>
                <a:ext cx="841809" cy="3636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5" name="Picture 24" descr="Image result for JSTO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4319" y="2148724"/>
                <a:ext cx="1139199" cy="1444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667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Vector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0" b="2822"/>
          <a:stretch/>
        </p:blipFill>
        <p:spPr>
          <a:xfrm>
            <a:off x="4087881" y="2081567"/>
            <a:ext cx="4168639" cy="3839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8201" y="3207333"/>
            <a:ext cx="280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</a:t>
            </a:r>
            <a:r>
              <a:rPr lang="en-US" sz="2800" dirty="0" smtClean="0"/>
              <a:t>reflects object similarity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702040" y="3207334"/>
            <a:ext cx="2651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Objects span </a:t>
            </a:r>
          </a:p>
          <a:p>
            <a:pPr algn="ctr"/>
            <a:r>
              <a:rPr lang="en-US" sz="2800" dirty="0" smtClean="0"/>
              <a:t>the entire space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Distributional Semantic Models</a:t>
            </a:r>
            <a:endParaRPr lang="en-US" sz="4000" dirty="0"/>
          </a:p>
        </p:txBody>
      </p:sp>
      <p:pic>
        <p:nvPicPr>
          <p:cNvPr id="2052" name="Picture 4" descr="https://upload.wikimedia.org/wikipedia/commons/thumb/c/c3/John_Rupert_Firth.png/220px-John_Rupert_Fi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6515"/>
            <a:ext cx="2095500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7100" y="3074033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Bookman Old Style" panose="02050604050505020204" pitchFamily="18" charset="0"/>
              </a:rPr>
              <a:t>You </a:t>
            </a:r>
            <a:r>
              <a:rPr lang="en-US" sz="3600" dirty="0">
                <a:latin typeface="Bookman Old Style" panose="02050604050505020204" pitchFamily="18" charset="0"/>
              </a:rPr>
              <a:t>shall know a word by the company it keeps</a:t>
            </a:r>
          </a:p>
        </p:txBody>
      </p:sp>
    </p:spTree>
    <p:extLst>
      <p:ext uri="{BB962C8B-B14F-4D97-AF65-F5344CB8AC3E}">
        <p14:creationId xmlns:p14="http://schemas.microsoft.com/office/powerpoint/2010/main" val="28183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Modelling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www.scottbot.net/HIAL/wp-content/uploads/2011/11/IntroToL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5"/>
          <a:stretch/>
        </p:blipFill>
        <p:spPr bwMode="auto">
          <a:xfrm>
            <a:off x="1600835" y="1936274"/>
            <a:ext cx="8705850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2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Topic Modeling: </a:t>
            </a:r>
            <a:r>
              <a:rPr lang="en-US" sz="2800" dirty="0" smtClean="0"/>
              <a:t>Latent </a:t>
            </a:r>
            <a:r>
              <a:rPr lang="en-US" sz="2800" dirty="0" err="1" smtClean="0"/>
              <a:t>Dirichlet</a:t>
            </a:r>
            <a:r>
              <a:rPr lang="en-US" sz="2800" dirty="0" smtClean="0"/>
              <a:t> Allocation (LDA)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3920" y="2308860"/>
            <a:ext cx="14224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6160" y="304038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8400" y="2766060"/>
            <a:ext cx="142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1680" y="3086100"/>
            <a:ext cx="14224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0640" y="2959100"/>
            <a:ext cx="142240" cy="264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2880" y="3131820"/>
            <a:ext cx="142240" cy="91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5120" y="3027670"/>
            <a:ext cx="141605" cy="19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7360" y="2999740"/>
            <a:ext cx="142240" cy="223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8631" y="2504450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Topics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81680" y="1902460"/>
            <a:ext cx="0" cy="1320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18965" y="3086100"/>
            <a:ext cx="142240" cy="137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1615" y="3279871"/>
            <a:ext cx="98688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Words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0170" y="4577079"/>
            <a:ext cx="14224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42410" y="5308599"/>
            <a:ext cx="14224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84650" y="5034279"/>
            <a:ext cx="14224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57930" y="5354319"/>
            <a:ext cx="142240" cy="13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26890" y="5227319"/>
            <a:ext cx="142240" cy="264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69130" y="5400039"/>
            <a:ext cx="142240" cy="91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1370" y="5166359"/>
            <a:ext cx="142240" cy="325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53610" y="5267959"/>
            <a:ext cx="142240" cy="223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9264" y="4996247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Documents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757930" y="4170679"/>
            <a:ext cx="0" cy="1320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57930" y="5478779"/>
            <a:ext cx="1342196" cy="2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86847" y="5504179"/>
            <a:ext cx="98688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Topics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69777" y="2667001"/>
            <a:ext cx="133033" cy="55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95825" y="3105150"/>
            <a:ext cx="157162" cy="118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67274" y="3131820"/>
            <a:ext cx="145414" cy="91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6974" y="3131820"/>
            <a:ext cx="14630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81680" y="3210560"/>
            <a:ext cx="2099945" cy="9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911023" y="1690688"/>
            <a:ext cx="3467100" cy="4179251"/>
            <a:chOff x="7662863" y="1690688"/>
            <a:chExt cx="3467100" cy="4548187"/>
          </a:xfrm>
        </p:grpSpPr>
        <p:sp>
          <p:nvSpPr>
            <p:cNvPr id="91" name="Rounded Rectangle 90"/>
            <p:cNvSpPr/>
            <p:nvPr/>
          </p:nvSpPr>
          <p:spPr>
            <a:xfrm>
              <a:off x="7662863" y="1690688"/>
              <a:ext cx="3467100" cy="4548187"/>
            </a:xfrm>
            <a:prstGeom prst="roundRect">
              <a:avLst/>
            </a:prstGeom>
            <a:ln w="38100"/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4864" y="2022029"/>
              <a:ext cx="2266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Document </a:t>
              </a:r>
              <a:r>
                <a:rPr lang="en-US" sz="2800" b="1" i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d</a:t>
              </a:r>
              <a:endParaRPr lang="en-US" sz="28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82" name="Picture 2" descr="Image result for d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597" y="1994049"/>
              <a:ext cx="911711" cy="91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ight Arrow 82"/>
            <p:cNvSpPr/>
            <p:nvPr/>
          </p:nvSpPr>
          <p:spPr>
            <a:xfrm rot="5400000">
              <a:off x="8892037" y="2817377"/>
              <a:ext cx="504473" cy="53326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82683" y="3797140"/>
              <a:ext cx="1330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Topic </a:t>
              </a:r>
              <a:r>
                <a:rPr lang="en-US" sz="2800" b="1" i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  <a:endParaRPr lang="en-US" sz="28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85" name="Picture 2" descr="Image result for d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5398" y="3622771"/>
              <a:ext cx="911711" cy="91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8477931" y="5461009"/>
              <a:ext cx="1458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Word </a:t>
              </a:r>
              <a:r>
                <a:rPr lang="en-US" sz="2800" b="1" i="1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w</a:t>
              </a:r>
              <a:endParaRPr lang="en-US" sz="28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" name="Right Arrow 88"/>
            <p:cNvSpPr/>
            <p:nvPr/>
          </p:nvSpPr>
          <p:spPr>
            <a:xfrm rot="5400000">
              <a:off x="8955030" y="4724367"/>
              <a:ext cx="504473" cy="53326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Topic Modeling: </a:t>
            </a:r>
            <a:r>
              <a:rPr lang="en-US" sz="2800" dirty="0">
                <a:solidFill>
                  <a:prstClr val="black"/>
                </a:solidFill>
              </a:rPr>
              <a:t>Latent </a:t>
            </a:r>
            <a:r>
              <a:rPr lang="en-US" sz="2800" dirty="0" err="1">
                <a:solidFill>
                  <a:prstClr val="black"/>
                </a:solidFill>
              </a:rPr>
              <a:t>Dirichlet</a:t>
            </a:r>
            <a:r>
              <a:rPr lang="en-US" sz="2800" dirty="0">
                <a:solidFill>
                  <a:prstClr val="black"/>
                </a:solidFill>
              </a:rPr>
              <a:t> Allocation (LDA)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900712" y="3659231"/>
          <a:ext cx="69595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848"/>
                <a:gridCol w="1239519"/>
                <a:gridCol w="589280"/>
                <a:gridCol w="1219200"/>
                <a:gridCol w="853440"/>
                <a:gridCol w="650240"/>
                <a:gridCol w="731521"/>
                <a:gridCol w="85848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912" y="4994990"/>
            <a:ext cx="6959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cs typeface="Arial" panose="020B0604020202020204" pitchFamily="34" charset="0"/>
              </a:rPr>
              <a:t>The brown fox jumps over the lazy dog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013" y="1859280"/>
            <a:ext cx="274320" cy="1392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7755" y="2971981"/>
            <a:ext cx="274320" cy="278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5346" y="2554305"/>
            <a:ext cx="274320" cy="696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5471" y="3041594"/>
            <a:ext cx="274320" cy="208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0088" y="2848226"/>
            <a:ext cx="274320" cy="402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830" y="3111207"/>
            <a:ext cx="274320" cy="139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9572" y="2755409"/>
            <a:ext cx="274320" cy="495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4314" y="2910103"/>
            <a:ext cx="274320" cy="34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2" descr="Image result for d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68" y="2324312"/>
            <a:ext cx="911711" cy="9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85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80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45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70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14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60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19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d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730" y="4259786"/>
            <a:ext cx="615770" cy="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= Interpretable Dimensions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8200" y="1825625"/>
            <a:ext cx="5669280" cy="1176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music song sing singing sang play played songs playing heard tune…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3372644"/>
            <a:ext cx="5669280" cy="10845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snow cold rain wind ice storm weather winter warm night air…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4828223"/>
            <a:ext cx="5669280" cy="1348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computer machine data system work program new information machines human computers…</a:t>
            </a:r>
            <a:endParaRPr lang="en-US" sz="2800" dirty="0"/>
          </a:p>
        </p:txBody>
      </p:sp>
      <p:pic>
        <p:nvPicPr>
          <p:cNvPr id="3074" name="Picture 2" descr="Image result for mus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6" b="10623"/>
          <a:stretch/>
        </p:blipFill>
        <p:spPr bwMode="auto">
          <a:xfrm>
            <a:off x="7336154" y="1943202"/>
            <a:ext cx="3657600" cy="975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atrix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45889" r="5328"/>
          <a:stretch/>
        </p:blipFill>
        <p:spPr bwMode="auto">
          <a:xfrm>
            <a:off x="7336154" y="4838699"/>
            <a:ext cx="3657600" cy="134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now winter bear ice weather mammal arctic season polar bear arctic fox blizzard freezing winter storm dog breed grou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21417"/>
          <a:stretch/>
        </p:blipFill>
        <p:spPr bwMode="auto">
          <a:xfrm>
            <a:off x="7336155" y="3076049"/>
            <a:ext cx="3657600" cy="1591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stoa.org/projects/ph/hou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766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32706"/>
          <a:stretch/>
        </p:blipFill>
        <p:spPr>
          <a:xfrm>
            <a:off x="5327144" y="1561932"/>
            <a:ext cx="4980157" cy="46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5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topics can correlate with </a:t>
            </a:r>
            <a:r>
              <a:rPr lang="en-US" i="1" dirty="0" smtClean="0"/>
              <a:t>known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2825"/>
            <a:ext cx="6083300" cy="1176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jaxom</a:t>
            </a:r>
            <a:r>
              <a:rPr lang="en-US" sz="2800" dirty="0" smtClean="0"/>
              <a:t> </a:t>
            </a:r>
            <a:r>
              <a:rPr lang="en-US" sz="2800" dirty="0" err="1" smtClean="0"/>
              <a:t>ruth</a:t>
            </a:r>
            <a:r>
              <a:rPr lang="en-US" sz="2800" dirty="0" smtClean="0"/>
              <a:t> </a:t>
            </a:r>
            <a:r>
              <a:rPr lang="en-US" sz="2800" dirty="0" err="1" smtClean="0"/>
              <a:t>pellar</a:t>
            </a:r>
            <a:r>
              <a:rPr lang="en-US" sz="2800" dirty="0" smtClean="0"/>
              <a:t> dragon </a:t>
            </a:r>
            <a:r>
              <a:rPr lang="en-US" sz="2800" dirty="0" err="1" smtClean="0"/>
              <a:t>menolly</a:t>
            </a:r>
            <a:r>
              <a:rPr lang="en-US" sz="2800" dirty="0" smtClean="0"/>
              <a:t> harper </a:t>
            </a:r>
            <a:r>
              <a:rPr lang="en-US" sz="2800" dirty="0" err="1" smtClean="0"/>
              <a:t>lytol</a:t>
            </a:r>
            <a:r>
              <a:rPr lang="en-US" sz="2800" dirty="0" smtClean="0"/>
              <a:t> hold </a:t>
            </a:r>
            <a:r>
              <a:rPr lang="en-US" sz="2800" dirty="0" err="1" smtClean="0"/>
              <a:t>cristov</a:t>
            </a:r>
            <a:r>
              <a:rPr lang="en-US" sz="2800" dirty="0" smtClean="0"/>
              <a:t> fire-lizards…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4229894"/>
            <a:ext cx="6083300" cy="1176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leto</a:t>
            </a:r>
            <a:r>
              <a:rPr lang="en-US" sz="2800" dirty="0" smtClean="0"/>
              <a:t> </a:t>
            </a:r>
            <a:r>
              <a:rPr lang="en-US" sz="2800" dirty="0" err="1" smtClean="0"/>
              <a:t>paul</a:t>
            </a:r>
            <a:r>
              <a:rPr lang="en-US" sz="2800" dirty="0" smtClean="0"/>
              <a:t> </a:t>
            </a:r>
            <a:r>
              <a:rPr lang="en-US" sz="2800" dirty="0" err="1" smtClean="0"/>
              <a:t>jessica</a:t>
            </a:r>
            <a:r>
              <a:rPr lang="en-US" sz="2800" dirty="0" smtClean="0"/>
              <a:t> baron </a:t>
            </a:r>
            <a:r>
              <a:rPr lang="en-US" sz="2800" dirty="0" err="1" smtClean="0"/>
              <a:t>fremen</a:t>
            </a:r>
            <a:r>
              <a:rPr lang="en-US" sz="2800" dirty="0" smtClean="0"/>
              <a:t> duke emperor </a:t>
            </a:r>
            <a:r>
              <a:rPr lang="en-US" sz="2800" dirty="0" err="1" smtClean="0"/>
              <a:t>atreides</a:t>
            </a:r>
            <a:r>
              <a:rPr lang="en-US" sz="2800" dirty="0" smtClean="0"/>
              <a:t> </a:t>
            </a:r>
            <a:r>
              <a:rPr lang="en-US" sz="2800" dirty="0" err="1" smtClean="0"/>
              <a:t>idaho</a:t>
            </a:r>
            <a:r>
              <a:rPr lang="en-US" sz="2800" dirty="0" smtClean="0"/>
              <a:t> </a:t>
            </a:r>
            <a:r>
              <a:rPr lang="en-US" sz="2800" dirty="0" err="1" smtClean="0"/>
              <a:t>duncan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pic>
        <p:nvPicPr>
          <p:cNvPr id="10" name="Picture 38" descr="Image result for frank herbe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"/>
          <a:stretch/>
        </p:blipFill>
        <p:spPr bwMode="auto">
          <a:xfrm>
            <a:off x="9395269" y="3903513"/>
            <a:ext cx="1340029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6" descr="https://images.gr-assets.com/photos/1322070146p8/38268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8" t="6354" r="1676" b="17814"/>
          <a:stretch/>
        </p:blipFill>
        <p:spPr bwMode="auto">
          <a:xfrm>
            <a:off x="9395269" y="1922438"/>
            <a:ext cx="1336999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ragonriders of per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9" b="-304"/>
          <a:stretch/>
        </p:blipFill>
        <p:spPr bwMode="auto">
          <a:xfrm>
            <a:off x="7890007" y="1922438"/>
            <a:ext cx="1311755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une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72" y="3903513"/>
            <a:ext cx="1335024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“right” number of topics</a:t>
            </a:r>
          </a:p>
          <a:p>
            <a:r>
              <a:rPr lang="en-US" dirty="0" smtClean="0"/>
              <a:t>“Optimal” document size ≈ a paragraph</a:t>
            </a:r>
          </a:p>
          <a:p>
            <a:r>
              <a:rPr lang="en-US" dirty="0" smtClean="0"/>
              <a:t>Remove the highest frequency “stop” words to improve topic quality</a:t>
            </a:r>
          </a:p>
          <a:p>
            <a:r>
              <a:rPr lang="en-US" dirty="0" smtClean="0"/>
              <a:t>Remove the lowest frequency words to reduce training time</a:t>
            </a:r>
          </a:p>
          <a:p>
            <a:r>
              <a:rPr lang="en-US" dirty="0" smtClean="0"/>
              <a:t>Look beyond top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jsLDA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hlinkClick r:id="rId2"/>
              </a:rPr>
              <a:t>https://mimno.infosci.cornell.edu/jsLDA/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Vectorizing</a:t>
            </a:r>
            <a:r>
              <a:rPr lang="en-US" dirty="0" smtClean="0"/>
              <a:t> Collections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37752" y="2124075"/>
            <a:ext cx="7049926" cy="3779050"/>
            <a:chOff x="867565" y="2145722"/>
            <a:chExt cx="7049926" cy="3779050"/>
          </a:xfrm>
        </p:grpSpPr>
        <p:sp>
          <p:nvSpPr>
            <p:cNvPr id="4" name="Right Arrow 3"/>
            <p:cNvSpPr/>
            <p:nvPr/>
          </p:nvSpPr>
          <p:spPr>
            <a:xfrm>
              <a:off x="3840729" y="3650907"/>
              <a:ext cx="727178" cy="7686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16604" y="3187119"/>
              <a:ext cx="3100887" cy="1696257"/>
              <a:chOff x="4816604" y="3125696"/>
              <a:chExt cx="3100887" cy="169625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816604" y="3125696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5306316" y="3946355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867565" y="2145722"/>
              <a:ext cx="2708428" cy="3779050"/>
              <a:chOff x="867565" y="2145722"/>
              <a:chExt cx="2708428" cy="3779050"/>
            </a:xfrm>
          </p:grpSpPr>
          <p:pic>
            <p:nvPicPr>
              <p:cNvPr id="9" name="Picture 2" descr="Related imag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6" t="4825" r="11046"/>
              <a:stretch/>
            </p:blipFill>
            <p:spPr bwMode="auto">
              <a:xfrm>
                <a:off x="867565" y="3657632"/>
                <a:ext cx="1932709" cy="2267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http://www2.szepmuveszeti.hu/talismans2/uploads/egyben(2)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69" t="3152" b="4947"/>
              <a:stretch/>
            </p:blipFill>
            <p:spPr bwMode="auto">
              <a:xfrm>
                <a:off x="2734184" y="2145722"/>
                <a:ext cx="841809" cy="3636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4" descr="Image result for JSTO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4319" y="2148724"/>
                <a:ext cx="1139199" cy="1444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533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Supsampling</a:t>
            </a:r>
            <a:r>
              <a:rPr lang="en-US" dirty="0" smtClean="0"/>
              <a:t> techniques can help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838000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school professor work university years research science </a:t>
            </a:r>
            <a:r>
              <a:rPr lang="en-US" sz="2400" dirty="0" smtClean="0"/>
              <a:t>students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288833" y="1838000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professor university college student students research school </a:t>
            </a:r>
            <a:r>
              <a:rPr lang="en-US" sz="2400" dirty="0" smtClean="0"/>
              <a:t>science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3007469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f'lar</a:t>
            </a:r>
            <a:r>
              <a:rPr lang="en-US" sz="2400" dirty="0"/>
              <a:t> </a:t>
            </a:r>
            <a:r>
              <a:rPr lang="en-US" sz="2400" dirty="0" err="1"/>
              <a:t>lessa</a:t>
            </a:r>
            <a:r>
              <a:rPr lang="en-US" sz="2400" dirty="0"/>
              <a:t> </a:t>
            </a:r>
            <a:r>
              <a:rPr lang="en-US" sz="2400" dirty="0" err="1"/>
              <a:t>weyr</a:t>
            </a:r>
            <a:r>
              <a:rPr lang="en-US" sz="2400" dirty="0"/>
              <a:t> </a:t>
            </a:r>
            <a:r>
              <a:rPr lang="en-US" sz="2400" dirty="0" err="1"/>
              <a:t>robinton</a:t>
            </a:r>
            <a:r>
              <a:rPr lang="en-US" sz="2400" dirty="0"/>
              <a:t> hold dragon </a:t>
            </a:r>
            <a:r>
              <a:rPr lang="en-US" sz="2400" dirty="0" err="1"/>
              <a:t>f'nor</a:t>
            </a:r>
            <a:r>
              <a:rPr lang="en-US" sz="2400" dirty="0"/>
              <a:t> lord dragons </a:t>
            </a:r>
            <a:r>
              <a:rPr lang="en-US" sz="2400" dirty="0" err="1"/>
              <a:t>benden</a:t>
            </a:r>
            <a:r>
              <a:rPr lang="en-US" sz="2400" dirty="0"/>
              <a:t> </a:t>
            </a:r>
            <a:r>
              <a:rPr lang="en-US" sz="2400" dirty="0" smtClean="0"/>
              <a:t>rider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0" y="4176938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jack </a:t>
            </a:r>
            <a:r>
              <a:rPr lang="en-US" sz="2400" dirty="0" err="1"/>
              <a:t>emma</a:t>
            </a:r>
            <a:r>
              <a:rPr lang="en-US" sz="2400" dirty="0"/>
              <a:t> </a:t>
            </a:r>
            <a:r>
              <a:rPr lang="en-US" sz="2400" dirty="0" err="1"/>
              <a:t>malenfant</a:t>
            </a:r>
            <a:r>
              <a:rPr lang="en-US" sz="2400" dirty="0"/>
              <a:t> trip </a:t>
            </a:r>
            <a:r>
              <a:rPr lang="en-US" sz="2400" dirty="0" err="1"/>
              <a:t>janet</a:t>
            </a:r>
            <a:r>
              <a:rPr lang="en-US" sz="2400" dirty="0"/>
              <a:t> </a:t>
            </a:r>
            <a:r>
              <a:rPr lang="en-US" sz="2400" dirty="0" err="1"/>
              <a:t>michael</a:t>
            </a:r>
            <a:r>
              <a:rPr lang="en-US" sz="2400" dirty="0"/>
              <a:t> </a:t>
            </a:r>
            <a:r>
              <a:rPr lang="en-US" sz="2400" dirty="0" err="1"/>
              <a:t>ing</a:t>
            </a:r>
            <a:r>
              <a:rPr lang="en-US" sz="2400" dirty="0"/>
              <a:t> wireman </a:t>
            </a:r>
            <a:r>
              <a:rPr lang="en-US" sz="2400" dirty="0" err="1" smtClean="0"/>
              <a:t>leonard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8200" y="5346408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sand </a:t>
            </a:r>
            <a:r>
              <a:rPr lang="en-US" sz="2400" dirty="0" err="1"/>
              <a:t>pirx</a:t>
            </a:r>
            <a:r>
              <a:rPr lang="en-US" sz="2400" dirty="0"/>
              <a:t> mars desert roger dust rock bass dunes crater </a:t>
            </a:r>
            <a:r>
              <a:rPr lang="en-US" sz="2400" dirty="0" err="1" smtClean="0"/>
              <a:t>martian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6288832" y="3007469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dirty="0"/>
              <a:t>lord hold between master queen star enough turns high good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88831" y="4176937"/>
            <a:ext cx="5064967" cy="8305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6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6288831" y="5346405"/>
            <a:ext cx="5064967" cy="8305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sand desert rock mountains mountain dust land surface </a:t>
            </a:r>
            <a:r>
              <a:rPr lang="en-US" sz="2400" dirty="0" smtClean="0"/>
              <a:t>plain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details…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hlinkClick r:id="rId2"/>
              </a:rPr>
              <a:t>https://github.com/laurejt/authorless-tms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Vectors?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Lists of Numbers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388395"/>
              </p:ext>
            </p:extLst>
          </p:nvPr>
        </p:nvGraphicFramePr>
        <p:xfrm>
          <a:off x="1488440" y="2636520"/>
          <a:ext cx="44805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031813"/>
              </p:ext>
            </p:extLst>
          </p:nvPr>
        </p:nvGraphicFramePr>
        <p:xfrm>
          <a:off x="1732280" y="3369522"/>
          <a:ext cx="54864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08044"/>
              </p:ext>
            </p:extLst>
          </p:nvPr>
        </p:nvGraphicFramePr>
        <p:xfrm>
          <a:off x="2077720" y="4193964"/>
          <a:ext cx="54864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214193"/>
              </p:ext>
            </p:extLst>
          </p:nvPr>
        </p:nvGraphicFramePr>
        <p:xfrm>
          <a:off x="2768600" y="5018405"/>
          <a:ext cx="54864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Vectors?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Points in a </a:t>
            </a:r>
            <a:r>
              <a:rPr lang="en-US" i="1" dirty="0" smtClean="0"/>
              <a:t>k</a:t>
            </a:r>
            <a:r>
              <a:rPr lang="en-US" dirty="0" smtClean="0"/>
              <a:t>-dimensional space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2"/>
          <a:stretch/>
        </p:blipFill>
        <p:spPr bwMode="auto">
          <a:xfrm>
            <a:off x="4191000" y="2920999"/>
            <a:ext cx="3810000" cy="31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5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BoW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When action grows unprofitable, gather information; when information grows unprofitable, sleep.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055174"/>
              </p:ext>
            </p:extLst>
          </p:nvPr>
        </p:nvGraphicFramePr>
        <p:xfrm>
          <a:off x="1656206" y="3635534"/>
          <a:ext cx="88795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993"/>
                <a:gridCol w="1108393"/>
                <a:gridCol w="1034479"/>
                <a:gridCol w="1842770"/>
                <a:gridCol w="930593"/>
                <a:gridCol w="1900365"/>
                <a:gridCol w="97999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gather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grows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information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sleep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unprofitable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when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images?</a:t>
            </a:r>
            <a:endParaRPr lang="en-US" dirty="0"/>
          </a:p>
        </p:txBody>
      </p:sp>
      <p:pic>
        <p:nvPicPr>
          <p:cNvPr id="6" name="Picture 4" descr="http://www2.szepmuveszeti.hu/talismans2/uploads/egyben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9"/>
          <a:stretch/>
        </p:blipFill>
        <p:spPr bwMode="auto">
          <a:xfrm>
            <a:off x="1006984" y="2022633"/>
            <a:ext cx="841809" cy="39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092180" y="3587107"/>
            <a:ext cx="754945" cy="7980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08107" y="3061491"/>
            <a:ext cx="5067300" cy="18796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Convolutional Neural Network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381915" y="3524710"/>
            <a:ext cx="754945" cy="7980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V="1">
            <a:off x="9136860" y="3280870"/>
            <a:ext cx="2197268" cy="275940"/>
            <a:chOff x="2019869" y="2975210"/>
            <a:chExt cx="2934247" cy="368492"/>
          </a:xfrm>
        </p:grpSpPr>
        <p:sp>
          <p:nvSpPr>
            <p:cNvPr id="39" name="Rectangle 38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V="1">
            <a:off x="9279945" y="3466346"/>
            <a:ext cx="2197268" cy="275940"/>
            <a:chOff x="2019869" y="2975210"/>
            <a:chExt cx="2934247" cy="368492"/>
          </a:xfrm>
        </p:grpSpPr>
        <p:sp>
          <p:nvSpPr>
            <p:cNvPr id="31" name="Rectangle 30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V="1">
            <a:off x="9423030" y="3666688"/>
            <a:ext cx="2197268" cy="275940"/>
            <a:chOff x="2019869" y="2975210"/>
            <a:chExt cx="2934247" cy="368492"/>
          </a:xfrm>
        </p:grpSpPr>
        <p:sp>
          <p:nvSpPr>
            <p:cNvPr id="23" name="Rectangle 22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9550767" y="3880528"/>
            <a:ext cx="2197268" cy="275940"/>
            <a:chOff x="2019869" y="2975210"/>
            <a:chExt cx="2934247" cy="368492"/>
          </a:xfrm>
        </p:grpSpPr>
        <p:sp>
          <p:nvSpPr>
            <p:cNvPr id="15" name="Rectangle 14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V="1">
            <a:off x="9704084" y="4080869"/>
            <a:ext cx="2197268" cy="275940"/>
            <a:chOff x="2019869" y="2975210"/>
            <a:chExt cx="2934247" cy="368492"/>
          </a:xfrm>
        </p:grpSpPr>
        <p:sp>
          <p:nvSpPr>
            <p:cNvPr id="57" name="Rectangle 56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3008107" y="3061491"/>
            <a:ext cx="5067300" cy="18796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images?</a:t>
            </a:r>
            <a:endParaRPr lang="en-US" dirty="0"/>
          </a:p>
        </p:txBody>
      </p:sp>
      <p:pic>
        <p:nvPicPr>
          <p:cNvPr id="6" name="Picture 4" descr="http://www2.szepmuveszeti.hu/talismans2/uploads/egyben(2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9"/>
          <a:stretch/>
        </p:blipFill>
        <p:spPr bwMode="auto">
          <a:xfrm>
            <a:off x="1006984" y="2022633"/>
            <a:ext cx="841809" cy="39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092180" y="3587107"/>
            <a:ext cx="754945" cy="7980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81915" y="3524710"/>
            <a:ext cx="754945" cy="7980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V="1">
            <a:off x="9136860" y="3280870"/>
            <a:ext cx="2197268" cy="275940"/>
            <a:chOff x="2019869" y="2975210"/>
            <a:chExt cx="2934247" cy="368492"/>
          </a:xfrm>
        </p:grpSpPr>
        <p:sp>
          <p:nvSpPr>
            <p:cNvPr id="39" name="Rectangle 38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V="1">
            <a:off x="9279945" y="3466346"/>
            <a:ext cx="2197268" cy="275940"/>
            <a:chOff x="2019869" y="2975210"/>
            <a:chExt cx="2934247" cy="368492"/>
          </a:xfrm>
        </p:grpSpPr>
        <p:sp>
          <p:nvSpPr>
            <p:cNvPr id="31" name="Rectangle 30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V="1">
            <a:off x="9423030" y="3666688"/>
            <a:ext cx="2197268" cy="275940"/>
            <a:chOff x="2019869" y="2975210"/>
            <a:chExt cx="2934247" cy="368492"/>
          </a:xfrm>
        </p:grpSpPr>
        <p:sp>
          <p:nvSpPr>
            <p:cNvPr id="23" name="Rectangle 22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9550767" y="3880528"/>
            <a:ext cx="2197268" cy="275940"/>
            <a:chOff x="2019869" y="2975210"/>
            <a:chExt cx="2934247" cy="368492"/>
          </a:xfrm>
        </p:grpSpPr>
        <p:sp>
          <p:nvSpPr>
            <p:cNvPr id="15" name="Rectangle 14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40000"/>
                <a:lumOff val="6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>
                <a:lumMod val="75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V="1">
            <a:off x="9704084" y="4080869"/>
            <a:ext cx="2197268" cy="275940"/>
            <a:chOff x="2019869" y="2975210"/>
            <a:chExt cx="2934247" cy="368492"/>
          </a:xfrm>
        </p:grpSpPr>
        <p:sp>
          <p:nvSpPr>
            <p:cNvPr id="57" name="Rectangle 56"/>
            <p:cNvSpPr/>
            <p:nvPr/>
          </p:nvSpPr>
          <p:spPr>
            <a:xfrm>
              <a:off x="2019869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88358" y="2975213"/>
              <a:ext cx="368489" cy="368489"/>
            </a:xfrm>
            <a:prstGeom prst="rect">
              <a:avLst/>
            </a:prstGeom>
            <a:solidFill>
              <a:srgbClr val="1D6FA9">
                <a:lumMod val="5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5684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5336" y="2975212"/>
              <a:ext cx="368489" cy="368489"/>
            </a:xfrm>
            <a:prstGeom prst="rect">
              <a:avLst/>
            </a:prstGeom>
            <a:solidFill>
              <a:srgbClr val="1D6FA9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3825" y="2975212"/>
              <a:ext cx="368489" cy="368489"/>
            </a:xfrm>
            <a:prstGeom prst="rect">
              <a:avLst/>
            </a:prstGeom>
            <a:solidFill>
              <a:srgbClr val="1D6FA9">
                <a:lumMod val="60000"/>
                <a:lumOff val="4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5487" y="2975212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85627" y="2975210"/>
              <a:ext cx="368489" cy="368489"/>
            </a:xfrm>
            <a:prstGeom prst="rect">
              <a:avLst/>
            </a:prstGeom>
            <a:solidFill>
              <a:srgbClr val="1D6FA9">
                <a:lumMod val="20000"/>
                <a:lumOff val="80000"/>
              </a:srgbClr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23976" y="2975210"/>
              <a:ext cx="368489" cy="36848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011" t="9165" r="10580" b="9842"/>
          <a:stretch/>
        </p:blipFill>
        <p:spPr>
          <a:xfrm>
            <a:off x="3186184" y="3437483"/>
            <a:ext cx="1093956" cy="109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297" t="1767" r="812" b="274"/>
          <a:stretch/>
        </p:blipFill>
        <p:spPr>
          <a:xfrm>
            <a:off x="4395632" y="3429791"/>
            <a:ext cx="1096482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606" y="3418839"/>
            <a:ext cx="1097280" cy="1097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2062"/>
          <a:stretch/>
        </p:blipFill>
        <p:spPr>
          <a:xfrm>
            <a:off x="6820377" y="3429791"/>
            <a:ext cx="109852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Vector Spaces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97392" y="2820032"/>
            <a:ext cx="6397216" cy="1696257"/>
            <a:chOff x="4816604" y="3187119"/>
            <a:chExt cx="6397216" cy="1696257"/>
          </a:xfrm>
        </p:grpSpPr>
        <p:grpSp>
          <p:nvGrpSpPr>
            <p:cNvPr id="88" name="Group 87"/>
            <p:cNvGrpSpPr/>
            <p:nvPr/>
          </p:nvGrpSpPr>
          <p:grpSpPr>
            <a:xfrm>
              <a:off x="4816604" y="3187119"/>
              <a:ext cx="3100887" cy="1696257"/>
              <a:chOff x="4816604" y="3125696"/>
              <a:chExt cx="3100887" cy="169625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816604" y="3125696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53" name="Rectangle 152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6" name="Group 95"/>
              <p:cNvGrpSpPr/>
              <p:nvPr/>
            </p:nvGrpSpPr>
            <p:grpSpPr>
              <a:xfrm>
                <a:off x="5306316" y="3946355"/>
                <a:ext cx="2611175" cy="875598"/>
                <a:chOff x="4677981" y="2539800"/>
                <a:chExt cx="2611175" cy="87559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 flipV="1">
                  <a:off x="4677981" y="2539800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flipV="1">
                  <a:off x="4821066" y="2725276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 flipV="1">
                  <a:off x="4964151" y="292561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5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flipV="1">
                  <a:off x="5091888" y="3139458"/>
                  <a:ext cx="2197268" cy="275940"/>
                  <a:chOff x="2019869" y="2975210"/>
                  <a:chExt cx="2934247" cy="368492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2019869" y="2975212"/>
                    <a:ext cx="368489" cy="36848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2388358" y="2975213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275684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3125336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75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3493825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3855487" y="2975212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4585627" y="2975210"/>
                    <a:ext cx="368489" cy="368489"/>
                  </a:xfrm>
                  <a:prstGeom prst="rect">
                    <a:avLst/>
                  </a:prstGeom>
                  <a:solidFill>
                    <a:srgbClr val="1D6FA9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4223976" y="2975210"/>
                    <a:ext cx="368489" cy="368489"/>
                  </a:xfrm>
                  <a:prstGeom prst="rect">
                    <a:avLst/>
                  </a:prstGeom>
                  <a:solidFill>
                    <a:srgbClr val="1D6FA9"/>
                  </a:solidFill>
                  <a:ln w="12700" cap="flat" cmpd="sng" algn="ctr">
                    <a:solidFill>
                      <a:srgbClr val="1D6FA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pic>
          <p:nvPicPr>
            <p:cNvPr id="89" name="Picture 10" descr="demarcation, exact fit, inse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933" y="3300572"/>
              <a:ext cx="1959887" cy="14693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ight Arrow 89"/>
            <p:cNvSpPr/>
            <p:nvPr/>
          </p:nvSpPr>
          <p:spPr>
            <a:xfrm>
              <a:off x="8084611" y="3650907"/>
              <a:ext cx="727178" cy="7686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95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486</Words>
  <Application>Microsoft Office PowerPoint</Application>
  <PresentationFormat>Widescreen</PresentationFormat>
  <Paragraphs>162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Bookman Old Style</vt:lpstr>
      <vt:lpstr>Calibri</vt:lpstr>
      <vt:lpstr>Constantia</vt:lpstr>
      <vt:lpstr>Wingdings</vt:lpstr>
      <vt:lpstr>Office Theme</vt:lpstr>
      <vt:lpstr>1_Office Theme</vt:lpstr>
      <vt:lpstr>2_Office Theme</vt:lpstr>
      <vt:lpstr>Data Analysis for the Humanities</vt:lpstr>
      <vt:lpstr>Computational Pipeline</vt:lpstr>
      <vt:lpstr>Vectorizing Collections</vt:lpstr>
      <vt:lpstr>What are Vectors?</vt:lpstr>
      <vt:lpstr>What are Vectors?</vt:lpstr>
      <vt:lpstr>Bag of Words (BoW)</vt:lpstr>
      <vt:lpstr>What about images?</vt:lpstr>
      <vt:lpstr>What about images?</vt:lpstr>
      <vt:lpstr>Studying Vector Spaces</vt:lpstr>
      <vt:lpstr>Measuring Document Similarity</vt:lpstr>
      <vt:lpstr>Measuring Document Similarity</vt:lpstr>
      <vt:lpstr>SameDiff</vt:lpstr>
      <vt:lpstr>Neural Neighbors</vt:lpstr>
      <vt:lpstr>Analyzing Label Groups</vt:lpstr>
      <vt:lpstr>Analyzing Label Groups</vt:lpstr>
      <vt:lpstr>Analyze Data Clustering</vt:lpstr>
      <vt:lpstr>K-Means Clustering</vt:lpstr>
      <vt:lpstr>Visualizing Vectors Spaces</vt:lpstr>
      <vt:lpstr>Beyond Word Counts</vt:lpstr>
      <vt:lpstr>Latent Vector Space</vt:lpstr>
      <vt:lpstr>Distributional Semantic Models</vt:lpstr>
      <vt:lpstr>Topic Modelling (LDA)</vt:lpstr>
      <vt:lpstr>Topic Modeling: Latent Dirichlet Allocation (LDA)</vt:lpstr>
      <vt:lpstr>Topic Modeling: Latent Dirichlet Allocation (LDA)</vt:lpstr>
      <vt:lpstr>Topics = Interpretable Dimensions</vt:lpstr>
      <vt:lpstr>More than Words</vt:lpstr>
      <vt:lpstr>…but topics can correlate with known structure</vt:lpstr>
      <vt:lpstr>Tips</vt:lpstr>
      <vt:lpstr>jsLDA</vt:lpstr>
      <vt:lpstr>Supsampling techniques can help</vt:lpstr>
      <vt:lpstr>For more details…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the Humanities</dc:title>
  <dc:creator>Laure Jean Thompson</dc:creator>
  <cp:lastModifiedBy>Laure Jean Thompson</cp:lastModifiedBy>
  <cp:revision>17</cp:revision>
  <dcterms:created xsi:type="dcterms:W3CDTF">2018-06-12T22:28:02Z</dcterms:created>
  <dcterms:modified xsi:type="dcterms:W3CDTF">2018-06-13T12:55:53Z</dcterms:modified>
</cp:coreProperties>
</file>