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bb771b63f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bb771b63f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bb771b63f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bb771b63f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bb771b63f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bb771b63f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bb771b63f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bb771b63f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bb771b63f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bb771b63f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c2a2c5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c2a2c5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c2a2c5b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c2a2c5b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c2a2c5b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c2a2c5b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c2a2c5b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c2a2c5b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c2a2c5b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c2a2c5b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bb771b63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bb771b63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c2a2c5b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c2a2c5b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c2a2c5b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c2a2c5b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b8c6345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b8c6345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c2a2c5b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c2a2c5b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c2a2c5b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c2a2c5b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c2a2c5b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c2a2c5b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bb771b63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bb771b63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bb771b63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bb771b63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bb771b63f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bb771b63f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bb771b63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bb771b63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bb771b63f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bb771b63f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bb771b63f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bb771b63f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bb771b63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bb771b63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onlinelibrary.wiley.com/doi/full/10.1111/lang.1222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uides.library.duke.edu/text_analysis" TargetMode="External"/><Relationship Id="rId4" Type="http://schemas.openxmlformats.org/officeDocument/2006/relationships/hyperlink" Target="https://tedunderwood.com/2015/06/04/seven-ways-humanists-are-using-computers-to-understand-tex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guides.library.illinois.edu/textmining" TargetMode="External"/><Relationship Id="rId4" Type="http://schemas.openxmlformats.org/officeDocument/2006/relationships/hyperlink" Target="https://library.educause.edu/resources/2018/3/7-things-you-should-know-about-natural-language-process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400"/>
          </a:p>
          <a:p>
            <a:pPr indent="0" lvl="0" marL="0" rtl="0" algn="ctr">
              <a:spcBef>
                <a:spcPts val="0"/>
              </a:spcBef>
              <a:spcAft>
                <a:spcPts val="0"/>
              </a:spcAft>
              <a:buNone/>
            </a:pPr>
            <a:r>
              <a:rPr lang="en" sz="3400"/>
              <a:t>Day 3: Text Analysis</a:t>
            </a:r>
            <a:endParaRPr sz="3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Zoë Wilkinson Saldaña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we’re focusing on analysis of structured texts</a:t>
            </a:r>
            <a:endParaRPr/>
          </a:p>
          <a:p>
            <a:pPr indent="0" lvl="0" marL="0" rtl="0" algn="l">
              <a:spcBef>
                <a:spcPts val="0"/>
              </a:spcBef>
              <a:spcAft>
                <a:spcPts val="0"/>
              </a:spcAft>
              <a:buNone/>
            </a:pPr>
            <a:r>
              <a:t/>
            </a:r>
            <a:endParaRPr/>
          </a:p>
        </p:txBody>
      </p:sp>
      <p:sp>
        <p:nvSpPr>
          <p:cNvPr id="188" name="Google Shape;188;p22"/>
          <p:cNvSpPr txBox="1"/>
          <p:nvPr/>
        </p:nvSpPr>
        <p:spPr>
          <a:xfrm>
            <a:off x="1860875"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2061250"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964775"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Structured text</a:t>
            </a:r>
            <a:endParaRPr sz="1200">
              <a:solidFill>
                <a:schemeClr val="dk1"/>
              </a:solidFill>
            </a:endParaRPr>
          </a:p>
        </p:txBody>
      </p:sp>
      <p:cxnSp>
        <p:nvCxnSpPr>
          <p:cNvPr id="191" name="Google Shape;191;p22"/>
          <p:cNvCxnSpPr>
            <a:stCxn id="190" idx="3"/>
          </p:cNvCxnSpPr>
          <p:nvPr/>
        </p:nvCxnSpPr>
        <p:spPr>
          <a:xfrm>
            <a:off x="2966775"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2"/>
          <p:cNvSpPr txBox="1"/>
          <p:nvPr/>
        </p:nvSpPr>
        <p:spPr>
          <a:xfrm>
            <a:off x="345280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nvSpPr>
        <p:spPr>
          <a:xfrm>
            <a:off x="37293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363290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95" name="Google Shape;195;p22"/>
          <p:cNvCxnSpPr>
            <a:stCxn id="194" idx="3"/>
            <a:endCxn id="196" idx="1"/>
          </p:cNvCxnSpPr>
          <p:nvPr/>
        </p:nvCxnSpPr>
        <p:spPr>
          <a:xfrm>
            <a:off x="4634900" y="2571750"/>
            <a:ext cx="727200" cy="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2"/>
          <p:cNvSpPr txBox="1"/>
          <p:nvPr/>
        </p:nvSpPr>
        <p:spPr>
          <a:xfrm>
            <a:off x="518185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txBox="1"/>
          <p:nvPr/>
        </p:nvSpPr>
        <p:spPr>
          <a:xfrm>
            <a:off x="545842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536195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Outcomes of analysis</a:t>
            </a:r>
            <a:endParaRPr sz="1200">
              <a:solidFill>
                <a:schemeClr val="dk1"/>
              </a:solidFill>
            </a:endParaRPr>
          </a:p>
        </p:txBody>
      </p:sp>
      <p:sp>
        <p:nvSpPr>
          <p:cNvPr id="199" name="Google Shape;199;p22"/>
          <p:cNvSpPr txBox="1"/>
          <p:nvPr/>
        </p:nvSpPr>
        <p:spPr>
          <a:xfrm>
            <a:off x="693860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nvSpPr>
        <p:spPr>
          <a:xfrm>
            <a:off x="72151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2614300" y="3147150"/>
            <a:ext cx="1343400" cy="1669800"/>
          </a:xfrm>
          <a:prstGeom prst="can">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Tokenization</a:t>
            </a:r>
            <a:endParaRPr sz="1100"/>
          </a:p>
          <a:p>
            <a:pPr indent="0" lvl="0" marL="0" rtl="0" algn="ctr">
              <a:spcBef>
                <a:spcPts val="0"/>
              </a:spcBef>
              <a:spcAft>
                <a:spcPts val="0"/>
              </a:spcAft>
              <a:buNone/>
            </a:pPr>
            <a:r>
              <a:rPr lang="en" sz="1100"/>
              <a:t>Stemming</a:t>
            </a:r>
            <a:endParaRPr sz="1100"/>
          </a:p>
          <a:p>
            <a:pPr indent="0" lvl="0" marL="0" rtl="0" algn="ctr">
              <a:spcBef>
                <a:spcPts val="0"/>
              </a:spcBef>
              <a:spcAft>
                <a:spcPts val="0"/>
              </a:spcAft>
              <a:buNone/>
            </a:pPr>
            <a:r>
              <a:rPr lang="en" sz="1100"/>
              <a:t>Normalizing (e.g. make undercase)</a:t>
            </a:r>
            <a:endParaRPr sz="1100"/>
          </a:p>
          <a:p>
            <a:pPr indent="0" lvl="0" marL="0" rtl="0" algn="ctr">
              <a:spcBef>
                <a:spcPts val="0"/>
              </a:spcBef>
              <a:spcAft>
                <a:spcPts val="0"/>
              </a:spcAft>
              <a:buNone/>
            </a:pPr>
            <a:r>
              <a:rPr lang="en" sz="1100"/>
              <a:t>Entity recognition</a:t>
            </a:r>
            <a:endParaRPr sz="1100"/>
          </a:p>
          <a:p>
            <a:pPr indent="0" lvl="0" marL="0" rtl="0" algn="ctr">
              <a:spcBef>
                <a:spcPts val="0"/>
              </a:spcBef>
              <a:spcAft>
                <a:spcPts val="0"/>
              </a:spcAft>
              <a:buNone/>
            </a:pPr>
            <a:r>
              <a:rPr lang="en" sz="1100"/>
              <a:t>Part of speech recognition</a:t>
            </a:r>
            <a:endParaRPr sz="1100"/>
          </a:p>
        </p:txBody>
      </p:sp>
      <p:cxnSp>
        <p:nvCxnSpPr>
          <p:cNvPr id="202" name="Google Shape;202;p22"/>
          <p:cNvCxnSpPr>
            <a:stCxn id="201" idx="1"/>
          </p:cNvCxnSpPr>
          <p:nvPr/>
        </p:nvCxnSpPr>
        <p:spPr>
          <a:xfrm rot="10800000">
            <a:off x="3286000" y="2571750"/>
            <a:ext cx="0" cy="5754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2"/>
          <p:cNvSpPr/>
          <p:nvPr/>
        </p:nvSpPr>
        <p:spPr>
          <a:xfrm>
            <a:off x="4283125" y="3147150"/>
            <a:ext cx="1343400" cy="1996500"/>
          </a:xfrm>
          <a:prstGeom prst="can">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Concordances</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Word/n-gram count</a:t>
            </a:r>
            <a:endParaRPr sz="1000">
              <a:solidFill>
                <a:schemeClr val="dk1"/>
              </a:solidFill>
            </a:endParaRPr>
          </a:p>
          <a:p>
            <a:pPr indent="0" lvl="0" marL="0" rtl="0" algn="ctr">
              <a:spcBef>
                <a:spcPts val="0"/>
              </a:spcBef>
              <a:spcAft>
                <a:spcPts val="0"/>
              </a:spcAft>
              <a:buNone/>
            </a:pPr>
            <a:r>
              <a:rPr lang="en" sz="1000">
                <a:solidFill>
                  <a:schemeClr val="dk1"/>
                </a:solidFill>
              </a:rPr>
              <a:t>Collocates</a:t>
            </a:r>
            <a:endParaRPr sz="1000">
              <a:solidFill>
                <a:schemeClr val="dk1"/>
              </a:solidFill>
            </a:endParaRPr>
          </a:p>
          <a:p>
            <a:pPr indent="0" lvl="0" marL="0" rtl="0" algn="ctr">
              <a:spcBef>
                <a:spcPts val="0"/>
              </a:spcBef>
              <a:spcAft>
                <a:spcPts val="0"/>
              </a:spcAft>
              <a:buClr>
                <a:schemeClr val="dk1"/>
              </a:buClr>
              <a:buSzPts val="1100"/>
              <a:buFont typeface="Arial"/>
              <a:buNone/>
            </a:pPr>
            <a:r>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Sentiment analysis</a:t>
            </a:r>
            <a:endParaRPr sz="1000">
              <a:solidFill>
                <a:schemeClr val="dk1"/>
              </a:solidFill>
            </a:endParaRPr>
          </a:p>
          <a:p>
            <a:pPr indent="0" lvl="0" marL="0" rtl="0" algn="ctr">
              <a:spcBef>
                <a:spcPts val="0"/>
              </a:spcBef>
              <a:spcAft>
                <a:spcPts val="0"/>
              </a:spcAft>
              <a:buClr>
                <a:schemeClr val="dk1"/>
              </a:buClr>
              <a:buSzPts val="1100"/>
              <a:buFont typeface="Arial"/>
              <a:buNone/>
            </a:pPr>
            <a:r>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Topic modeling</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Clustering</a:t>
            </a:r>
            <a:endParaRPr sz="1000">
              <a:solidFill>
                <a:schemeClr val="dk1"/>
              </a:solidFill>
            </a:endParaRPr>
          </a:p>
          <a:p>
            <a:pPr indent="0" lvl="0" marL="0" rtl="0" algn="ctr">
              <a:spcBef>
                <a:spcPts val="0"/>
              </a:spcBef>
              <a:spcAft>
                <a:spcPts val="0"/>
              </a:spcAft>
              <a:buNone/>
            </a:pPr>
            <a:r>
              <a:rPr lang="en" sz="1000">
                <a:solidFill>
                  <a:schemeClr val="dk1"/>
                </a:solidFill>
              </a:rPr>
              <a:t>Classification</a:t>
            </a:r>
            <a:endParaRPr sz="1000"/>
          </a:p>
        </p:txBody>
      </p:sp>
      <p:cxnSp>
        <p:nvCxnSpPr>
          <p:cNvPr id="204" name="Google Shape;204;p22"/>
          <p:cNvCxnSpPr>
            <a:stCxn id="203" idx="1"/>
          </p:cNvCxnSpPr>
          <p:nvPr/>
        </p:nvCxnSpPr>
        <p:spPr>
          <a:xfrm rot="10800000">
            <a:off x="4954825" y="2571750"/>
            <a:ext cx="0" cy="575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1: Counting and (Non-ML) Probability Techniques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Concordances</a:t>
            </a:r>
            <a:endParaRPr/>
          </a:p>
        </p:txBody>
      </p:sp>
      <p:sp>
        <p:nvSpPr>
          <p:cNvPr id="215" name="Google Shape;21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Instances</a:t>
            </a:r>
            <a:r>
              <a:rPr lang="en"/>
              <a:t> of a word or phrase within a text (or corpus of texts)</a:t>
            </a:r>
            <a:endParaRPr/>
          </a:p>
          <a:p>
            <a:pPr indent="0" lvl="0" marL="0" rtl="0" algn="l">
              <a:spcBef>
                <a:spcPts val="1600"/>
              </a:spcBef>
              <a:spcAft>
                <a:spcPts val="1600"/>
              </a:spcAft>
              <a:buNone/>
            </a:pPr>
            <a:r>
              <a:rPr lang="en"/>
              <a:t>Concordances can be represented as a </a:t>
            </a:r>
            <a:r>
              <a:rPr b="1" lang="en"/>
              <a:t>list</a:t>
            </a:r>
            <a:r>
              <a:rPr lang="en"/>
              <a:t> (often with surrounding context as well) or also visually as a </a:t>
            </a:r>
            <a:r>
              <a:rPr b="1" lang="en"/>
              <a:t>concordance plot.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Word/N-Gram Count</a:t>
            </a:r>
            <a:endParaRPr/>
          </a:p>
        </p:txBody>
      </p:sp>
      <p:sp>
        <p:nvSpPr>
          <p:cNvPr id="221" name="Google Shape;22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n-gram is a </a:t>
            </a:r>
            <a:r>
              <a:rPr b="1" lang="en"/>
              <a:t>sequence of </a:t>
            </a:r>
            <a:r>
              <a:rPr b="1" i="1" lang="en"/>
              <a:t>n</a:t>
            </a:r>
            <a:r>
              <a:rPr b="1" lang="en"/>
              <a:t> length</a:t>
            </a:r>
            <a:r>
              <a:rPr lang="en"/>
              <a:t> of parts of speech or text. Often the unit of analysis is a word.</a:t>
            </a:r>
            <a:endParaRPr/>
          </a:p>
          <a:p>
            <a:pPr indent="0" lvl="0" marL="0" rtl="0" algn="l">
              <a:spcBef>
                <a:spcPts val="1600"/>
              </a:spcBef>
              <a:spcAft>
                <a:spcPts val="1600"/>
              </a:spcAft>
              <a:buNone/>
            </a:pPr>
            <a:r>
              <a:rPr lang="en"/>
              <a:t>The concept of an n-gram thus encompasses an </a:t>
            </a:r>
            <a:r>
              <a:rPr b="1" lang="en"/>
              <a:t>individual word, or uni-gram</a:t>
            </a:r>
            <a:r>
              <a:rPr lang="en"/>
              <a:t>. Two word phrases are </a:t>
            </a:r>
            <a:r>
              <a:rPr b="1" lang="en"/>
              <a:t>bi-grams</a:t>
            </a:r>
            <a:r>
              <a:rPr lang="en"/>
              <a:t>, three word phrases are </a:t>
            </a:r>
            <a:r>
              <a:rPr b="1" lang="en"/>
              <a:t>tri-grams</a:t>
            </a:r>
            <a:r>
              <a:rPr lang="en"/>
              <a:t>, and so 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Collocates</a:t>
            </a:r>
            <a:endParaRPr/>
          </a:p>
        </p:txBody>
      </p:sp>
      <p:sp>
        <p:nvSpPr>
          <p:cNvPr id="227" name="Google Shape;22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Collocation is the concept of words that </a:t>
            </a:r>
            <a:r>
              <a:rPr b="1" lang="en"/>
              <a:t>occur near a given</a:t>
            </a:r>
            <a:r>
              <a:rPr lang="en"/>
              <a:t> </a:t>
            </a:r>
            <a:r>
              <a:rPr b="1" lang="en"/>
              <a:t>word at a higher frequency</a:t>
            </a:r>
            <a:r>
              <a:rPr lang="en"/>
              <a:t> than we would expect from a totally random distribution.</a:t>
            </a:r>
            <a:endParaRPr/>
          </a:p>
          <a:p>
            <a:pPr indent="0" lvl="0" marL="0" rtl="0" algn="l">
              <a:spcBef>
                <a:spcPts val="1600"/>
              </a:spcBef>
              <a:spcAft>
                <a:spcPts val="0"/>
              </a:spcAft>
              <a:buNone/>
            </a:pPr>
            <a:r>
              <a:rPr lang="en"/>
              <a:t>When looking only at the words immediately before or after a target word, collocates may reveal common phrases (similar to a bi-gram).</a:t>
            </a:r>
            <a:endParaRPr/>
          </a:p>
          <a:p>
            <a:pPr indent="0" lvl="0" marL="0" rtl="0" algn="l">
              <a:spcBef>
                <a:spcPts val="1600"/>
              </a:spcBef>
              <a:spcAft>
                <a:spcPts val="1600"/>
              </a:spcAft>
              <a:buNone/>
            </a:pPr>
            <a:r>
              <a:rPr lang="en"/>
              <a:t>When looking at a broader window (such as five words before through five words after a target word), collocates can reveal the </a:t>
            </a:r>
            <a:r>
              <a:rPr b="1" lang="en"/>
              <a:t>context </a:t>
            </a:r>
            <a:r>
              <a:rPr lang="en"/>
              <a:t>of a given word, which may imply something about the</a:t>
            </a:r>
            <a:r>
              <a:rPr lang="en"/>
              <a:t> meaning, </a:t>
            </a:r>
            <a:r>
              <a:rPr lang="en"/>
              <a:t>associations, </a:t>
            </a:r>
            <a:r>
              <a:rPr lang="en"/>
              <a:t>and </a:t>
            </a:r>
            <a:r>
              <a:rPr lang="en"/>
              <a:t>related ideas to a concept.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Collocates</a:t>
            </a:r>
            <a:endParaRPr/>
          </a:p>
        </p:txBody>
      </p:sp>
      <p:sp>
        <p:nvSpPr>
          <p:cNvPr id="233" name="Google Shape;23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measure of “more frequently than expected by a random distribution” can be calculated several ways:</a:t>
            </a:r>
            <a:endParaRPr/>
          </a:p>
          <a:p>
            <a:pPr indent="-342900" lvl="0" marL="457200" rtl="0" algn="l">
              <a:spcBef>
                <a:spcPts val="1600"/>
              </a:spcBef>
              <a:spcAft>
                <a:spcPts val="0"/>
              </a:spcAft>
              <a:buSzPts val="1800"/>
              <a:buChar char="●"/>
            </a:pPr>
            <a:r>
              <a:rPr lang="en"/>
              <a:t>T-score: Our confidence that the rate of co-occurrence is significantly higher than random</a:t>
            </a:r>
            <a:endParaRPr/>
          </a:p>
          <a:p>
            <a:pPr indent="-342900" lvl="0" marL="457200" rtl="0" algn="l">
              <a:spcBef>
                <a:spcPts val="0"/>
              </a:spcBef>
              <a:spcAft>
                <a:spcPts val="0"/>
              </a:spcAft>
              <a:buSzPts val="1800"/>
              <a:buChar char="●"/>
            </a:pPr>
            <a:r>
              <a:rPr lang="en"/>
              <a:t>Mutual information: A calculation of the mutual dependence of two variables (if you know something about one, how likely do you know something about the other).</a:t>
            </a:r>
            <a:endParaRPr/>
          </a:p>
          <a:p>
            <a:pPr indent="-342900" lvl="0" marL="457200" rtl="0" algn="l">
              <a:spcBef>
                <a:spcPts val="0"/>
              </a:spcBef>
              <a:spcAft>
                <a:spcPts val="0"/>
              </a:spcAft>
              <a:buSzPts val="1800"/>
              <a:buChar char="●"/>
            </a:pPr>
            <a:r>
              <a:rPr lang="en"/>
              <a:t>MI may perform better with low-frequency associations (words that already appear infrequently in the corpus) vs high-frequency, which t-score may be better suited to detect. (</a:t>
            </a:r>
            <a:r>
              <a:rPr lang="en" u="sng">
                <a:solidFill>
                  <a:schemeClr val="hlink"/>
                </a:solidFill>
                <a:hlinkClick r:id="rId3"/>
              </a:rPr>
              <a:t>More on this.</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AntConc!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2: Complex Modeling and Machine Learning Techniques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249" name="Google Shape;24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may be accomplished through a variety of models. The premise is that</a:t>
            </a:r>
            <a:r>
              <a:rPr b="1" lang="en"/>
              <a:t> linguistic features (words, punctuation, capitalization, etc.) </a:t>
            </a:r>
            <a:r>
              <a:rPr lang="en"/>
              <a:t>communicate different types of </a:t>
            </a:r>
            <a:r>
              <a:rPr b="1" lang="en"/>
              <a:t>sentiment </a:t>
            </a:r>
            <a:r>
              <a:rPr lang="en"/>
              <a:t>or </a:t>
            </a:r>
            <a:r>
              <a:rPr b="1" lang="en"/>
              <a:t>affect</a:t>
            </a:r>
            <a:endParaRPr b="1"/>
          </a:p>
          <a:p>
            <a:pPr indent="0" lvl="0" marL="0" rtl="0" algn="l">
              <a:spcBef>
                <a:spcPts val="1600"/>
              </a:spcBef>
              <a:spcAft>
                <a:spcPts val="0"/>
              </a:spcAft>
              <a:buNone/>
            </a:pPr>
            <a:r>
              <a:rPr lang="en"/>
              <a:t>Sentiment may be used to detect positive, negative, or neutral opinions:</a:t>
            </a:r>
            <a:endParaRPr/>
          </a:p>
          <a:p>
            <a:pPr indent="0" lvl="0" marL="0" rtl="0" algn="l">
              <a:spcBef>
                <a:spcPts val="1600"/>
              </a:spcBef>
              <a:spcAft>
                <a:spcPts val="0"/>
              </a:spcAft>
              <a:buNone/>
            </a:pPr>
            <a:r>
              <a:rPr b="1" lang="en"/>
              <a:t>I love Disney World (postive)</a:t>
            </a:r>
            <a:endParaRPr b="1"/>
          </a:p>
          <a:p>
            <a:pPr indent="0" lvl="0" marL="0" rtl="0" algn="l">
              <a:spcBef>
                <a:spcPts val="1600"/>
              </a:spcBef>
              <a:spcAft>
                <a:spcPts val="0"/>
              </a:spcAft>
              <a:buNone/>
            </a:pPr>
            <a:r>
              <a:rPr b="1" lang="en"/>
              <a:t>I can’t stand Disney World (negative)</a:t>
            </a:r>
            <a:endParaRPr b="1"/>
          </a:p>
          <a:p>
            <a:pPr indent="0" lvl="0" marL="0" rtl="0" algn="l">
              <a:spcBef>
                <a:spcPts val="1600"/>
              </a:spcBef>
              <a:spcAft>
                <a:spcPts val="1600"/>
              </a:spcAft>
              <a:buNone/>
            </a:pPr>
            <a:r>
              <a:rPr b="1" lang="en"/>
              <a:t>I know Disney World is a place (neutral)</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255" name="Google Shape;25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Often the output of sentiment analysis is a </a:t>
            </a:r>
            <a:r>
              <a:rPr b="1" lang="en"/>
              <a:t>score</a:t>
            </a:r>
            <a:r>
              <a:rPr lang="en"/>
              <a:t> that represents frequency and/or degree of positivity, negativity, etc. This score is specific to the unit of analysis, which may be a sentence, excerpt, or entire novel.</a:t>
            </a:r>
            <a:endParaRPr/>
          </a:p>
          <a:p>
            <a:pPr indent="0" lvl="0" marL="0" rtl="0" algn="l">
              <a:spcBef>
                <a:spcPts val="1600"/>
              </a:spcBef>
              <a:spcAft>
                <a:spcPts val="0"/>
              </a:spcAft>
              <a:buNone/>
            </a:pPr>
            <a:r>
              <a:rPr lang="en"/>
              <a:t>Example: NLTK’s VADER Sentiment Intensity Analyzer tool (used in Python)</a:t>
            </a:r>
            <a:endParaRPr/>
          </a:p>
          <a:p>
            <a:pPr indent="0" lvl="0" marL="0" rtl="0" algn="l">
              <a:spcBef>
                <a:spcPts val="1600"/>
              </a:spcBef>
              <a:spcAft>
                <a:spcPts val="0"/>
              </a:spcAft>
              <a:buNone/>
            </a:pPr>
            <a:r>
              <a:rPr lang="en"/>
              <a:t>Other more sophisticated sentiment analysis tools try to match linguistic features to a specific emotion, e.g. anger vs sadness vs happiness.</a:t>
            </a:r>
            <a:endParaRPr/>
          </a:p>
          <a:p>
            <a:pPr indent="0" lvl="0" marL="0" rtl="0" algn="l">
              <a:spcBef>
                <a:spcPts val="1600"/>
              </a:spcBef>
              <a:spcAft>
                <a:spcPts val="1600"/>
              </a:spcAft>
              <a:buNone/>
            </a:pPr>
            <a:r>
              <a:rPr lang="en"/>
              <a:t>Example: A machine learning model called a Classifier which predicts a label for a given input based on prior 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(Overlapping) Definitions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Text analysis</a:t>
            </a:r>
            <a:endParaRPr b="1"/>
          </a:p>
          <a:p>
            <a:pPr indent="-342900" lvl="0" marL="457200" rtl="0" algn="l">
              <a:spcBef>
                <a:spcPts val="1600"/>
              </a:spcBef>
              <a:spcAft>
                <a:spcPts val="0"/>
              </a:spcAft>
              <a:buSzPts val="1800"/>
              <a:buChar char="●"/>
            </a:pPr>
            <a:r>
              <a:rPr lang="en"/>
              <a:t>“‘Text analysis’ is a broad term covering various processes by which text and natural language documents can be modified so that they can be organized and described.” (</a:t>
            </a:r>
            <a:r>
              <a:rPr lang="en" u="sng">
                <a:solidFill>
                  <a:schemeClr val="hlink"/>
                </a:solidFill>
                <a:hlinkClick r:id="rId3"/>
              </a:rPr>
              <a:t>Duke LibGuide</a:t>
            </a:r>
            <a:r>
              <a:rPr lang="en"/>
              <a:t>)</a:t>
            </a:r>
            <a:endParaRPr/>
          </a:p>
          <a:p>
            <a:pPr indent="-342900" lvl="0" marL="457200" rtl="0" algn="l">
              <a:spcBef>
                <a:spcPts val="0"/>
              </a:spcBef>
              <a:spcAft>
                <a:spcPts val="0"/>
              </a:spcAft>
              <a:buSzPts val="1800"/>
              <a:buChar char="●"/>
            </a:pPr>
            <a:r>
              <a:rPr lang="en"/>
              <a:t>“...computational analysis of text is not a specific new technology or a subfield of digital humanities; it’s a wide-open conversation in the space between several different disciplines” (</a:t>
            </a:r>
            <a:r>
              <a:rPr lang="en" u="sng">
                <a:solidFill>
                  <a:schemeClr val="hlink"/>
                </a:solidFill>
                <a:hlinkClick r:id="rId4"/>
              </a:rPr>
              <a:t>Underwood</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261" name="Google Shape;26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in mind that sentiment analysis models are inevitably </a:t>
            </a:r>
            <a:r>
              <a:rPr b="1" lang="en"/>
              <a:t>developed and/or trained based on a specific domain of text:</a:t>
            </a:r>
            <a:endParaRPr/>
          </a:p>
          <a:p>
            <a:pPr indent="-342900" lvl="0" marL="457200" rtl="0" algn="l">
              <a:spcBef>
                <a:spcPts val="1600"/>
              </a:spcBef>
              <a:spcAft>
                <a:spcPts val="0"/>
              </a:spcAft>
              <a:buSzPts val="1800"/>
              <a:buChar char="●"/>
            </a:pPr>
            <a:r>
              <a:rPr lang="en"/>
              <a:t>The VADER Sentiment Intensity Analyzer tool was trained based on Twitter data. Thus it is good at detecting use of punctuation and short typed sentences , but perhaps questionable at analyzing a medieval text</a:t>
            </a:r>
            <a:endParaRPr/>
          </a:p>
          <a:p>
            <a:pPr indent="-342900" lvl="0" marL="457200" rtl="0" algn="l">
              <a:spcBef>
                <a:spcPts val="0"/>
              </a:spcBef>
              <a:spcAft>
                <a:spcPts val="0"/>
              </a:spcAft>
              <a:buSzPts val="1800"/>
              <a:buChar char="●"/>
            </a:pPr>
            <a:r>
              <a:rPr lang="en"/>
              <a:t>A Classifier must be trained on a specific training corpus in which each subtext is already labeled with the true class. This requires extensive preparation, or use of pre-prepared corpuses.</a:t>
            </a:r>
            <a:endParaRPr/>
          </a:p>
          <a:p>
            <a:pPr indent="0" lvl="0" marL="0" rtl="0" algn="l">
              <a:spcBef>
                <a:spcPts val="1600"/>
              </a:spcBef>
              <a:spcAft>
                <a:spcPts val="1600"/>
              </a:spcAft>
              <a:buNone/>
            </a:pPr>
            <a:r>
              <a:rPr lang="en"/>
              <a:t>Also, sentiment analysis tools struggle in contexts where it is difficult to infer meaning or intention from text alone (e.g. irony, sarcasm)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a:t>
            </a:r>
            <a:endParaRPr/>
          </a:p>
        </p:txBody>
      </p:sp>
      <p:sp>
        <p:nvSpPr>
          <p:cNvPr id="267" name="Google Shape;26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previous techniques like collocation, our intuition is that</a:t>
            </a:r>
            <a:r>
              <a:rPr lang="en"/>
              <a:t> </a:t>
            </a:r>
            <a:r>
              <a:rPr lang="en"/>
              <a:t>a word which appears alongside our target word at a higher-than-random rate will increase our understanding of the context, usage, and associations relating to our target word.</a:t>
            </a:r>
            <a:endParaRPr/>
          </a:p>
          <a:p>
            <a:pPr indent="0" lvl="0" marL="0" rtl="0" algn="l">
              <a:spcBef>
                <a:spcPts val="1600"/>
              </a:spcBef>
              <a:spcAft>
                <a:spcPts val="0"/>
              </a:spcAft>
              <a:buNone/>
            </a:pPr>
            <a:r>
              <a:rPr lang="en"/>
              <a:t>Topic modeling expands on this by intuiting that every word in a text belongs to one of </a:t>
            </a:r>
            <a:r>
              <a:rPr i="1" lang="en"/>
              <a:t>n </a:t>
            </a:r>
            <a:r>
              <a:rPr lang="en"/>
              <a:t>topics. Each topic is a coherent set of words that share a common meaning, similar to the everyday use of “topic”.</a:t>
            </a:r>
            <a:endParaRPr/>
          </a:p>
          <a:p>
            <a:pPr indent="0" lvl="0" marL="0" rtl="0" algn="l">
              <a:spcBef>
                <a:spcPts val="1600"/>
              </a:spcBef>
              <a:spcAft>
                <a:spcPts val="1600"/>
              </a:spcAft>
              <a:buNone/>
            </a:pPr>
            <a:r>
              <a:rPr lang="en"/>
              <a:t>Topic modeling allows us to (1) </a:t>
            </a:r>
            <a:r>
              <a:rPr b="1" lang="en"/>
              <a:t>identify the set of topics</a:t>
            </a:r>
            <a:r>
              <a:rPr lang="en"/>
              <a:t> that exist within a given text or corpus, and (2) represent a given text as a </a:t>
            </a:r>
            <a:r>
              <a:rPr b="1" lang="en"/>
              <a:t>mixture of topics</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 of a Science Article</a:t>
            </a:r>
            <a:endParaRPr/>
          </a:p>
        </p:txBody>
      </p:sp>
      <p:pic>
        <p:nvPicPr>
          <p:cNvPr id="273" name="Google Shape;273;p34"/>
          <p:cNvPicPr preferRelativeResize="0"/>
          <p:nvPr/>
        </p:nvPicPr>
        <p:blipFill>
          <a:blip r:embed="rId3">
            <a:alphaModFix/>
          </a:blip>
          <a:stretch>
            <a:fillRect/>
          </a:stretch>
        </p:blipFill>
        <p:spPr>
          <a:xfrm>
            <a:off x="1679813" y="1569000"/>
            <a:ext cx="5784375" cy="3115025"/>
          </a:xfrm>
          <a:prstGeom prst="rect">
            <a:avLst/>
          </a:prstGeom>
          <a:noFill/>
          <a:ln>
            <a:noFill/>
          </a:ln>
        </p:spPr>
      </p:pic>
      <p:pic>
        <p:nvPicPr>
          <p:cNvPr id="274" name="Google Shape;274;p34"/>
          <p:cNvPicPr preferRelativeResize="0"/>
          <p:nvPr/>
        </p:nvPicPr>
        <p:blipFill rotWithShape="1">
          <a:blip r:embed="rId4">
            <a:alphaModFix/>
          </a:blip>
          <a:srcRect b="0" l="0" r="0" t="15661"/>
          <a:stretch/>
        </p:blipFill>
        <p:spPr>
          <a:xfrm>
            <a:off x="2100500" y="4777025"/>
            <a:ext cx="3875826" cy="20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a:t>
            </a:r>
            <a:endParaRPr/>
          </a:p>
        </p:txBody>
      </p:sp>
      <p:sp>
        <p:nvSpPr>
          <p:cNvPr id="280" name="Google Shape;2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topic modeling algorithms include Latent Semantic Analysis (LSA), Probablistic Latent Sentiment Analysis (PLSA), and </a:t>
            </a:r>
            <a:r>
              <a:rPr b="1" lang="en"/>
              <a:t>Latent Dirichlet allocation (LDA)</a:t>
            </a:r>
            <a:r>
              <a:rPr lang="en"/>
              <a:t>. </a:t>
            </a:r>
            <a:endParaRPr/>
          </a:p>
          <a:p>
            <a:pPr indent="0" lvl="0" marL="0" rtl="0" algn="l">
              <a:spcBef>
                <a:spcPts val="1600"/>
              </a:spcBef>
              <a:spcAft>
                <a:spcPts val="0"/>
              </a:spcAft>
              <a:buNone/>
            </a:pPr>
            <a:r>
              <a:rPr lang="en"/>
              <a:t>LDA is an example of </a:t>
            </a:r>
            <a:r>
              <a:rPr b="1" lang="en"/>
              <a:t>unsupervised machine learning</a:t>
            </a:r>
            <a:r>
              <a:rPr lang="en"/>
              <a:t>. This means that while you configure in broad terms how you would like the algorithm to proceed (e.g. select the number of topics you think exist ahead of time), the algorithm successfully produces topics without any additional input on your part. </a:t>
            </a:r>
            <a:endParaRPr/>
          </a:p>
          <a:p>
            <a:pPr indent="0" lvl="0" marL="0" rtl="0" algn="l">
              <a:spcBef>
                <a:spcPts val="1600"/>
              </a:spcBef>
              <a:spcAft>
                <a:spcPts val="0"/>
              </a:spcAft>
              <a:buNone/>
            </a:pPr>
            <a:r>
              <a:rPr lang="en"/>
              <a:t>(You will likely want to fiddle with the number of topics based on human-readibility or diagnostic tools to get as close possible to the “true number” of topics, however!)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jsLDA!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Types of Machine Learning for Text Analysis</a:t>
            </a:r>
            <a:endParaRPr/>
          </a:p>
        </p:txBody>
      </p:sp>
      <p:sp>
        <p:nvSpPr>
          <p:cNvPr id="291" name="Google Shape;29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(beyond sentiment analysis)</a:t>
            </a:r>
            <a:endParaRPr/>
          </a:p>
          <a:p>
            <a:pPr indent="0" lvl="0" marL="0" rtl="0" algn="l">
              <a:spcBef>
                <a:spcPts val="1600"/>
              </a:spcBef>
              <a:spcAft>
                <a:spcPts val="0"/>
              </a:spcAft>
              <a:buNone/>
            </a:pPr>
            <a:r>
              <a:rPr lang="en"/>
              <a:t>Clustering</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(Overlapping) Definitions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Text mining</a:t>
            </a:r>
            <a:endParaRPr b="1"/>
          </a:p>
          <a:p>
            <a:pPr indent="-342900" lvl="0" marL="457200" rtl="0" algn="l">
              <a:spcBef>
                <a:spcPts val="1600"/>
              </a:spcBef>
              <a:spcAft>
                <a:spcPts val="0"/>
              </a:spcAft>
              <a:buSzPts val="1800"/>
              <a:buChar char="●"/>
            </a:pPr>
            <a:r>
              <a:rPr lang="en"/>
              <a:t>“Text mining is a research practice that involves using computers to discover information in large amounts of unstructured text…. Examples of unstructured data used for text mining include journal and news articles, blog posts, and email.” (</a:t>
            </a:r>
            <a:r>
              <a:rPr lang="en" u="sng">
                <a:solidFill>
                  <a:schemeClr val="hlink"/>
                </a:solidFill>
                <a:hlinkClick r:id="rId3"/>
              </a:rPr>
              <a:t>Illinois LibGuide</a:t>
            </a:r>
            <a:r>
              <a:rPr lang="en"/>
              <a:t>)</a:t>
            </a:r>
            <a:endParaRPr/>
          </a:p>
          <a:p>
            <a:pPr indent="0" lvl="0" marL="0" rtl="0" algn="l">
              <a:spcBef>
                <a:spcPts val="1600"/>
              </a:spcBef>
              <a:spcAft>
                <a:spcPts val="0"/>
              </a:spcAft>
              <a:buNone/>
            </a:pPr>
            <a:r>
              <a:rPr b="1" lang="en"/>
              <a:t>Natural Language Processing</a:t>
            </a:r>
            <a:endParaRPr b="1"/>
          </a:p>
          <a:p>
            <a:pPr indent="-342900" lvl="0" marL="457200" rtl="0" algn="l">
              <a:spcBef>
                <a:spcPts val="1600"/>
              </a:spcBef>
              <a:spcAft>
                <a:spcPts val="0"/>
              </a:spcAft>
              <a:buSzPts val="1800"/>
              <a:buChar char="●"/>
            </a:pPr>
            <a:r>
              <a:rPr lang="en"/>
              <a:t>“Natural language processing combines the power of artificial intelligence with linguistics to process and analyze language-based data. NLP considers the building blocks of language as data and analyzes these data segments, looking for latent structures and patterns in language.” (</a:t>
            </a:r>
            <a:r>
              <a:rPr lang="en" u="sng">
                <a:solidFill>
                  <a:schemeClr val="hlink"/>
                </a:solidFill>
                <a:hlinkClick r:id="rId4"/>
              </a:rPr>
              <a:t>Educause</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Questions to Consider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a:t>
            </a:r>
            <a:r>
              <a:rPr lang="en"/>
              <a:t>text data</a:t>
            </a:r>
            <a:endParaRPr/>
          </a:p>
          <a:p>
            <a:pPr indent="-317500" lvl="1" marL="914400" rtl="0" algn="l">
              <a:spcBef>
                <a:spcPts val="1600"/>
              </a:spcBef>
              <a:spcAft>
                <a:spcPts val="0"/>
              </a:spcAft>
              <a:buSzPts val="1400"/>
              <a:buChar char="○"/>
            </a:pPr>
            <a:r>
              <a:rPr lang="en"/>
              <a:t>Is your text </a:t>
            </a:r>
            <a:r>
              <a:rPr b="1" lang="en"/>
              <a:t>structured</a:t>
            </a:r>
            <a:r>
              <a:rPr lang="en"/>
              <a:t> or </a:t>
            </a:r>
            <a:r>
              <a:rPr b="1" lang="en"/>
              <a:t>unstructured</a:t>
            </a:r>
            <a:r>
              <a:rPr lang="en"/>
              <a:t>? (Hint: most text from primary sources is unstructured)</a:t>
            </a:r>
            <a:endParaRPr/>
          </a:p>
          <a:p>
            <a:pPr indent="-317500" lvl="1" marL="914400" rtl="0" algn="l">
              <a:spcBef>
                <a:spcPts val="0"/>
              </a:spcBef>
              <a:spcAft>
                <a:spcPts val="0"/>
              </a:spcAft>
              <a:buSzPts val="1400"/>
              <a:buChar char="○"/>
            </a:pPr>
            <a:r>
              <a:rPr lang="en"/>
              <a:t>If unstructured, do you need to </a:t>
            </a:r>
            <a:r>
              <a:rPr b="1" lang="en"/>
              <a:t>structure your data</a:t>
            </a:r>
            <a:r>
              <a:rPr lang="en"/>
              <a:t> in some fashion before analysis?</a:t>
            </a:r>
            <a:endParaRPr/>
          </a:p>
          <a:p>
            <a:pPr indent="-317500" lvl="1" marL="914400" rtl="0" algn="l">
              <a:spcBef>
                <a:spcPts val="0"/>
              </a:spcBef>
              <a:spcAft>
                <a:spcPts val="0"/>
              </a:spcAft>
              <a:buSzPts val="1400"/>
              <a:buChar char="○"/>
            </a:pPr>
            <a:r>
              <a:rPr lang="en"/>
              <a:t>Are there any extraneous elements of your text or mistakes that you may need to </a:t>
            </a:r>
            <a:r>
              <a:rPr b="1" lang="en"/>
              <a:t>clean</a:t>
            </a:r>
            <a:r>
              <a:rPr lang="en"/>
              <a:t> before analyzing your data? (Example: poor scanning quality, confounding data like “Digitized by Google”)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Questions to Consider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of language to your research questions</a:t>
            </a:r>
            <a:endParaRPr b="1"/>
          </a:p>
          <a:p>
            <a:pPr indent="-317500" lvl="1" marL="914400" rtl="0" algn="l">
              <a:spcBef>
                <a:spcPts val="1600"/>
              </a:spcBef>
              <a:spcAft>
                <a:spcPts val="0"/>
              </a:spcAft>
              <a:buSzPts val="1400"/>
              <a:buChar char="○"/>
            </a:pPr>
            <a:r>
              <a:rPr lang="en"/>
              <a:t>How might your text data </a:t>
            </a:r>
            <a:r>
              <a:rPr b="1" lang="en"/>
              <a:t>permit you to infer</a:t>
            </a:r>
            <a:r>
              <a:rPr lang="en"/>
              <a:t> knowledge, beliefs, assumptions, internal states, etc. from the presence of words and phrases? (This is the difficult and contested question at the heart of text analysis!)</a:t>
            </a:r>
            <a:endParaRPr/>
          </a:p>
          <a:p>
            <a:pPr indent="-317500" lvl="1" marL="914400" rtl="0" algn="l">
              <a:spcBef>
                <a:spcPts val="0"/>
              </a:spcBef>
              <a:spcAft>
                <a:spcPts val="0"/>
              </a:spcAft>
              <a:buSzPts val="1400"/>
              <a:buChar char="○"/>
            </a:pPr>
            <a:r>
              <a:rPr lang="en"/>
              <a:t>If you are interested in affect and subjective states, can you reasonably assume that word choice/punctuation/etc. may correspond to </a:t>
            </a:r>
            <a:r>
              <a:rPr b="1" lang="en"/>
              <a:t>positive/negative valence</a:t>
            </a:r>
            <a:r>
              <a:rPr lang="en"/>
              <a:t> and/or </a:t>
            </a:r>
            <a:r>
              <a:rPr b="1" lang="en"/>
              <a:t>specific emotions</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Questions to Consider</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of analysis</a:t>
            </a:r>
            <a:endParaRPr/>
          </a:p>
          <a:p>
            <a:pPr indent="-317500" lvl="1" marL="914400" rtl="0" algn="l">
              <a:spcBef>
                <a:spcPts val="1600"/>
              </a:spcBef>
              <a:spcAft>
                <a:spcPts val="0"/>
              </a:spcAft>
              <a:buSzPts val="1400"/>
              <a:buChar char="○"/>
            </a:pPr>
            <a:r>
              <a:rPr lang="en"/>
              <a:t>What is the </a:t>
            </a:r>
            <a:r>
              <a:rPr b="1" lang="en"/>
              <a:t>size </a:t>
            </a:r>
            <a:r>
              <a:rPr lang="en"/>
              <a:t>or </a:t>
            </a:r>
            <a:r>
              <a:rPr b="1" lang="en"/>
              <a:t>scope</a:t>
            </a:r>
            <a:r>
              <a:rPr lang="en"/>
              <a:t> of a single data point in your analysis? (Most common units: words or multi-word phrases [sometimes called </a:t>
            </a:r>
            <a:r>
              <a:rPr b="1" lang="en"/>
              <a:t>n-grams</a:t>
            </a:r>
            <a:r>
              <a:rPr lang="en"/>
              <a:t>])</a:t>
            </a:r>
            <a:endParaRPr/>
          </a:p>
          <a:p>
            <a:pPr indent="-317500" lvl="1" marL="914400" rtl="0" algn="l">
              <a:spcBef>
                <a:spcPts val="0"/>
              </a:spcBef>
              <a:spcAft>
                <a:spcPts val="0"/>
              </a:spcAft>
              <a:buSzPts val="1400"/>
              <a:buChar char="○"/>
            </a:pPr>
            <a:r>
              <a:rPr lang="en"/>
              <a:t>Do any words or phrases refer to </a:t>
            </a:r>
            <a:r>
              <a:rPr b="1" lang="en"/>
              <a:t>entities</a:t>
            </a:r>
            <a:r>
              <a:rPr lang="en"/>
              <a:t> (such as locations, people, items) that may be of special importance to approaching you research question?</a:t>
            </a:r>
            <a:endParaRPr/>
          </a:p>
          <a:p>
            <a:pPr indent="-317500" lvl="1" marL="914400" rtl="0" algn="l">
              <a:spcBef>
                <a:spcPts val="0"/>
              </a:spcBef>
              <a:spcAft>
                <a:spcPts val="0"/>
              </a:spcAft>
              <a:buSzPts val="1400"/>
              <a:buChar char="○"/>
            </a:pPr>
            <a:r>
              <a:rPr lang="en"/>
              <a:t>Would you like to infer the </a:t>
            </a:r>
            <a:r>
              <a:rPr b="1" lang="en"/>
              <a:t>“meaning” </a:t>
            </a:r>
            <a:r>
              <a:rPr lang="en"/>
              <a:t>being conveyed through casual speech? (In this case, you may be interested in </a:t>
            </a:r>
            <a:r>
              <a:rPr b="1" lang="en"/>
              <a:t>parts of speech</a:t>
            </a:r>
            <a:r>
              <a:rPr lang="en"/>
              <a:t> </a:t>
            </a:r>
            <a:r>
              <a:rPr b="1" lang="en"/>
              <a:t>tagging </a:t>
            </a:r>
            <a:r>
              <a:rPr lang="en"/>
              <a:t>and </a:t>
            </a:r>
            <a:r>
              <a:rPr b="1" lang="en"/>
              <a:t>natural language processing </a:t>
            </a:r>
            <a:r>
              <a:rPr lang="en"/>
              <a:t>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Analysis as a Pipeline</a:t>
            </a:r>
            <a:endParaRPr/>
          </a:p>
        </p:txBody>
      </p:sp>
      <p:sp>
        <p:nvSpPr>
          <p:cNvPr id="91" name="Google Shape;91;p19"/>
          <p:cNvSpPr txBox="1"/>
          <p:nvPr/>
        </p:nvSpPr>
        <p:spPr>
          <a:xfrm>
            <a:off x="155875"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nvSpPr>
        <p:spPr>
          <a:xfrm>
            <a:off x="356250"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a:off x="259775"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 sources</a:t>
            </a:r>
            <a:endParaRPr sz="1200">
              <a:solidFill>
                <a:schemeClr val="dk1"/>
              </a:solidFill>
            </a:endParaRPr>
          </a:p>
        </p:txBody>
      </p:sp>
      <p:cxnSp>
        <p:nvCxnSpPr>
          <p:cNvPr id="94" name="Google Shape;94;p19"/>
          <p:cNvCxnSpPr>
            <a:stCxn id="93" idx="3"/>
          </p:cNvCxnSpPr>
          <p:nvPr/>
        </p:nvCxnSpPr>
        <p:spPr>
          <a:xfrm>
            <a:off x="1261775"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9"/>
          <p:cNvSpPr txBox="1"/>
          <p:nvPr/>
        </p:nvSpPr>
        <p:spPr>
          <a:xfrm>
            <a:off x="1860875"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nvSpPr>
        <p:spPr>
          <a:xfrm>
            <a:off x="2061250"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1964775"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Structured text</a:t>
            </a:r>
            <a:endParaRPr sz="1200">
              <a:solidFill>
                <a:schemeClr val="dk1"/>
              </a:solidFill>
            </a:endParaRPr>
          </a:p>
        </p:txBody>
      </p:sp>
      <p:cxnSp>
        <p:nvCxnSpPr>
          <p:cNvPr id="98" name="Google Shape;98;p19"/>
          <p:cNvCxnSpPr>
            <a:stCxn id="97" idx="3"/>
          </p:cNvCxnSpPr>
          <p:nvPr/>
        </p:nvCxnSpPr>
        <p:spPr>
          <a:xfrm>
            <a:off x="2966775"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9"/>
          <p:cNvSpPr txBox="1"/>
          <p:nvPr/>
        </p:nvSpPr>
        <p:spPr>
          <a:xfrm>
            <a:off x="37293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363290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01" name="Google Shape;101;p19"/>
          <p:cNvCxnSpPr>
            <a:stCxn id="100" idx="3"/>
            <a:endCxn id="102" idx="1"/>
          </p:cNvCxnSpPr>
          <p:nvPr/>
        </p:nvCxnSpPr>
        <p:spPr>
          <a:xfrm>
            <a:off x="4634900" y="2571750"/>
            <a:ext cx="727200" cy="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9"/>
          <p:cNvSpPr txBox="1"/>
          <p:nvPr/>
        </p:nvSpPr>
        <p:spPr>
          <a:xfrm>
            <a:off x="518185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545842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536195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Outcomes of analysis</a:t>
            </a:r>
            <a:endParaRPr sz="1200">
              <a:solidFill>
                <a:schemeClr val="dk1"/>
              </a:solidFill>
            </a:endParaRPr>
          </a:p>
        </p:txBody>
      </p:sp>
      <p:cxnSp>
        <p:nvCxnSpPr>
          <p:cNvPr id="105" name="Google Shape;105;p19"/>
          <p:cNvCxnSpPr>
            <a:stCxn id="102" idx="3"/>
          </p:cNvCxnSpPr>
          <p:nvPr/>
        </p:nvCxnSpPr>
        <p:spPr>
          <a:xfrm>
            <a:off x="6363950"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9"/>
          <p:cNvSpPr txBox="1"/>
          <p:nvPr/>
        </p:nvSpPr>
        <p:spPr>
          <a:xfrm>
            <a:off x="693860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72151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7118700" y="2215500"/>
            <a:ext cx="1002000" cy="79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Text or table output, data visualization, appending to dataset, etc.</a:t>
            </a:r>
            <a:endParaRPr sz="1000">
              <a:solidFill>
                <a:schemeClr val="dk1"/>
              </a:solidFill>
            </a:endParaRPr>
          </a:p>
        </p:txBody>
      </p:sp>
      <p:cxnSp>
        <p:nvCxnSpPr>
          <p:cNvPr id="109" name="Google Shape;109;p19"/>
          <p:cNvCxnSpPr/>
          <p:nvPr/>
        </p:nvCxnSpPr>
        <p:spPr>
          <a:xfrm rot="10800000">
            <a:off x="6798675" y="1855600"/>
            <a:ext cx="823800" cy="3636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9"/>
          <p:cNvCxnSpPr/>
          <p:nvPr/>
        </p:nvCxnSpPr>
        <p:spPr>
          <a:xfrm flipH="1">
            <a:off x="6501800" y="1825825"/>
            <a:ext cx="252300" cy="2598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p:nvPr/>
        </p:nvCxnSpPr>
        <p:spPr>
          <a:xfrm>
            <a:off x="6442375" y="2144975"/>
            <a:ext cx="185700" cy="41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Text Analysis as a Pipeline</a:t>
            </a:r>
            <a:endParaRPr/>
          </a:p>
        </p:txBody>
      </p:sp>
      <p:sp>
        <p:nvSpPr>
          <p:cNvPr id="117" name="Google Shape;117;p20"/>
          <p:cNvSpPr txBox="1"/>
          <p:nvPr/>
        </p:nvSpPr>
        <p:spPr>
          <a:xfrm>
            <a:off x="155875"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356250"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259775"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 sources</a:t>
            </a:r>
            <a:endParaRPr sz="1200">
              <a:solidFill>
                <a:schemeClr val="dk1"/>
              </a:solidFill>
            </a:endParaRPr>
          </a:p>
        </p:txBody>
      </p:sp>
      <p:cxnSp>
        <p:nvCxnSpPr>
          <p:cNvPr id="120" name="Google Shape;120;p20"/>
          <p:cNvCxnSpPr>
            <a:stCxn id="119" idx="3"/>
          </p:cNvCxnSpPr>
          <p:nvPr/>
        </p:nvCxnSpPr>
        <p:spPr>
          <a:xfrm>
            <a:off x="1261775"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20"/>
          <p:cNvSpPr txBox="1"/>
          <p:nvPr/>
        </p:nvSpPr>
        <p:spPr>
          <a:xfrm>
            <a:off x="1860875"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nvSpPr>
        <p:spPr>
          <a:xfrm>
            <a:off x="2061250"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1964775"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Structured text</a:t>
            </a:r>
            <a:endParaRPr sz="1200">
              <a:solidFill>
                <a:schemeClr val="dk1"/>
              </a:solidFill>
            </a:endParaRPr>
          </a:p>
        </p:txBody>
      </p:sp>
      <p:cxnSp>
        <p:nvCxnSpPr>
          <p:cNvPr id="124" name="Google Shape;124;p20"/>
          <p:cNvCxnSpPr>
            <a:stCxn id="123" idx="3"/>
          </p:cNvCxnSpPr>
          <p:nvPr/>
        </p:nvCxnSpPr>
        <p:spPr>
          <a:xfrm>
            <a:off x="2966775"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20"/>
          <p:cNvSpPr txBox="1"/>
          <p:nvPr/>
        </p:nvSpPr>
        <p:spPr>
          <a:xfrm>
            <a:off x="37293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363290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27" name="Google Shape;127;p20"/>
          <p:cNvCxnSpPr>
            <a:stCxn id="126" idx="3"/>
            <a:endCxn id="128" idx="1"/>
          </p:cNvCxnSpPr>
          <p:nvPr/>
        </p:nvCxnSpPr>
        <p:spPr>
          <a:xfrm>
            <a:off x="4634900" y="2571750"/>
            <a:ext cx="7272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20"/>
          <p:cNvSpPr txBox="1"/>
          <p:nvPr/>
        </p:nvSpPr>
        <p:spPr>
          <a:xfrm>
            <a:off x="518185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nvSpPr>
        <p:spPr>
          <a:xfrm>
            <a:off x="545842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536195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Outcomes of analysis</a:t>
            </a:r>
            <a:endParaRPr sz="1200">
              <a:solidFill>
                <a:schemeClr val="dk1"/>
              </a:solidFill>
            </a:endParaRPr>
          </a:p>
        </p:txBody>
      </p:sp>
      <p:cxnSp>
        <p:nvCxnSpPr>
          <p:cNvPr id="131" name="Google Shape;131;p20"/>
          <p:cNvCxnSpPr>
            <a:stCxn id="128" idx="3"/>
          </p:cNvCxnSpPr>
          <p:nvPr/>
        </p:nvCxnSpPr>
        <p:spPr>
          <a:xfrm>
            <a:off x="6363950"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20"/>
          <p:cNvSpPr txBox="1"/>
          <p:nvPr/>
        </p:nvSpPr>
        <p:spPr>
          <a:xfrm>
            <a:off x="693860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72151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7118700" y="2215500"/>
            <a:ext cx="1002000" cy="79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Text or table output, data visualization, appending to dataset, etc.</a:t>
            </a:r>
            <a:endParaRPr sz="1000">
              <a:solidFill>
                <a:schemeClr val="dk1"/>
              </a:solidFill>
            </a:endParaRPr>
          </a:p>
        </p:txBody>
      </p:sp>
      <p:cxnSp>
        <p:nvCxnSpPr>
          <p:cNvPr id="135" name="Google Shape;135;p20"/>
          <p:cNvCxnSpPr/>
          <p:nvPr/>
        </p:nvCxnSpPr>
        <p:spPr>
          <a:xfrm rot="10800000">
            <a:off x="6798675" y="1855600"/>
            <a:ext cx="823800" cy="3636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20"/>
          <p:cNvCxnSpPr/>
          <p:nvPr/>
        </p:nvCxnSpPr>
        <p:spPr>
          <a:xfrm flipH="1">
            <a:off x="6501800" y="1825825"/>
            <a:ext cx="252300" cy="2598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0"/>
          <p:cNvCxnSpPr/>
          <p:nvPr/>
        </p:nvCxnSpPr>
        <p:spPr>
          <a:xfrm>
            <a:off x="6442375" y="2144975"/>
            <a:ext cx="185700" cy="4158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20"/>
          <p:cNvSpPr/>
          <p:nvPr/>
        </p:nvSpPr>
        <p:spPr>
          <a:xfrm>
            <a:off x="267200" y="1172700"/>
            <a:ext cx="1002000" cy="749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Example: Interview transcripts as .docx files</a:t>
            </a:r>
            <a:endParaRPr i="1" sz="1000"/>
          </a:p>
        </p:txBody>
      </p:sp>
      <p:sp>
        <p:nvSpPr>
          <p:cNvPr id="139" name="Google Shape;139;p20"/>
          <p:cNvSpPr/>
          <p:nvPr/>
        </p:nvSpPr>
        <p:spPr>
          <a:xfrm>
            <a:off x="1900175" y="1017650"/>
            <a:ext cx="1194900" cy="106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t>Example: .csv file for each interview with </a:t>
            </a:r>
            <a:r>
              <a:rPr b="1" i="1" lang="en" sz="900"/>
              <a:t>name</a:t>
            </a:r>
            <a:r>
              <a:rPr i="1" lang="en" sz="900"/>
              <a:t> and </a:t>
            </a:r>
            <a:r>
              <a:rPr b="1" i="1" lang="en" sz="900"/>
              <a:t>statement</a:t>
            </a:r>
            <a:r>
              <a:rPr i="1" lang="en" sz="900"/>
              <a:t> columns; metadata file describing interviews</a:t>
            </a:r>
            <a:endParaRPr i="1" sz="900"/>
          </a:p>
        </p:txBody>
      </p:sp>
      <p:sp>
        <p:nvSpPr>
          <p:cNvPr id="140" name="Google Shape;140;p20"/>
          <p:cNvSpPr/>
          <p:nvPr/>
        </p:nvSpPr>
        <p:spPr>
          <a:xfrm>
            <a:off x="3536450" y="1017725"/>
            <a:ext cx="1258200" cy="106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000">
                <a:solidFill>
                  <a:schemeClr val="dk1"/>
                </a:solidFill>
              </a:rPr>
              <a:t>Example: .txt file of INTERVIEWER’s “stemmed words”:</a:t>
            </a:r>
            <a:endParaRPr i="1" sz="1000">
              <a:solidFill>
                <a:schemeClr val="dk1"/>
              </a:solidFill>
            </a:endParaRPr>
          </a:p>
          <a:p>
            <a:pPr indent="0" lvl="0" marL="0" rtl="0" algn="l">
              <a:spcBef>
                <a:spcPts val="0"/>
              </a:spcBef>
              <a:spcAft>
                <a:spcPts val="0"/>
              </a:spcAft>
              <a:buClr>
                <a:schemeClr val="dk1"/>
              </a:buClr>
              <a:buSzPts val="1100"/>
              <a:buFont typeface="Arial"/>
              <a:buNone/>
            </a:pPr>
            <a:r>
              <a:t/>
            </a:r>
            <a:endParaRPr i="1" sz="1000">
              <a:solidFill>
                <a:schemeClr val="dk1"/>
              </a:solidFill>
            </a:endParaRPr>
          </a:p>
          <a:p>
            <a:pPr indent="0" lvl="0" marL="0" rtl="0" algn="l">
              <a:spcBef>
                <a:spcPts val="0"/>
              </a:spcBef>
              <a:spcAft>
                <a:spcPts val="0"/>
              </a:spcAft>
              <a:buNone/>
            </a:pPr>
            <a:r>
              <a:rPr lang="en" sz="1000">
                <a:solidFill>
                  <a:schemeClr val="dk1"/>
                </a:solidFill>
              </a:rPr>
              <a:t>what, is, the, hard, part, of, math, for, you</a:t>
            </a:r>
            <a:endParaRPr i="1" sz="1000"/>
          </a:p>
        </p:txBody>
      </p:sp>
      <p:sp>
        <p:nvSpPr>
          <p:cNvPr id="141" name="Google Shape;141;p20"/>
          <p:cNvSpPr/>
          <p:nvPr/>
        </p:nvSpPr>
        <p:spPr>
          <a:xfrm>
            <a:off x="5181850" y="1047350"/>
            <a:ext cx="1401600" cy="106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Example: .csv file for “math” collocates:</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rPr lang="en" sz="1000"/>
              <a:t>pointless, 12, 0.033</a:t>
            </a:r>
            <a:endParaRPr sz="1000"/>
          </a:p>
          <a:p>
            <a:pPr indent="0" lvl="0" marL="0" rtl="0" algn="l">
              <a:spcBef>
                <a:spcPts val="0"/>
              </a:spcBef>
              <a:spcAft>
                <a:spcPts val="0"/>
              </a:spcAft>
              <a:buNone/>
            </a:pPr>
            <a:r>
              <a:rPr lang="en" sz="1000"/>
              <a:t>boring, 8, 0.011</a:t>
            </a:r>
            <a:endParaRPr sz="1000"/>
          </a:p>
          <a:p>
            <a:pPr indent="0" lvl="0" marL="0" rtl="0" algn="l">
              <a:spcBef>
                <a:spcPts val="0"/>
              </a:spcBef>
              <a:spcAft>
                <a:spcPts val="0"/>
              </a:spcAft>
              <a:buNone/>
            </a:pPr>
            <a:r>
              <a:rPr lang="en" sz="1000"/>
              <a:t>problem, 7, 0.2000</a:t>
            </a:r>
            <a:endParaRPr sz="1000"/>
          </a:p>
          <a:p>
            <a:pPr indent="0" lvl="0" marL="0" rtl="0" algn="l">
              <a:spcBef>
                <a:spcPts val="0"/>
              </a:spcBef>
              <a:spcAft>
                <a:spcPts val="0"/>
              </a:spcAft>
              <a:buNone/>
            </a:pPr>
            <a:r>
              <a:rPr lang="en" sz="1000"/>
              <a:t>failed, 6, 0,3155</a:t>
            </a:r>
            <a:endParaRPr sz="1000"/>
          </a:p>
        </p:txBody>
      </p:sp>
      <p:pic>
        <p:nvPicPr>
          <p:cNvPr id="142" name="Google Shape;142;p20"/>
          <p:cNvPicPr preferRelativeResize="0"/>
          <p:nvPr/>
        </p:nvPicPr>
        <p:blipFill>
          <a:blip r:embed="rId3">
            <a:alphaModFix/>
          </a:blip>
          <a:stretch>
            <a:fillRect/>
          </a:stretch>
        </p:blipFill>
        <p:spPr>
          <a:xfrm>
            <a:off x="7215175" y="1017715"/>
            <a:ext cx="1343400" cy="9224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Text Analysis as a Pipeline</a:t>
            </a:r>
            <a:endParaRPr/>
          </a:p>
        </p:txBody>
      </p:sp>
      <p:sp>
        <p:nvSpPr>
          <p:cNvPr id="148" name="Google Shape;148;p21"/>
          <p:cNvSpPr txBox="1"/>
          <p:nvPr/>
        </p:nvSpPr>
        <p:spPr>
          <a:xfrm>
            <a:off x="155875"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txBox="1"/>
          <p:nvPr/>
        </p:nvSpPr>
        <p:spPr>
          <a:xfrm>
            <a:off x="356250"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259775"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Data sources</a:t>
            </a:r>
            <a:endParaRPr sz="1200">
              <a:solidFill>
                <a:schemeClr val="dk1"/>
              </a:solidFill>
            </a:endParaRPr>
          </a:p>
        </p:txBody>
      </p:sp>
      <p:cxnSp>
        <p:nvCxnSpPr>
          <p:cNvPr id="151" name="Google Shape;151;p21"/>
          <p:cNvCxnSpPr>
            <a:stCxn id="150" idx="3"/>
          </p:cNvCxnSpPr>
          <p:nvPr/>
        </p:nvCxnSpPr>
        <p:spPr>
          <a:xfrm>
            <a:off x="1261775"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1"/>
          <p:cNvSpPr txBox="1"/>
          <p:nvPr/>
        </p:nvSpPr>
        <p:spPr>
          <a:xfrm>
            <a:off x="1860875"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nvSpPr>
        <p:spPr>
          <a:xfrm>
            <a:off x="2061250"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1964775"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Structured text</a:t>
            </a:r>
            <a:endParaRPr sz="1200">
              <a:solidFill>
                <a:schemeClr val="dk1"/>
              </a:solidFill>
            </a:endParaRPr>
          </a:p>
        </p:txBody>
      </p:sp>
      <p:cxnSp>
        <p:nvCxnSpPr>
          <p:cNvPr id="155" name="Google Shape;155;p21"/>
          <p:cNvCxnSpPr>
            <a:stCxn id="154" idx="3"/>
          </p:cNvCxnSpPr>
          <p:nvPr/>
        </p:nvCxnSpPr>
        <p:spPr>
          <a:xfrm>
            <a:off x="2966775"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1"/>
          <p:cNvSpPr txBox="1"/>
          <p:nvPr/>
        </p:nvSpPr>
        <p:spPr>
          <a:xfrm>
            <a:off x="345280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37293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63290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59" name="Google Shape;159;p21"/>
          <p:cNvCxnSpPr>
            <a:stCxn id="158" idx="3"/>
            <a:endCxn id="160" idx="1"/>
          </p:cNvCxnSpPr>
          <p:nvPr/>
        </p:nvCxnSpPr>
        <p:spPr>
          <a:xfrm>
            <a:off x="4634900" y="2571750"/>
            <a:ext cx="727200" cy="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21"/>
          <p:cNvSpPr txBox="1"/>
          <p:nvPr/>
        </p:nvSpPr>
        <p:spPr>
          <a:xfrm>
            <a:off x="518185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txBox="1"/>
          <p:nvPr/>
        </p:nvSpPr>
        <p:spPr>
          <a:xfrm>
            <a:off x="545842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5361950" y="2215500"/>
            <a:ext cx="1002000" cy="7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Outcomes of analysis</a:t>
            </a:r>
            <a:endParaRPr sz="1200">
              <a:solidFill>
                <a:schemeClr val="dk1"/>
              </a:solidFill>
            </a:endParaRPr>
          </a:p>
        </p:txBody>
      </p:sp>
      <p:cxnSp>
        <p:nvCxnSpPr>
          <p:cNvPr id="163" name="Google Shape;163;p21"/>
          <p:cNvCxnSpPr>
            <a:stCxn id="160" idx="3"/>
          </p:cNvCxnSpPr>
          <p:nvPr/>
        </p:nvCxnSpPr>
        <p:spPr>
          <a:xfrm>
            <a:off x="6363950" y="2571750"/>
            <a:ext cx="675300" cy="36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1"/>
          <p:cNvSpPr txBox="1"/>
          <p:nvPr/>
        </p:nvSpPr>
        <p:spPr>
          <a:xfrm>
            <a:off x="6938600" y="2671950"/>
            <a:ext cx="1684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txBox="1"/>
          <p:nvPr/>
        </p:nvSpPr>
        <p:spPr>
          <a:xfrm>
            <a:off x="7215175" y="2434450"/>
            <a:ext cx="11949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7118700" y="2215500"/>
            <a:ext cx="1002000" cy="79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Text or table output, data visualization, appending to dataset, etc.</a:t>
            </a:r>
            <a:endParaRPr sz="1000">
              <a:solidFill>
                <a:schemeClr val="dk1"/>
              </a:solidFill>
            </a:endParaRPr>
          </a:p>
        </p:txBody>
      </p:sp>
      <p:sp>
        <p:nvSpPr>
          <p:cNvPr id="167" name="Google Shape;167;p21"/>
          <p:cNvSpPr/>
          <p:nvPr/>
        </p:nvSpPr>
        <p:spPr>
          <a:xfrm>
            <a:off x="838700" y="3158400"/>
            <a:ext cx="1343400" cy="1543800"/>
          </a:xfrm>
          <a:prstGeom prst="can">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Data formatting</a:t>
            </a:r>
            <a:endParaRPr sz="1100"/>
          </a:p>
          <a:p>
            <a:pPr indent="0" lvl="0" marL="0" rtl="0" algn="ctr">
              <a:spcBef>
                <a:spcPts val="0"/>
              </a:spcBef>
              <a:spcAft>
                <a:spcPts val="0"/>
              </a:spcAft>
              <a:buNone/>
            </a:pPr>
            <a:r>
              <a:rPr lang="en" sz="1100"/>
              <a:t>Data cleaning</a:t>
            </a:r>
            <a:endParaRPr sz="1100"/>
          </a:p>
        </p:txBody>
      </p:sp>
      <p:cxnSp>
        <p:nvCxnSpPr>
          <p:cNvPr id="168" name="Google Shape;168;p21"/>
          <p:cNvCxnSpPr>
            <a:stCxn id="167" idx="1"/>
          </p:cNvCxnSpPr>
          <p:nvPr/>
        </p:nvCxnSpPr>
        <p:spPr>
          <a:xfrm rot="10800000">
            <a:off x="1510400" y="2583000"/>
            <a:ext cx="0" cy="5754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1"/>
          <p:cNvSpPr/>
          <p:nvPr/>
        </p:nvSpPr>
        <p:spPr>
          <a:xfrm>
            <a:off x="2614300" y="3147150"/>
            <a:ext cx="1343400" cy="1669800"/>
          </a:xfrm>
          <a:prstGeom prst="can">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Tokenization</a:t>
            </a:r>
            <a:endParaRPr sz="1100"/>
          </a:p>
          <a:p>
            <a:pPr indent="0" lvl="0" marL="0" rtl="0" algn="ctr">
              <a:spcBef>
                <a:spcPts val="0"/>
              </a:spcBef>
              <a:spcAft>
                <a:spcPts val="0"/>
              </a:spcAft>
              <a:buNone/>
            </a:pPr>
            <a:r>
              <a:rPr lang="en" sz="1100"/>
              <a:t>Stemming</a:t>
            </a:r>
            <a:endParaRPr sz="1100"/>
          </a:p>
          <a:p>
            <a:pPr indent="0" lvl="0" marL="0" rtl="0" algn="ctr">
              <a:spcBef>
                <a:spcPts val="0"/>
              </a:spcBef>
              <a:spcAft>
                <a:spcPts val="0"/>
              </a:spcAft>
              <a:buNone/>
            </a:pPr>
            <a:r>
              <a:rPr lang="en" sz="1100"/>
              <a:t>Normalizing (e.g. make undercase)</a:t>
            </a:r>
            <a:endParaRPr sz="1100"/>
          </a:p>
          <a:p>
            <a:pPr indent="0" lvl="0" marL="0" rtl="0" algn="ctr">
              <a:spcBef>
                <a:spcPts val="0"/>
              </a:spcBef>
              <a:spcAft>
                <a:spcPts val="0"/>
              </a:spcAft>
              <a:buNone/>
            </a:pPr>
            <a:r>
              <a:rPr lang="en" sz="1100"/>
              <a:t>Entity recognition</a:t>
            </a:r>
            <a:endParaRPr sz="1100"/>
          </a:p>
          <a:p>
            <a:pPr indent="0" lvl="0" marL="0" rtl="0" algn="ctr">
              <a:spcBef>
                <a:spcPts val="0"/>
              </a:spcBef>
              <a:spcAft>
                <a:spcPts val="0"/>
              </a:spcAft>
              <a:buNone/>
            </a:pPr>
            <a:r>
              <a:rPr lang="en" sz="1100"/>
              <a:t>Part of speech recognition</a:t>
            </a:r>
            <a:endParaRPr sz="1100"/>
          </a:p>
        </p:txBody>
      </p:sp>
      <p:cxnSp>
        <p:nvCxnSpPr>
          <p:cNvPr id="170" name="Google Shape;170;p21"/>
          <p:cNvCxnSpPr>
            <a:stCxn id="169" idx="1"/>
          </p:cNvCxnSpPr>
          <p:nvPr/>
        </p:nvCxnSpPr>
        <p:spPr>
          <a:xfrm rot="10800000">
            <a:off x="3286000" y="2571750"/>
            <a:ext cx="0" cy="5754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21"/>
          <p:cNvSpPr/>
          <p:nvPr/>
        </p:nvSpPr>
        <p:spPr>
          <a:xfrm>
            <a:off x="4283125" y="3147150"/>
            <a:ext cx="1343400" cy="1996500"/>
          </a:xfrm>
          <a:prstGeom prst="can">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Concordances</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Word/n-gram count</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Collocates</a:t>
            </a:r>
            <a:endParaRPr sz="1000">
              <a:solidFill>
                <a:schemeClr val="dk1"/>
              </a:solidFill>
            </a:endParaRPr>
          </a:p>
          <a:p>
            <a:pPr indent="0" lvl="0" marL="0" rtl="0" algn="ctr">
              <a:spcBef>
                <a:spcPts val="0"/>
              </a:spcBef>
              <a:spcAft>
                <a:spcPts val="0"/>
              </a:spcAft>
              <a:buClr>
                <a:schemeClr val="dk1"/>
              </a:buClr>
              <a:buSzPts val="1100"/>
              <a:buFont typeface="Arial"/>
              <a:buNone/>
            </a:pPr>
            <a:r>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Sentiment analysis</a:t>
            </a:r>
            <a:endParaRPr sz="1000">
              <a:solidFill>
                <a:schemeClr val="dk1"/>
              </a:solidFill>
            </a:endParaRPr>
          </a:p>
          <a:p>
            <a:pPr indent="0" lvl="0" marL="0" rtl="0" algn="ctr">
              <a:spcBef>
                <a:spcPts val="0"/>
              </a:spcBef>
              <a:spcAft>
                <a:spcPts val="0"/>
              </a:spcAft>
              <a:buClr>
                <a:schemeClr val="dk1"/>
              </a:buClr>
              <a:buSzPts val="1100"/>
              <a:buFont typeface="Arial"/>
              <a:buNone/>
            </a:pPr>
            <a:r>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Topic modeling</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Clustering</a:t>
            </a:r>
            <a:endParaRPr sz="1000">
              <a:solidFill>
                <a:schemeClr val="dk1"/>
              </a:solidFill>
            </a:endParaRPr>
          </a:p>
          <a:p>
            <a:pPr indent="0" lvl="0" marL="0" rtl="0" algn="ctr">
              <a:spcBef>
                <a:spcPts val="0"/>
              </a:spcBef>
              <a:spcAft>
                <a:spcPts val="0"/>
              </a:spcAft>
              <a:buNone/>
            </a:pPr>
            <a:r>
              <a:rPr lang="en" sz="1000">
                <a:solidFill>
                  <a:schemeClr val="dk1"/>
                </a:solidFill>
              </a:rPr>
              <a:t>Classification</a:t>
            </a:r>
            <a:endParaRPr sz="1000"/>
          </a:p>
        </p:txBody>
      </p:sp>
      <p:cxnSp>
        <p:nvCxnSpPr>
          <p:cNvPr id="172" name="Google Shape;172;p21"/>
          <p:cNvCxnSpPr>
            <a:stCxn id="171" idx="1"/>
          </p:cNvCxnSpPr>
          <p:nvPr/>
        </p:nvCxnSpPr>
        <p:spPr>
          <a:xfrm rot="10800000">
            <a:off x="4954825" y="2571750"/>
            <a:ext cx="0" cy="5754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21"/>
          <p:cNvSpPr/>
          <p:nvPr/>
        </p:nvSpPr>
        <p:spPr>
          <a:xfrm>
            <a:off x="6029900" y="3147150"/>
            <a:ext cx="1343400" cy="1996500"/>
          </a:xfrm>
          <a:prstGeom prst="can">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Data formatting (often portable data formats, e.g. .json, .csv)</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Data visualization</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Appending to other datasets</a:t>
            </a:r>
            <a:endParaRPr sz="1000"/>
          </a:p>
        </p:txBody>
      </p:sp>
      <p:cxnSp>
        <p:nvCxnSpPr>
          <p:cNvPr id="174" name="Google Shape;174;p21"/>
          <p:cNvCxnSpPr>
            <a:stCxn id="173" idx="1"/>
          </p:cNvCxnSpPr>
          <p:nvPr/>
        </p:nvCxnSpPr>
        <p:spPr>
          <a:xfrm rot="10800000">
            <a:off x="6701600" y="2571750"/>
            <a:ext cx="0" cy="5754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1"/>
          <p:cNvCxnSpPr/>
          <p:nvPr/>
        </p:nvCxnSpPr>
        <p:spPr>
          <a:xfrm rot="10800000">
            <a:off x="6798675" y="1855600"/>
            <a:ext cx="823800" cy="3636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1"/>
          <p:cNvCxnSpPr/>
          <p:nvPr/>
        </p:nvCxnSpPr>
        <p:spPr>
          <a:xfrm flipH="1">
            <a:off x="6501800" y="1825825"/>
            <a:ext cx="252300" cy="2598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1"/>
          <p:cNvCxnSpPr/>
          <p:nvPr/>
        </p:nvCxnSpPr>
        <p:spPr>
          <a:xfrm>
            <a:off x="6442375" y="2144975"/>
            <a:ext cx="185700" cy="4158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1"/>
          <p:cNvSpPr/>
          <p:nvPr/>
        </p:nvSpPr>
        <p:spPr>
          <a:xfrm>
            <a:off x="267200" y="1172700"/>
            <a:ext cx="1002000" cy="749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Example: Interview transcripts as .docx files</a:t>
            </a:r>
            <a:endParaRPr i="1" sz="1000"/>
          </a:p>
        </p:txBody>
      </p:sp>
      <p:sp>
        <p:nvSpPr>
          <p:cNvPr id="179" name="Google Shape;179;p21"/>
          <p:cNvSpPr/>
          <p:nvPr/>
        </p:nvSpPr>
        <p:spPr>
          <a:xfrm>
            <a:off x="1900175" y="1017725"/>
            <a:ext cx="1194900" cy="106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900"/>
              <a:t>Example: .csv file for each interview with </a:t>
            </a:r>
            <a:r>
              <a:rPr b="1" i="1" lang="en" sz="900"/>
              <a:t>name</a:t>
            </a:r>
            <a:r>
              <a:rPr i="1" lang="en" sz="900"/>
              <a:t> and </a:t>
            </a:r>
            <a:r>
              <a:rPr b="1" i="1" lang="en" sz="900"/>
              <a:t>statement</a:t>
            </a:r>
            <a:r>
              <a:rPr i="1" lang="en" sz="900"/>
              <a:t> columns; metadata file describing interviews</a:t>
            </a:r>
            <a:endParaRPr i="1" sz="900"/>
          </a:p>
        </p:txBody>
      </p:sp>
      <p:sp>
        <p:nvSpPr>
          <p:cNvPr id="180" name="Google Shape;180;p21"/>
          <p:cNvSpPr/>
          <p:nvPr/>
        </p:nvSpPr>
        <p:spPr>
          <a:xfrm>
            <a:off x="3536450" y="1017725"/>
            <a:ext cx="1258200" cy="106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Example: .txt file of INTERVIEWER’s “stemmed words”:</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rPr lang="en" sz="1000"/>
              <a:t>what, is, the, hard, part, of, math, for, you</a:t>
            </a:r>
            <a:endParaRPr sz="1000"/>
          </a:p>
        </p:txBody>
      </p:sp>
      <p:sp>
        <p:nvSpPr>
          <p:cNvPr id="181" name="Google Shape;181;p21"/>
          <p:cNvSpPr/>
          <p:nvPr/>
        </p:nvSpPr>
        <p:spPr>
          <a:xfrm>
            <a:off x="5181850" y="1047350"/>
            <a:ext cx="1401600" cy="106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Example: .csv file for “math” collocates:</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rPr lang="en" sz="1000"/>
              <a:t>pointless, 12, 0.033</a:t>
            </a:r>
            <a:endParaRPr sz="1000"/>
          </a:p>
          <a:p>
            <a:pPr indent="0" lvl="0" marL="0" rtl="0" algn="l">
              <a:spcBef>
                <a:spcPts val="0"/>
              </a:spcBef>
              <a:spcAft>
                <a:spcPts val="0"/>
              </a:spcAft>
              <a:buNone/>
            </a:pPr>
            <a:r>
              <a:rPr lang="en" sz="1000"/>
              <a:t>boring, 8, 0.011</a:t>
            </a:r>
            <a:endParaRPr sz="1000"/>
          </a:p>
          <a:p>
            <a:pPr indent="0" lvl="0" marL="0" rtl="0" algn="l">
              <a:spcBef>
                <a:spcPts val="0"/>
              </a:spcBef>
              <a:spcAft>
                <a:spcPts val="0"/>
              </a:spcAft>
              <a:buNone/>
            </a:pPr>
            <a:r>
              <a:rPr lang="en" sz="1000"/>
              <a:t>problem, 7, 0.2000</a:t>
            </a:r>
            <a:endParaRPr sz="1000"/>
          </a:p>
          <a:p>
            <a:pPr indent="0" lvl="0" marL="0" rtl="0" algn="l">
              <a:spcBef>
                <a:spcPts val="0"/>
              </a:spcBef>
              <a:spcAft>
                <a:spcPts val="0"/>
              </a:spcAft>
              <a:buNone/>
            </a:pPr>
            <a:r>
              <a:rPr lang="en" sz="1000"/>
              <a:t>failed, 6, 0,3155</a:t>
            </a:r>
            <a:endParaRPr sz="1000"/>
          </a:p>
        </p:txBody>
      </p:sp>
      <p:pic>
        <p:nvPicPr>
          <p:cNvPr id="182" name="Google Shape;182;p21"/>
          <p:cNvPicPr preferRelativeResize="0"/>
          <p:nvPr/>
        </p:nvPicPr>
        <p:blipFill>
          <a:blip r:embed="rId3">
            <a:alphaModFix/>
          </a:blip>
          <a:stretch>
            <a:fillRect/>
          </a:stretch>
        </p:blipFill>
        <p:spPr>
          <a:xfrm>
            <a:off x="7215175" y="1017715"/>
            <a:ext cx="1343400" cy="9224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